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86" r:id="rId2"/>
  </p:sldMasterIdLst>
  <p:notesMasterIdLst>
    <p:notesMasterId r:id="rId45"/>
  </p:notesMasterIdLst>
  <p:sldIdLst>
    <p:sldId id="257" r:id="rId3"/>
    <p:sldId id="797" r:id="rId4"/>
    <p:sldId id="807" r:id="rId5"/>
    <p:sldId id="724" r:id="rId6"/>
    <p:sldId id="826" r:id="rId7"/>
    <p:sldId id="827" r:id="rId8"/>
    <p:sldId id="810" r:id="rId9"/>
    <p:sldId id="871" r:id="rId10"/>
    <p:sldId id="872" r:id="rId11"/>
    <p:sldId id="873" r:id="rId12"/>
    <p:sldId id="818" r:id="rId13"/>
    <p:sldId id="834" r:id="rId14"/>
    <p:sldId id="843" r:id="rId15"/>
    <p:sldId id="920" r:id="rId16"/>
    <p:sldId id="922" r:id="rId17"/>
    <p:sldId id="925" r:id="rId18"/>
    <p:sldId id="926" r:id="rId19"/>
    <p:sldId id="844" r:id="rId20"/>
    <p:sldId id="927" r:id="rId21"/>
    <p:sldId id="928" r:id="rId22"/>
    <p:sldId id="929" r:id="rId23"/>
    <p:sldId id="930" r:id="rId24"/>
    <p:sldId id="845" r:id="rId25"/>
    <p:sldId id="931" r:id="rId26"/>
    <p:sldId id="932" r:id="rId27"/>
    <p:sldId id="933" r:id="rId28"/>
    <p:sldId id="934" r:id="rId29"/>
    <p:sldId id="935" r:id="rId30"/>
    <p:sldId id="809" r:id="rId31"/>
    <p:sldId id="824" r:id="rId32"/>
    <p:sldId id="815" r:id="rId33"/>
    <p:sldId id="816" r:id="rId34"/>
    <p:sldId id="813" r:id="rId35"/>
    <p:sldId id="949" r:id="rId36"/>
    <p:sldId id="822" r:id="rId37"/>
    <p:sldId id="820" r:id="rId38"/>
    <p:sldId id="956" r:id="rId39"/>
    <p:sldId id="957" r:id="rId40"/>
    <p:sldId id="821" r:id="rId41"/>
    <p:sldId id="819" r:id="rId42"/>
    <p:sldId id="936" r:id="rId43"/>
    <p:sldId id="890" r:id="rId44"/>
  </p:sldIdLst>
  <p:sldSz cx="12192000" cy="6858000"/>
  <p:notesSz cx="6858000" cy="9144000"/>
  <p:defaultTextStyle>
    <a:defPPr>
      <a:defRPr lang="zh-CN"/>
    </a:defPPr>
    <a:lvl1pPr algn="l" defTabSz="457200" rtl="0" eaLnBrk="0" fontAlgn="base" hangingPunct="0">
      <a:spcBef>
        <a:spcPct val="0"/>
      </a:spcBef>
      <a:spcAft>
        <a:spcPct val="0"/>
      </a:spcAft>
      <a:defRPr kern="1200">
        <a:solidFill>
          <a:srgbClr val="000000"/>
        </a:solidFill>
        <a:latin typeface="Helvetica" panose="020B06040202020A0204" pitchFamily="34" charset="0"/>
        <a:ea typeface="+mn-ea"/>
        <a:cs typeface="Helvetica" panose="020B06040202020A0204" pitchFamily="34" charset="0"/>
        <a:sym typeface="Helvetica" panose="020B06040202020A0204" pitchFamily="34" charset="0"/>
      </a:defRPr>
    </a:lvl1pPr>
    <a:lvl2pPr algn="l" defTabSz="457200" rtl="0" eaLnBrk="0" fontAlgn="base" hangingPunct="0">
      <a:spcBef>
        <a:spcPct val="0"/>
      </a:spcBef>
      <a:spcAft>
        <a:spcPct val="0"/>
      </a:spcAft>
      <a:defRPr kern="1200">
        <a:solidFill>
          <a:srgbClr val="000000"/>
        </a:solidFill>
        <a:latin typeface="Helvetica" panose="020B06040202020A0204" pitchFamily="34" charset="0"/>
        <a:ea typeface="+mn-ea"/>
        <a:cs typeface="Helvetica" panose="020B06040202020A0204" pitchFamily="34" charset="0"/>
        <a:sym typeface="Helvetica" panose="020B06040202020A0204" pitchFamily="34" charset="0"/>
      </a:defRPr>
    </a:lvl2pPr>
    <a:lvl3pPr algn="l" defTabSz="457200" rtl="0" eaLnBrk="0" fontAlgn="base" hangingPunct="0">
      <a:spcBef>
        <a:spcPct val="0"/>
      </a:spcBef>
      <a:spcAft>
        <a:spcPct val="0"/>
      </a:spcAft>
      <a:defRPr kern="1200">
        <a:solidFill>
          <a:srgbClr val="000000"/>
        </a:solidFill>
        <a:latin typeface="Helvetica" panose="020B06040202020A0204" pitchFamily="34" charset="0"/>
        <a:ea typeface="+mn-ea"/>
        <a:cs typeface="Helvetica" panose="020B06040202020A0204" pitchFamily="34" charset="0"/>
        <a:sym typeface="Helvetica" panose="020B06040202020A0204" pitchFamily="34" charset="0"/>
      </a:defRPr>
    </a:lvl3pPr>
    <a:lvl4pPr algn="l" defTabSz="457200" rtl="0" eaLnBrk="0" fontAlgn="base" hangingPunct="0">
      <a:spcBef>
        <a:spcPct val="0"/>
      </a:spcBef>
      <a:spcAft>
        <a:spcPct val="0"/>
      </a:spcAft>
      <a:defRPr kern="1200">
        <a:solidFill>
          <a:srgbClr val="000000"/>
        </a:solidFill>
        <a:latin typeface="Helvetica" panose="020B06040202020A0204" pitchFamily="34" charset="0"/>
        <a:ea typeface="+mn-ea"/>
        <a:cs typeface="Helvetica" panose="020B06040202020A0204" pitchFamily="34" charset="0"/>
        <a:sym typeface="Helvetica" panose="020B06040202020A0204" pitchFamily="34" charset="0"/>
      </a:defRPr>
    </a:lvl4pPr>
    <a:lvl5pPr algn="l" defTabSz="457200" rtl="0" eaLnBrk="0" fontAlgn="base" hangingPunct="0">
      <a:spcBef>
        <a:spcPct val="0"/>
      </a:spcBef>
      <a:spcAft>
        <a:spcPct val="0"/>
      </a:spcAft>
      <a:defRPr kern="1200">
        <a:solidFill>
          <a:srgbClr val="000000"/>
        </a:solidFill>
        <a:latin typeface="Helvetica" panose="020B06040202020A0204" pitchFamily="34" charset="0"/>
        <a:ea typeface="+mn-ea"/>
        <a:cs typeface="Helvetica" panose="020B06040202020A0204" pitchFamily="34" charset="0"/>
        <a:sym typeface="Helvetica" panose="020B06040202020A0204" pitchFamily="34" charset="0"/>
      </a:defRPr>
    </a:lvl5pPr>
    <a:lvl6pPr marL="2286000" algn="l" defTabSz="914400" rtl="0" eaLnBrk="1" latinLnBrk="0" hangingPunct="1">
      <a:defRPr kern="1200">
        <a:solidFill>
          <a:srgbClr val="000000"/>
        </a:solidFill>
        <a:latin typeface="Helvetica" panose="020B06040202020A0204" pitchFamily="34" charset="0"/>
        <a:ea typeface="+mn-ea"/>
        <a:cs typeface="Helvetica" panose="020B06040202020A0204" pitchFamily="34" charset="0"/>
        <a:sym typeface="Helvetica" panose="020B06040202020A0204" pitchFamily="34" charset="0"/>
      </a:defRPr>
    </a:lvl6pPr>
    <a:lvl7pPr marL="2743200" algn="l" defTabSz="914400" rtl="0" eaLnBrk="1" latinLnBrk="0" hangingPunct="1">
      <a:defRPr kern="1200">
        <a:solidFill>
          <a:srgbClr val="000000"/>
        </a:solidFill>
        <a:latin typeface="Helvetica" panose="020B06040202020A0204" pitchFamily="34" charset="0"/>
        <a:ea typeface="+mn-ea"/>
        <a:cs typeface="Helvetica" panose="020B06040202020A0204" pitchFamily="34" charset="0"/>
        <a:sym typeface="Helvetica" panose="020B06040202020A0204" pitchFamily="34" charset="0"/>
      </a:defRPr>
    </a:lvl7pPr>
    <a:lvl8pPr marL="3200400" algn="l" defTabSz="914400" rtl="0" eaLnBrk="1" latinLnBrk="0" hangingPunct="1">
      <a:defRPr kern="1200">
        <a:solidFill>
          <a:srgbClr val="000000"/>
        </a:solidFill>
        <a:latin typeface="Helvetica" panose="020B06040202020A0204" pitchFamily="34" charset="0"/>
        <a:ea typeface="+mn-ea"/>
        <a:cs typeface="Helvetica" panose="020B06040202020A0204" pitchFamily="34" charset="0"/>
        <a:sym typeface="Helvetica" panose="020B06040202020A0204" pitchFamily="34" charset="0"/>
      </a:defRPr>
    </a:lvl8pPr>
    <a:lvl9pPr marL="3657600" algn="l" defTabSz="914400" rtl="0" eaLnBrk="1" latinLnBrk="0" hangingPunct="1">
      <a:defRPr kern="1200">
        <a:solidFill>
          <a:srgbClr val="000000"/>
        </a:solidFill>
        <a:latin typeface="Helvetica" panose="020B06040202020A0204" pitchFamily="34" charset="0"/>
        <a:ea typeface="+mn-ea"/>
        <a:cs typeface="Helvetica" panose="020B06040202020A0204" pitchFamily="34" charset="0"/>
        <a:sym typeface="Helvetica" panose="020B06040202020A0204" pitchFamily="34" charset="0"/>
      </a:defRPr>
    </a:lvl9pPr>
  </p:defaultTextStyle>
  <p:extLst>
    <p:ext uri="{521415D9-36F7-43E2-AB2F-B90AF26B5E84}">
      <p14:sectionLst xmlns:p14="http://schemas.microsoft.com/office/powerpoint/2010/main">
        <p14:section name="默认节" id="{EDD10617-4063-41D4-8CCC-E340D973190E}">
          <p14:sldIdLst>
            <p14:sldId id="257"/>
            <p14:sldId id="797"/>
            <p14:sldId id="807"/>
            <p14:sldId id="724"/>
            <p14:sldId id="826"/>
            <p14:sldId id="827"/>
            <p14:sldId id="810"/>
            <p14:sldId id="871"/>
            <p14:sldId id="872"/>
            <p14:sldId id="873"/>
            <p14:sldId id="818"/>
            <p14:sldId id="834"/>
            <p14:sldId id="843"/>
            <p14:sldId id="920"/>
            <p14:sldId id="922"/>
            <p14:sldId id="925"/>
            <p14:sldId id="926"/>
            <p14:sldId id="844"/>
            <p14:sldId id="927"/>
            <p14:sldId id="928"/>
            <p14:sldId id="929"/>
            <p14:sldId id="930"/>
            <p14:sldId id="845"/>
            <p14:sldId id="931"/>
            <p14:sldId id="932"/>
            <p14:sldId id="933"/>
            <p14:sldId id="934"/>
            <p14:sldId id="935"/>
            <p14:sldId id="809"/>
            <p14:sldId id="824"/>
            <p14:sldId id="815"/>
            <p14:sldId id="816"/>
            <p14:sldId id="813"/>
            <p14:sldId id="949"/>
            <p14:sldId id="822"/>
            <p14:sldId id="820"/>
            <p14:sldId id="956"/>
            <p14:sldId id="957"/>
            <p14:sldId id="821"/>
            <p14:sldId id="819"/>
            <p14:sldId id="936"/>
            <p14:sldId id="890"/>
          </p14:sldIdLst>
        </p14:section>
        <p14:section name="备用" id="{9E1729A4-BCBF-4266-8F29-890EC6C4817F}">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C00"/>
    <a:srgbClr val="FFFFFF"/>
    <a:srgbClr val="FFECDB"/>
    <a:srgbClr val="FFA000"/>
    <a:srgbClr val="CB8637"/>
    <a:srgbClr val="FF9300"/>
    <a:srgbClr val="F5A340"/>
    <a:srgbClr val="FFAD47"/>
    <a:srgbClr val="F49D3F"/>
    <a:srgbClr val="F49E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57" autoAdjust="0"/>
    <p:restoredTop sz="81156" autoAdjust="0"/>
  </p:normalViewPr>
  <p:slideViewPr>
    <p:cSldViewPr snapToGrid="0">
      <p:cViewPr varScale="1">
        <p:scale>
          <a:sx n="91" d="100"/>
          <a:sy n="91" d="100"/>
        </p:scale>
        <p:origin x="270" y="78"/>
      </p:cViewPr>
      <p:guideLst/>
    </p:cSldViewPr>
  </p:slid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Shape 200"/>
          <p:cNvSpPr>
            <a:spLocks noGrp="1" noRot="1" noChangeAspect="1" noChangeArrowheads="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2947" name="Shape 201"/>
          <p:cNvSpPr>
            <a:spLocks noGrp="1" noChangeArrowheads="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endParaRPr lang="zh-CN" altLang="zh-CN">
              <a:sym typeface="等线" panose="02010600030101010101" pitchFamily="2" charset="-122"/>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a:solidFill>
          <a:schemeClr val="tx1"/>
        </a:solidFill>
        <a:latin typeface="+mj-lt"/>
        <a:ea typeface="+mj-ea"/>
        <a:cs typeface="+mj-cs"/>
        <a:sym typeface="等线" panose="02010600030101010101" pitchFamily="2" charset="-122"/>
      </a:defRPr>
    </a:lvl1pPr>
    <a:lvl2pPr marL="742950" indent="-285750" algn="l" rtl="0" eaLnBrk="0" fontAlgn="base" hangingPunct="0">
      <a:spcBef>
        <a:spcPct val="30000"/>
      </a:spcBef>
      <a:spcAft>
        <a:spcPct val="0"/>
      </a:spcAft>
      <a:defRPr sz="1200">
        <a:solidFill>
          <a:schemeClr val="tx1"/>
        </a:solidFill>
        <a:latin typeface="+mj-lt"/>
        <a:ea typeface="+mj-ea"/>
        <a:cs typeface="+mj-cs"/>
        <a:sym typeface="等线" panose="02010600030101010101" pitchFamily="2" charset="-122"/>
      </a:defRPr>
    </a:lvl2pPr>
    <a:lvl3pPr marL="1143000" indent="-228600" algn="l" rtl="0" eaLnBrk="0" fontAlgn="base" hangingPunct="0">
      <a:spcBef>
        <a:spcPct val="30000"/>
      </a:spcBef>
      <a:spcAft>
        <a:spcPct val="0"/>
      </a:spcAft>
      <a:defRPr sz="1200">
        <a:solidFill>
          <a:schemeClr val="tx1"/>
        </a:solidFill>
        <a:latin typeface="+mj-lt"/>
        <a:ea typeface="+mj-ea"/>
        <a:cs typeface="+mj-cs"/>
        <a:sym typeface="等线" panose="02010600030101010101" pitchFamily="2" charset="-122"/>
      </a:defRPr>
    </a:lvl3pPr>
    <a:lvl4pPr marL="1600200" indent="-228600" algn="l" rtl="0" eaLnBrk="0" fontAlgn="base" hangingPunct="0">
      <a:spcBef>
        <a:spcPct val="30000"/>
      </a:spcBef>
      <a:spcAft>
        <a:spcPct val="0"/>
      </a:spcAft>
      <a:defRPr sz="1200">
        <a:solidFill>
          <a:schemeClr val="tx1"/>
        </a:solidFill>
        <a:latin typeface="+mj-lt"/>
        <a:ea typeface="+mj-ea"/>
        <a:cs typeface="+mj-cs"/>
        <a:sym typeface="等线" panose="02010600030101010101" pitchFamily="2" charset="-122"/>
      </a:defRPr>
    </a:lvl4pPr>
    <a:lvl5pPr marL="2057400" indent="-228600" algn="l" rtl="0" eaLnBrk="0" fontAlgn="base" hangingPunct="0">
      <a:spcBef>
        <a:spcPct val="30000"/>
      </a:spcBef>
      <a:spcAft>
        <a:spcPct val="0"/>
      </a:spcAft>
      <a:defRPr sz="1200">
        <a:solidFill>
          <a:schemeClr val="tx1"/>
        </a:solidFill>
        <a:latin typeface="+mj-lt"/>
        <a:ea typeface="+mj-ea"/>
        <a:cs typeface="+mj-cs"/>
        <a:sym typeface="等线" panose="02010600030101010101" pitchFamily="2" charset="-122"/>
      </a:defRPr>
    </a:lvl5pPr>
    <a:lvl6pPr indent="1143000" latinLnBrk="0">
      <a:defRPr sz="1200">
        <a:latin typeface="+mj-lt"/>
        <a:ea typeface="+mj-ea"/>
        <a:cs typeface="+mj-cs"/>
        <a:sym typeface="等线"/>
      </a:defRPr>
    </a:lvl6pPr>
    <a:lvl7pPr indent="1371600" latinLnBrk="0">
      <a:defRPr sz="1200">
        <a:latin typeface="+mj-lt"/>
        <a:ea typeface="+mj-ea"/>
        <a:cs typeface="+mj-cs"/>
        <a:sym typeface="等线"/>
      </a:defRPr>
    </a:lvl7pPr>
    <a:lvl8pPr indent="1600200" latinLnBrk="0">
      <a:defRPr sz="1200">
        <a:latin typeface="+mj-lt"/>
        <a:ea typeface="+mj-ea"/>
        <a:cs typeface="+mj-cs"/>
        <a:sym typeface="等线"/>
      </a:defRPr>
    </a:lvl8pPr>
    <a:lvl9pPr indent="1828800" latinLnBrk="0">
      <a:defRPr sz="1200">
        <a:latin typeface="+mj-lt"/>
        <a:ea typeface="+mj-ea"/>
        <a:cs typeface="+mj-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ChangeArrowheads="1" noTextEdit="1"/>
          </p:cNvSpPr>
          <p:nvPr>
            <p:ph type="sldImg"/>
          </p:nvPr>
        </p:nvSpPr>
        <p:spPr>
          <a:xfrm>
            <a:off x="381000" y="685800"/>
            <a:ext cx="6096000" cy="3429000"/>
          </a:xfrm>
        </p:spPr>
      </p:sp>
      <p:sp>
        <p:nvSpPr>
          <p:cNvPr id="86019" name="备注占位符 2"/>
          <p:cNvSpPr>
            <a:spLocks noGrp="1" noChangeArrowheads="1"/>
          </p:cNvSpPr>
          <p:nvPr>
            <p:ph type="body" idx="1"/>
          </p:nvPr>
        </p:nvSpPr>
        <p:spPr/>
        <p:txBody>
          <a:bodyPr/>
          <a:lstStyle/>
          <a:p>
            <a:pPr eaLnBrk="1" hangingPunct="1">
              <a:spcBef>
                <a:spcPct val="0"/>
              </a:spcBef>
            </a:pPr>
            <a:r>
              <a:rPr lang="zh-CN" altLang="en-US" sz="1200" b="0" i="0" dirty="0">
                <a:solidFill>
                  <a:schemeClr val="tx1"/>
                </a:solidFill>
                <a:effectLst/>
                <a:latin typeface="+mj-lt"/>
                <a:ea typeface="+mj-ea"/>
                <a:cs typeface="+mj-cs"/>
                <a:sym typeface="等线" panose="02010600030101010101" pitchFamily="2" charset="-122"/>
              </a:rPr>
              <a:t>组织就是指人们为实现一定的目标，互相协作结合而成的集体或团体；</a:t>
            </a:r>
            <a:endParaRPr lang="en-US" altLang="zh-CN" sz="1200" b="0" i="0" dirty="0">
              <a:solidFill>
                <a:schemeClr val="tx1"/>
              </a:solidFill>
              <a:effectLst/>
              <a:latin typeface="+mj-lt"/>
              <a:ea typeface="+mj-ea"/>
              <a:cs typeface="+mj-cs"/>
              <a:sym typeface="等线" panose="02010600030101010101" pitchFamily="2" charset="-122"/>
            </a:endParaRPr>
          </a:p>
          <a:p>
            <a:pPr eaLnBrk="1" hangingPunct="1">
              <a:spcBef>
                <a:spcPct val="0"/>
              </a:spcBef>
            </a:pPr>
            <a:r>
              <a:rPr lang="zh-CN" altLang="en-US" sz="1200" b="0" i="0" dirty="0">
                <a:solidFill>
                  <a:schemeClr val="tx1"/>
                </a:solidFill>
                <a:effectLst/>
                <a:latin typeface="+mj-lt"/>
                <a:ea typeface="+mj-ea"/>
                <a:cs typeface="+mj-cs"/>
                <a:sym typeface="等线" panose="02010600030101010101" pitchFamily="2" charset="-122"/>
              </a:rPr>
              <a:t>在现代社会生活中．组织是人们按照一定的目的、任务和形式编制起来的社会集团，组织不仅是社会的细胞、社会的基本单元，而且可以说是社会的基础。</a:t>
            </a:r>
            <a:endParaRPr lang="en-US" altLang="zh-CN" sz="1200" b="0" i="0" dirty="0">
              <a:solidFill>
                <a:schemeClr val="tx1"/>
              </a:solidFill>
              <a:effectLst/>
              <a:latin typeface="+mj-lt"/>
              <a:ea typeface="+mj-ea"/>
              <a:cs typeface="+mj-cs"/>
              <a:sym typeface="等线" panose="02010600030101010101" pitchFamily="2" charset="-122"/>
            </a:endParaRPr>
          </a:p>
          <a:p>
            <a:pPr eaLnBrk="1" hangingPunct="1">
              <a:spcBef>
                <a:spcPct val="0"/>
              </a:spcBef>
            </a:pPr>
            <a:r>
              <a:rPr lang="zh-CN" altLang="en-US" sz="1200" b="0" i="0" dirty="0">
                <a:solidFill>
                  <a:schemeClr val="tx1"/>
                </a:solidFill>
                <a:effectLst/>
                <a:latin typeface="+mj-lt"/>
                <a:ea typeface="+mj-ea"/>
                <a:cs typeface="+mj-cs"/>
                <a:sym typeface="等线" panose="02010600030101010101" pitchFamily="2" charset="-122"/>
              </a:rPr>
              <a:t>从管理学的角度，所谓组织（</a:t>
            </a:r>
            <a:r>
              <a:rPr lang="en-US" altLang="zh-CN" sz="1200" b="0" i="0" dirty="0">
                <a:solidFill>
                  <a:schemeClr val="tx1"/>
                </a:solidFill>
                <a:effectLst/>
                <a:latin typeface="+mj-lt"/>
                <a:ea typeface="+mj-ea"/>
                <a:cs typeface="+mj-cs"/>
                <a:sym typeface="等线" panose="02010600030101010101" pitchFamily="2" charset="-122"/>
              </a:rPr>
              <a:t>Organization</a:t>
            </a:r>
            <a:r>
              <a:rPr lang="zh-CN" altLang="en-US" sz="1200" b="0" i="0" dirty="0">
                <a:solidFill>
                  <a:schemeClr val="tx1"/>
                </a:solidFill>
                <a:effectLst/>
                <a:latin typeface="+mj-lt"/>
                <a:ea typeface="+mj-ea"/>
                <a:cs typeface="+mj-cs"/>
                <a:sym typeface="等线" panose="02010600030101010101" pitchFamily="2" charset="-122"/>
              </a:rPr>
              <a:t>），是指这样一个社会实体，它具有明确的目标导向和精心设计的结构与有意识协调的活动系统，同时又同外部环境保持密切的联系。”</a:t>
            </a:r>
            <a:endParaRPr lang="en-US" altLang="zh-CN" sz="1200" b="0" i="0" dirty="0">
              <a:solidFill>
                <a:schemeClr val="tx1"/>
              </a:solidFill>
              <a:effectLst/>
              <a:latin typeface="+mj-lt"/>
              <a:ea typeface="+mj-ea"/>
              <a:cs typeface="+mj-cs"/>
              <a:sym typeface="等线" panose="02010600030101010101" pitchFamily="2" charset="-122"/>
            </a:endParaRPr>
          </a:p>
          <a:p>
            <a:pPr eaLnBrk="1" hangingPunct="1">
              <a:spcBef>
                <a:spcPct val="0"/>
              </a:spcBef>
            </a:pPr>
            <a:endParaRPr lang="en-US" altLang="zh-CN" sz="1200" b="0" i="0" dirty="0">
              <a:solidFill>
                <a:schemeClr val="tx1"/>
              </a:solidFill>
              <a:effectLst/>
              <a:latin typeface="+mj-lt"/>
              <a:ea typeface="+mj-ea"/>
              <a:cs typeface="+mj-cs"/>
              <a:sym typeface="等线" panose="02010600030101010101" pitchFamily="2" charset="-122"/>
            </a:endParaRPr>
          </a:p>
          <a:p>
            <a:pPr eaLnBrk="1" hangingPunct="1">
              <a:spcBef>
                <a:spcPct val="0"/>
              </a:spcBef>
            </a:pPr>
            <a:r>
              <a:rPr lang="zh-CN" altLang="en-US" sz="1200" b="0" i="0" dirty="0">
                <a:solidFill>
                  <a:schemeClr val="tx1"/>
                </a:solidFill>
                <a:effectLst/>
                <a:latin typeface="+mj-lt"/>
                <a:ea typeface="+mj-ea"/>
                <a:cs typeface="+mj-cs"/>
                <a:sym typeface="等线" panose="02010600030101010101" pitchFamily="2" charset="-122"/>
              </a:rPr>
              <a:t>组织即由若干个人或群体所组成的、有共同目标和一定边界的社会实体。它包含三层意思：</a:t>
            </a:r>
            <a:r>
              <a:rPr lang="en-US" altLang="zh-CN" sz="1200" b="0" i="0" dirty="0">
                <a:solidFill>
                  <a:schemeClr val="tx1"/>
                </a:solidFill>
                <a:effectLst/>
                <a:latin typeface="+mj-lt"/>
                <a:ea typeface="+mj-ea"/>
                <a:cs typeface="+mj-cs"/>
                <a:sym typeface="等线" panose="02010600030101010101" pitchFamily="2" charset="-122"/>
              </a:rPr>
              <a:t>(1)</a:t>
            </a:r>
            <a:r>
              <a:rPr lang="zh-CN" altLang="en-US" sz="1200" b="0" i="0" dirty="0">
                <a:solidFill>
                  <a:schemeClr val="tx1"/>
                </a:solidFill>
                <a:effectLst/>
                <a:latin typeface="+mj-lt"/>
                <a:ea typeface="+mj-ea"/>
                <a:cs typeface="+mj-cs"/>
                <a:sym typeface="等线" panose="02010600030101010101" pitchFamily="2" charset="-122"/>
              </a:rPr>
              <a:t>组织必须是以人为中心，把人、财、物合理配合为一体，并保持相对稳定而形成的一个社会实体。</a:t>
            </a:r>
            <a:r>
              <a:rPr lang="en-US" altLang="zh-CN" sz="1200" b="0" i="0" dirty="0">
                <a:solidFill>
                  <a:schemeClr val="tx1"/>
                </a:solidFill>
                <a:effectLst/>
                <a:latin typeface="+mj-lt"/>
                <a:ea typeface="+mj-ea"/>
                <a:cs typeface="+mj-cs"/>
                <a:sym typeface="等线" panose="02010600030101010101" pitchFamily="2" charset="-122"/>
              </a:rPr>
              <a:t>(2)</a:t>
            </a:r>
            <a:r>
              <a:rPr lang="zh-CN" altLang="en-US" sz="1200" b="0" i="0" dirty="0">
                <a:solidFill>
                  <a:schemeClr val="tx1"/>
                </a:solidFill>
                <a:effectLst/>
                <a:latin typeface="+mj-lt"/>
                <a:ea typeface="+mj-ea"/>
                <a:cs typeface="+mj-cs"/>
                <a:sym typeface="等线" panose="02010600030101010101" pitchFamily="2" charset="-122"/>
              </a:rPr>
              <a:t>组织必须具有为本组织全体成员所认可并为之奋斗的共同目标。</a:t>
            </a:r>
            <a:r>
              <a:rPr lang="en-US" altLang="zh-CN" sz="1200" b="0" i="0" dirty="0">
                <a:solidFill>
                  <a:schemeClr val="tx1"/>
                </a:solidFill>
                <a:effectLst/>
                <a:latin typeface="+mj-lt"/>
                <a:ea typeface="+mj-ea"/>
                <a:cs typeface="+mj-cs"/>
                <a:sym typeface="等线" panose="02010600030101010101" pitchFamily="2" charset="-122"/>
              </a:rPr>
              <a:t>(3)</a:t>
            </a:r>
            <a:r>
              <a:rPr lang="zh-CN" altLang="en-US" sz="1200" b="0" i="0" dirty="0">
                <a:solidFill>
                  <a:schemeClr val="tx1"/>
                </a:solidFill>
                <a:effectLst/>
                <a:latin typeface="+mj-lt"/>
                <a:ea typeface="+mj-ea"/>
                <a:cs typeface="+mj-cs"/>
                <a:sym typeface="等线" panose="02010600030101010101" pitchFamily="2" charset="-122"/>
              </a:rPr>
              <a:t>组织必须保持一个明确的边界，以区别于其他组织和外部环境。上述三条，是组织存在的必要条件。</a:t>
            </a:r>
            <a:endParaRPr lang="en-US" altLang="zh-CN" sz="1200" b="0" i="0" dirty="0">
              <a:solidFill>
                <a:schemeClr val="tx1"/>
              </a:solidFill>
              <a:effectLst/>
              <a:latin typeface="+mj-lt"/>
              <a:ea typeface="+mj-ea"/>
              <a:cs typeface="+mj-cs"/>
              <a:sym typeface="等线" panose="02010600030101010101" pitchFamily="2" charset="-122"/>
            </a:endParaRPr>
          </a:p>
          <a:p>
            <a:pPr eaLnBrk="1" hangingPunct="1">
              <a:spcBef>
                <a:spcPct val="0"/>
              </a:spcBef>
            </a:pPr>
            <a:endParaRPr lang="en-US" altLang="zh-CN" sz="1200" b="0" i="0" dirty="0">
              <a:solidFill>
                <a:schemeClr val="tx1"/>
              </a:solidFill>
              <a:effectLst/>
              <a:latin typeface="+mj-lt"/>
              <a:ea typeface="+mj-ea"/>
              <a:cs typeface="+mj-cs"/>
              <a:sym typeface="等线" panose="02010600030101010101" pitchFamily="2" charset="-122"/>
            </a:endParaRPr>
          </a:p>
          <a:p>
            <a:pPr eaLnBrk="1" hangingPunct="1">
              <a:spcBef>
                <a:spcPct val="0"/>
              </a:spcBef>
            </a:pPr>
            <a:r>
              <a:rPr lang="zh-CN" altLang="en-US" sz="1200" dirty="0">
                <a:solidFill>
                  <a:schemeClr val="bg1"/>
                </a:solidFill>
                <a:latin typeface="微软雅黑" panose="020B0703020204020201" charset="-122"/>
                <a:ea typeface="微软雅黑" panose="020B0703020204020201" charset="-122"/>
                <a:cs typeface="等线" panose="02010600030101010101" pitchFamily="2" charset="-122"/>
              </a:rPr>
              <a:t>他组织是指系统根据一个权力主体的指令而组织起来，以完成一项被赋予的任务。如国家，建构了一套自上而下的经济、政治和社会体制，指导基层组织的发展；</a:t>
            </a:r>
            <a:endParaRPr lang="en-US" altLang="zh-CN" dirty="0">
              <a:solidFill>
                <a:srgbClr val="000000"/>
              </a:solidFill>
            </a:endParaRPr>
          </a:p>
          <a:p>
            <a:pPr eaLnBrk="1" hangingPunct="1">
              <a:spcBef>
                <a:spcPct val="0"/>
              </a:spcBef>
            </a:pPr>
            <a:r>
              <a:rPr lang="zh-CN" altLang="en-US" dirty="0">
                <a:solidFill>
                  <a:srgbClr val="000000"/>
                </a:solidFill>
              </a:rPr>
              <a:t>自组织是一种以自我意志运转的组织形式，它奉行自下而上的权力逻辑逻辑，能够激发组织内个体的积极性。</a:t>
            </a:r>
            <a:endParaRPr lang="en-US" altLang="zh-CN" dirty="0">
              <a:solidFill>
                <a:srgbClr val="000000"/>
              </a:solidFill>
            </a:endParaRPr>
          </a:p>
          <a:p>
            <a:pPr eaLnBrk="1" hangingPunct="1">
              <a:spcBef>
                <a:spcPct val="0"/>
              </a:spcBef>
            </a:pPr>
            <a:r>
              <a:rPr lang="zh-CN" altLang="en-US" dirty="0">
                <a:solidFill>
                  <a:srgbClr val="000000"/>
                </a:solidFill>
              </a:rPr>
              <a:t>人类社会自组织是层级制度和市场之外的组织形式，它以信任为基础，可以降低组织内部的管理成本和交易成本，足具成本优势。但由于机制的设定和接近直接民主的治理形式，物理世界中的人类社会自组织在空间和人口规模方面存在瓶颈。</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3" name="文本框 1"/>
          <p:cNvSpPr txBox="1"/>
          <p:nvPr/>
        </p:nvSpPr>
        <p:spPr>
          <a:xfrm>
            <a:off x="4318000" y="2971799"/>
            <a:ext cx="3556000" cy="235328"/>
          </a:xfrm>
          <a:prstGeom prst="rect">
            <a:avLst/>
          </a:prstGeom>
          <a:ln w="12700">
            <a:miter lim="400000"/>
          </a:ln>
        </p:spPr>
        <p:txBody>
          <a:bodyPr lIns="45718" tIns="45718" rIns="45718" bIns="45718">
            <a:spAutoFit/>
          </a:bodyPr>
          <a:lstStyle/>
          <a:p>
            <a:pPr eaLnBrk="1" fontAlgn="auto">
              <a:spcBef>
                <a:spcPts val="0"/>
              </a:spcBef>
              <a:spcAft>
                <a:spcPts val="0"/>
              </a:spcAft>
              <a:defRPr sz="3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3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感谢您下载包图网平台上提供的PPT作品，为了您和包图网以及原创作者的利益，请勿复制、传播、销售，否则将承担法律责任！包图网将对作品进行维权，按照传播下载次数进行十倍的索取赔偿！</a:t>
            </a:r>
          </a:p>
          <a:p>
            <a:pPr eaLnBrk="1" fontAlgn="auto">
              <a:spcBef>
                <a:spcPts val="0"/>
              </a:spcBef>
              <a:spcAft>
                <a:spcPts val="0"/>
              </a:spcAft>
              <a:defRPr sz="6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6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ibaotu.com</a:t>
            </a:r>
          </a:p>
        </p:txBody>
      </p:sp>
      <p:sp>
        <p:nvSpPr>
          <p:cNvPr id="9" name="幻灯片编号"/>
          <p:cNvSpPr txBox="1">
            <a:spLocks noGrp="1" noChangeArrowheads="1"/>
          </p:cNvSpPr>
          <p:nvPr>
            <p:ph type="sldNum" sz="quarter" idx="10"/>
          </p:nvPr>
        </p:nvSpPr>
        <p:spPr>
          <a:xfrm>
            <a:off x="5559425" y="6407150"/>
            <a:ext cx="273050" cy="265113"/>
          </a:xfrm>
        </p:spPr>
        <p:txBody>
          <a:bodyPr/>
          <a:lstStyle>
            <a:lvl1pPr>
              <a:defRPr>
                <a:solidFill>
                  <a:srgbClr val="000000"/>
                </a:solidFill>
                <a:latin typeface="Arial" panose="020B06060202020A0204" pitchFamily="34" charset="0"/>
                <a:ea typeface="宋体" panose="02010600030101010101" pitchFamily="2" charset="-122"/>
                <a:cs typeface="Arial" panose="020B06060202020A0204" pitchFamily="34" charset="0"/>
                <a:sym typeface="Arial" panose="020B06060202020A0204" pitchFamily="34" charset="0"/>
              </a:defRPr>
            </a:lvl1pPr>
          </a:lstStyle>
          <a:p>
            <a:fld id="{AF90BDA8-AD78-452A-A163-8144FCABAB91}" type="slidenum">
              <a:rPr lang="en-US" altLang="zh-CN"/>
              <a:t>‹#›</a:t>
            </a:fld>
            <a:endParaRPr lang="zh-CN" alt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sp>
        <p:nvSpPr>
          <p:cNvPr id="2" name="文本框 1"/>
          <p:cNvSpPr txBox="1"/>
          <p:nvPr/>
        </p:nvSpPr>
        <p:spPr>
          <a:xfrm>
            <a:off x="4318000" y="2971799"/>
            <a:ext cx="3556000" cy="235328"/>
          </a:xfrm>
          <a:prstGeom prst="rect">
            <a:avLst/>
          </a:prstGeom>
          <a:ln w="12700">
            <a:miter lim="400000"/>
          </a:ln>
        </p:spPr>
        <p:txBody>
          <a:bodyPr lIns="45718" tIns="45718" rIns="45718" bIns="45718">
            <a:spAutoFit/>
          </a:bodyPr>
          <a:lstStyle/>
          <a:p>
            <a:pPr eaLnBrk="1" fontAlgn="auto">
              <a:spcBef>
                <a:spcPts val="0"/>
              </a:spcBef>
              <a:spcAft>
                <a:spcPts val="0"/>
              </a:spcAft>
              <a:defRPr sz="3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3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感谢您下载包图网平台上提供的PPT作品，为了您和包图网以及原创作者的利益，请勿复制、传播、销售，否则将承担法律责任！包图网将对作品进行维权，按照传播下载次数进行十倍的索取赔偿！</a:t>
            </a:r>
          </a:p>
          <a:p>
            <a:pPr eaLnBrk="1" fontAlgn="auto">
              <a:spcBef>
                <a:spcPts val="0"/>
              </a:spcBef>
              <a:spcAft>
                <a:spcPts val="0"/>
              </a:spcAft>
              <a:defRPr sz="6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6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ibaotu.com</a:t>
            </a:r>
          </a:p>
        </p:txBody>
      </p:sp>
      <p:sp>
        <p:nvSpPr>
          <p:cNvPr id="3" name="幻灯片编号"/>
          <p:cNvSpPr txBox="1">
            <a:spLocks noGrp="1" noChangeArrowheads="1"/>
          </p:cNvSpPr>
          <p:nvPr>
            <p:ph type="sldNum" sz="quarter" idx="10"/>
          </p:nvPr>
        </p:nvSpPr>
        <p:spPr>
          <a:xfrm>
            <a:off x="8464550" y="6224588"/>
            <a:ext cx="273050" cy="263525"/>
          </a:xfrm>
        </p:spPr>
        <p:txBody>
          <a:bodyPr/>
          <a:lstStyle>
            <a:lvl1pPr>
              <a:defRPr>
                <a:solidFill>
                  <a:srgbClr val="000000"/>
                </a:solidFill>
                <a:latin typeface="Arial" panose="020B06060202020A0204" pitchFamily="34" charset="0"/>
                <a:cs typeface="Arial" panose="020B06060202020A0204" pitchFamily="34" charset="0"/>
                <a:sym typeface="Arial" panose="020B06060202020A0204" pitchFamily="34" charset="0"/>
              </a:defRPr>
            </a:lvl1pPr>
          </a:lstStyle>
          <a:p>
            <a:fld id="{79322307-8234-4421-A123-7CEF1E38F838}" type="slidenum">
              <a:rPr lang="zh-CN" altLang="zh-CN"/>
              <a:t>‹#›</a:t>
            </a:fld>
            <a:endParaRPr lang="zh-CN" altLang="zh-CN"/>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2" name="文本框 1"/>
          <p:cNvSpPr txBox="1"/>
          <p:nvPr/>
        </p:nvSpPr>
        <p:spPr>
          <a:xfrm>
            <a:off x="4318000" y="2971799"/>
            <a:ext cx="3556000" cy="235328"/>
          </a:xfrm>
          <a:prstGeom prst="rect">
            <a:avLst/>
          </a:prstGeom>
          <a:ln w="12700">
            <a:miter lim="400000"/>
          </a:ln>
        </p:spPr>
        <p:txBody>
          <a:bodyPr lIns="45718" tIns="45718" rIns="45718" bIns="45718">
            <a:spAutoFit/>
          </a:bodyPr>
          <a:lstStyle/>
          <a:p>
            <a:pPr eaLnBrk="1" fontAlgn="auto">
              <a:spcBef>
                <a:spcPts val="0"/>
              </a:spcBef>
              <a:spcAft>
                <a:spcPts val="0"/>
              </a:spcAft>
              <a:defRPr sz="3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3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感谢您下载包图网平台上提供的PPT作品，为了您和包图网以及原创作者的利益，请勿复制、传播、销售，否则将承担法律责任！包图网将对作品进行维权，按照传播下载次数进行十倍的索取赔偿！</a:t>
            </a:r>
          </a:p>
          <a:p>
            <a:pPr eaLnBrk="1" fontAlgn="auto">
              <a:spcBef>
                <a:spcPts val="0"/>
              </a:spcBef>
              <a:spcAft>
                <a:spcPts val="0"/>
              </a:spcAft>
              <a:defRPr sz="6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6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ibaotu.com</a:t>
            </a:r>
          </a:p>
        </p:txBody>
      </p:sp>
      <p:sp>
        <p:nvSpPr>
          <p:cNvPr id="3" name="幻灯片编号"/>
          <p:cNvSpPr txBox="1">
            <a:spLocks noGrp="1" noChangeArrowheads="1"/>
          </p:cNvSpPr>
          <p:nvPr>
            <p:ph type="sldNum" sz="quarter" idx="10"/>
          </p:nvPr>
        </p:nvSpPr>
        <p:spPr>
          <a:xfrm>
            <a:off x="8464550" y="6224588"/>
            <a:ext cx="273050" cy="263525"/>
          </a:xfrm>
        </p:spPr>
        <p:txBody>
          <a:bodyPr/>
          <a:lstStyle>
            <a:lvl1pPr>
              <a:defRPr>
                <a:solidFill>
                  <a:srgbClr val="000000"/>
                </a:solidFill>
                <a:latin typeface="Arial" panose="020B06060202020A0204" pitchFamily="34" charset="0"/>
                <a:cs typeface="Arial" panose="020B06060202020A0204" pitchFamily="34" charset="0"/>
                <a:sym typeface="Arial" panose="020B06060202020A0204" pitchFamily="34" charset="0"/>
              </a:defRPr>
            </a:lvl1pPr>
          </a:lstStyle>
          <a:p>
            <a:fld id="{D64B5B6C-B074-4EBE-BA95-EDAB971BDA76}" type="slidenum">
              <a:rPr lang="zh-CN" altLang="zh-CN"/>
              <a:t>‹#›</a:t>
            </a:fld>
            <a:endParaRPr lang="zh-CN" altLang="zh-CN"/>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_仅标题">
    <p:spTree>
      <p:nvGrpSpPr>
        <p:cNvPr id="1" name=""/>
        <p:cNvGrpSpPr/>
        <p:nvPr/>
      </p:nvGrpSpPr>
      <p:grpSpPr>
        <a:xfrm>
          <a:off x="0" y="0"/>
          <a:ext cx="0" cy="0"/>
          <a:chOff x="0" y="0"/>
          <a:chExt cx="0" cy="0"/>
        </a:xfrm>
      </p:grpSpPr>
      <p:sp>
        <p:nvSpPr>
          <p:cNvPr id="2" name="文本框 1"/>
          <p:cNvSpPr txBox="1"/>
          <p:nvPr/>
        </p:nvSpPr>
        <p:spPr>
          <a:xfrm>
            <a:off x="4318000" y="2971799"/>
            <a:ext cx="3556000" cy="235328"/>
          </a:xfrm>
          <a:prstGeom prst="rect">
            <a:avLst/>
          </a:prstGeom>
          <a:ln w="12700">
            <a:miter lim="400000"/>
          </a:ln>
        </p:spPr>
        <p:txBody>
          <a:bodyPr lIns="45718" tIns="45718" rIns="45718" bIns="45718">
            <a:spAutoFit/>
          </a:bodyPr>
          <a:lstStyle/>
          <a:p>
            <a:pPr eaLnBrk="1" fontAlgn="auto">
              <a:spcBef>
                <a:spcPts val="0"/>
              </a:spcBef>
              <a:spcAft>
                <a:spcPts val="0"/>
              </a:spcAft>
              <a:defRPr sz="3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3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感谢您下载包图网平台上提供的PPT作品，为了您和包图网以及原创作者的利益，请勿复制、传播、销售，否则将承担法律责任！包图网将对作品进行维权，按照传播下载次数进行十倍的索取赔偿！</a:t>
            </a:r>
          </a:p>
          <a:p>
            <a:pPr eaLnBrk="1" fontAlgn="auto">
              <a:spcBef>
                <a:spcPts val="0"/>
              </a:spcBef>
              <a:spcAft>
                <a:spcPts val="0"/>
              </a:spcAft>
              <a:defRPr sz="6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6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ibaotu.com</a:t>
            </a:r>
          </a:p>
        </p:txBody>
      </p:sp>
      <p:sp>
        <p:nvSpPr>
          <p:cNvPr id="3" name="幻灯片编号"/>
          <p:cNvSpPr txBox="1">
            <a:spLocks noGrp="1" noChangeArrowheads="1"/>
          </p:cNvSpPr>
          <p:nvPr>
            <p:ph type="sldNum" sz="quarter" idx="10"/>
          </p:nvPr>
        </p:nvSpPr>
        <p:spPr>
          <a:xfrm>
            <a:off x="8464550" y="6224588"/>
            <a:ext cx="273050" cy="263525"/>
          </a:xfrm>
        </p:spPr>
        <p:txBody>
          <a:bodyPr/>
          <a:lstStyle>
            <a:lvl1pPr>
              <a:defRPr>
                <a:solidFill>
                  <a:srgbClr val="000000"/>
                </a:solidFill>
                <a:latin typeface="Arial" panose="020B06060202020A0204" pitchFamily="34" charset="0"/>
                <a:cs typeface="Arial" panose="020B06060202020A0204" pitchFamily="34" charset="0"/>
                <a:sym typeface="Arial" panose="020B06060202020A0204" pitchFamily="34" charset="0"/>
              </a:defRPr>
            </a:lvl1pPr>
          </a:lstStyle>
          <a:p>
            <a:fld id="{6F2A7A25-186F-4B8E-ABBC-B1EBBE119302}" type="slidenum">
              <a:rPr lang="zh-CN" altLang="zh-CN"/>
              <a:t>‹#›</a:t>
            </a:fld>
            <a:endParaRPr lang="zh-CN" altLang="zh-CN"/>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封面">
    <p:spTree>
      <p:nvGrpSpPr>
        <p:cNvPr id="1" name=""/>
        <p:cNvGrpSpPr/>
        <p:nvPr/>
      </p:nvGrpSpPr>
      <p:grpSpPr>
        <a:xfrm>
          <a:off x="0" y="0"/>
          <a:ext cx="0" cy="0"/>
          <a:chOff x="0" y="0"/>
          <a:chExt cx="0" cy="0"/>
        </a:xfrm>
      </p:grpSpPr>
      <p:sp>
        <p:nvSpPr>
          <p:cNvPr id="2" name="矩形 5"/>
          <p:cNvSpPr>
            <a:spLocks noChangeArrowheads="1"/>
          </p:cNvSpPr>
          <p:nvPr/>
        </p:nvSpPr>
        <p:spPr bwMode="auto">
          <a:xfrm>
            <a:off x="0" y="0"/>
            <a:ext cx="12195175" cy="6859588"/>
          </a:xfrm>
          <a:prstGeom prst="rect">
            <a:avLst/>
          </a:prstGeom>
          <a:solidFill>
            <a:srgbClr val="000000">
              <a:alpha val="3215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3" name="等腰三角形 9"/>
          <p:cNvSpPr/>
          <p:nvPr/>
        </p:nvSpPr>
        <p:spPr bwMode="auto">
          <a:xfrm>
            <a:off x="7313613" y="3259138"/>
            <a:ext cx="7280275" cy="3600450"/>
          </a:xfrm>
          <a:custGeom>
            <a:avLst/>
            <a:gdLst>
              <a:gd name="T0" fmla="*/ 3640099 w 21600"/>
              <a:gd name="T1" fmla="*/ 1800003 h 21600"/>
              <a:gd name="T2" fmla="*/ 3640099 w 21600"/>
              <a:gd name="T3" fmla="*/ 1800003 h 21600"/>
              <a:gd name="T4" fmla="*/ 3640099 w 21600"/>
              <a:gd name="T5" fmla="*/ 1800003 h 21600"/>
              <a:gd name="T6" fmla="*/ 3640099 w 21600"/>
              <a:gd name="T7" fmla="*/ 1800003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959" y="20318"/>
                </a:moveTo>
                <a:lnTo>
                  <a:pt x="21600" y="21600"/>
                </a:lnTo>
                <a:lnTo>
                  <a:pt x="20959" y="21600"/>
                </a:lnTo>
                <a:lnTo>
                  <a:pt x="20959" y="20318"/>
                </a:lnTo>
                <a:close/>
                <a:moveTo>
                  <a:pt x="10800" y="0"/>
                </a:moveTo>
                <a:lnTo>
                  <a:pt x="14481" y="7362"/>
                </a:lnTo>
                <a:lnTo>
                  <a:pt x="14481" y="21600"/>
                </a:lnTo>
                <a:lnTo>
                  <a:pt x="0" y="21600"/>
                </a:lnTo>
                <a:lnTo>
                  <a:pt x="10800" y="0"/>
                </a:lnTo>
                <a:close/>
              </a:path>
            </a:pathLst>
          </a:custGeom>
          <a:solidFill>
            <a:srgbClr val="FFFFFF">
              <a:alpha val="3215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p>
            <a:endParaRPr lang="zh-CN" altLang="en-US"/>
          </a:p>
        </p:txBody>
      </p:sp>
      <p:sp>
        <p:nvSpPr>
          <p:cNvPr id="4" name="等腰三角形 1"/>
          <p:cNvSpPr/>
          <p:nvPr/>
        </p:nvSpPr>
        <p:spPr bwMode="auto">
          <a:xfrm>
            <a:off x="8737600" y="4667250"/>
            <a:ext cx="3457575" cy="2192338"/>
          </a:xfrm>
          <a:custGeom>
            <a:avLst/>
            <a:gdLst>
              <a:gd name="T0" fmla="*/ 1728950 w 21600"/>
              <a:gd name="T1" fmla="*/ 1096365 h 21600"/>
              <a:gd name="T2" fmla="*/ 1728950 w 21600"/>
              <a:gd name="T3" fmla="*/ 1096365 h 21600"/>
              <a:gd name="T4" fmla="*/ 1728950 w 21600"/>
              <a:gd name="T5" fmla="*/ 1096365 h 21600"/>
              <a:gd name="T6" fmla="*/ 1728950 w 21600"/>
              <a:gd name="T7" fmla="*/ 109636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3850" y="0"/>
                </a:moveTo>
                <a:lnTo>
                  <a:pt x="21600" y="12088"/>
                </a:lnTo>
                <a:lnTo>
                  <a:pt x="21600" y="21600"/>
                </a:lnTo>
                <a:lnTo>
                  <a:pt x="0" y="21600"/>
                </a:lnTo>
                <a:lnTo>
                  <a:pt x="13850" y="0"/>
                </a:lnTo>
                <a:close/>
              </a:path>
            </a:pathLst>
          </a:custGeom>
          <a:solidFill>
            <a:srgbClr val="FFA30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p>
            <a:endParaRPr lang="zh-CN" altLang="en-US"/>
          </a:p>
        </p:txBody>
      </p:sp>
      <p:sp>
        <p:nvSpPr>
          <p:cNvPr id="5" name="矩形 2"/>
          <p:cNvSpPr/>
          <p:nvPr/>
        </p:nvSpPr>
        <p:spPr bwMode="auto">
          <a:xfrm rot="2700000">
            <a:off x="395287" y="-612775"/>
            <a:ext cx="612775" cy="2593976"/>
          </a:xfrm>
          <a:custGeom>
            <a:avLst/>
            <a:gdLst>
              <a:gd name="T0" fmla="*/ 306057 w 21600"/>
              <a:gd name="T1" fmla="*/ 1296849 h 21600"/>
              <a:gd name="T2" fmla="*/ 306057 w 21600"/>
              <a:gd name="T3" fmla="*/ 1296849 h 21600"/>
              <a:gd name="T4" fmla="*/ 306057 w 21600"/>
              <a:gd name="T5" fmla="*/ 1296849 h 21600"/>
              <a:gd name="T6" fmla="*/ 306057 w 21600"/>
              <a:gd name="T7" fmla="*/ 1296849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5098"/>
                </a:moveTo>
                <a:lnTo>
                  <a:pt x="21600" y="0"/>
                </a:lnTo>
                <a:lnTo>
                  <a:pt x="21600" y="21600"/>
                </a:lnTo>
                <a:lnTo>
                  <a:pt x="0" y="16502"/>
                </a:lnTo>
                <a:lnTo>
                  <a:pt x="0" y="5098"/>
                </a:lnTo>
                <a:close/>
              </a:path>
            </a:pathLst>
          </a:custGeom>
          <a:solidFill>
            <a:srgbClr val="FFFFFF">
              <a:alpha val="3999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p>
            <a:endParaRPr lang="zh-CN" altLang="en-US"/>
          </a:p>
        </p:txBody>
      </p:sp>
      <p:sp>
        <p:nvSpPr>
          <p:cNvPr id="6" name="矩形 5"/>
          <p:cNvSpPr/>
          <p:nvPr/>
        </p:nvSpPr>
        <p:spPr bwMode="auto">
          <a:xfrm rot="2700000">
            <a:off x="802481" y="-1078706"/>
            <a:ext cx="1031875" cy="4760913"/>
          </a:xfrm>
          <a:custGeom>
            <a:avLst/>
            <a:gdLst>
              <a:gd name="T0" fmla="*/ 516471 w 21600"/>
              <a:gd name="T1" fmla="*/ 2380498 h 21600"/>
              <a:gd name="T2" fmla="*/ 516471 w 21600"/>
              <a:gd name="T3" fmla="*/ 2380498 h 21600"/>
              <a:gd name="T4" fmla="*/ 516471 w 21600"/>
              <a:gd name="T5" fmla="*/ 2380498 h 21600"/>
              <a:gd name="T6" fmla="*/ 516471 w 21600"/>
              <a:gd name="T7" fmla="*/ 238049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4686"/>
                </a:moveTo>
                <a:lnTo>
                  <a:pt x="21600" y="0"/>
                </a:lnTo>
                <a:lnTo>
                  <a:pt x="21600" y="21600"/>
                </a:lnTo>
                <a:lnTo>
                  <a:pt x="0" y="16914"/>
                </a:lnTo>
                <a:lnTo>
                  <a:pt x="0" y="4686"/>
                </a:lnTo>
                <a:close/>
              </a:path>
            </a:pathLst>
          </a:custGeom>
          <a:solidFill>
            <a:srgbClr val="FFA3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p>
            <a:endParaRPr lang="zh-CN" altLang="en-US"/>
          </a:p>
        </p:txBody>
      </p:sp>
      <p:sp>
        <p:nvSpPr>
          <p:cNvPr id="7" name="幻灯片编号"/>
          <p:cNvSpPr txBox="1">
            <a:spLocks noGrp="1" noChangeArrowheads="1"/>
          </p:cNvSpPr>
          <p:nvPr>
            <p:ph type="sldNum" sz="quarter" idx="10"/>
          </p:nvPr>
        </p:nvSpPr>
        <p:spPr>
          <a:xfrm>
            <a:off x="8418513" y="6194425"/>
            <a:ext cx="319087" cy="323850"/>
          </a:xfrm>
        </p:spPr>
        <p:txBody>
          <a:bodyPr lIns="54436" tIns="54436" rIns="54436" bIns="54436"/>
          <a:lstStyle>
            <a:lvl1pPr defTabSz="1087120">
              <a:defRPr sz="1400">
                <a:latin typeface="Noto Sans S Chinese Light"/>
                <a:ea typeface="Noto Sans S Chinese Light"/>
                <a:cs typeface="Noto Sans S Chinese Light"/>
                <a:sym typeface="Noto Sans S Chinese Light"/>
              </a:defRPr>
            </a:lvl1pPr>
          </a:lstStyle>
          <a:p>
            <a:fld id="{76F7AF7F-9958-44F1-A579-1F7A1364BA67}" type="slidenum">
              <a:rPr lang="zh-CN" altLang="zh-CN"/>
              <a:t>‹#›</a:t>
            </a:fld>
            <a:endParaRPr lang="zh-CN" altLang="zh-CN"/>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目录">
    <p:spTree>
      <p:nvGrpSpPr>
        <p:cNvPr id="1" name=""/>
        <p:cNvGrpSpPr/>
        <p:nvPr/>
      </p:nvGrpSpPr>
      <p:grpSpPr>
        <a:xfrm>
          <a:off x="0" y="0"/>
          <a:ext cx="0" cy="0"/>
          <a:chOff x="0" y="0"/>
          <a:chExt cx="0" cy="0"/>
        </a:xfrm>
      </p:grpSpPr>
      <p:sp>
        <p:nvSpPr>
          <p:cNvPr id="2" name="矩形 2"/>
          <p:cNvSpPr>
            <a:spLocks noChangeArrowheads="1"/>
          </p:cNvSpPr>
          <p:nvPr/>
        </p:nvSpPr>
        <p:spPr bwMode="auto">
          <a:xfrm>
            <a:off x="0" y="0"/>
            <a:ext cx="12195175" cy="6859588"/>
          </a:xfrm>
          <a:prstGeom prst="rect">
            <a:avLst/>
          </a:prstGeom>
          <a:solidFill>
            <a:srgbClr val="000000">
              <a:alpha val="3215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3" name="矩形 1"/>
          <p:cNvSpPr>
            <a:spLocks noChangeArrowheads="1"/>
          </p:cNvSpPr>
          <p:nvPr/>
        </p:nvSpPr>
        <p:spPr bwMode="auto">
          <a:xfrm>
            <a:off x="3914775" y="0"/>
            <a:ext cx="8280400" cy="6859588"/>
          </a:xfrm>
          <a:prstGeom prst="rect">
            <a:avLst/>
          </a:prstGeom>
          <a:solidFill>
            <a:srgbClr val="F2F2F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4" name="幻灯片编号"/>
          <p:cNvSpPr txBox="1">
            <a:spLocks noGrp="1" noChangeArrowheads="1"/>
          </p:cNvSpPr>
          <p:nvPr>
            <p:ph type="sldNum" sz="quarter" idx="10"/>
          </p:nvPr>
        </p:nvSpPr>
        <p:spPr>
          <a:xfrm>
            <a:off x="8418513" y="6194425"/>
            <a:ext cx="319087" cy="323850"/>
          </a:xfrm>
        </p:spPr>
        <p:txBody>
          <a:bodyPr lIns="54436" tIns="54436" rIns="54436" bIns="54436"/>
          <a:lstStyle>
            <a:lvl1pPr defTabSz="1087120">
              <a:defRPr sz="1400">
                <a:latin typeface="Noto Sans S Chinese Light"/>
                <a:ea typeface="Noto Sans S Chinese Light"/>
                <a:cs typeface="Noto Sans S Chinese Light"/>
                <a:sym typeface="Noto Sans S Chinese Light"/>
              </a:defRPr>
            </a:lvl1pPr>
          </a:lstStyle>
          <a:p>
            <a:fld id="{63163356-D745-4318-B5ED-C72CD5A32329}" type="slidenum">
              <a:rPr lang="zh-CN" altLang="zh-CN"/>
              <a:t>‹#›</a:t>
            </a:fld>
            <a:endParaRPr lang="zh-CN" altLang="zh-CN"/>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过渡页">
    <p:spTree>
      <p:nvGrpSpPr>
        <p:cNvPr id="1" name=""/>
        <p:cNvGrpSpPr/>
        <p:nvPr/>
      </p:nvGrpSpPr>
      <p:grpSpPr>
        <a:xfrm>
          <a:off x="0" y="0"/>
          <a:ext cx="0" cy="0"/>
          <a:chOff x="0" y="0"/>
          <a:chExt cx="0" cy="0"/>
        </a:xfrm>
      </p:grpSpPr>
      <p:sp>
        <p:nvSpPr>
          <p:cNvPr id="2" name="矩形 4"/>
          <p:cNvSpPr>
            <a:spLocks noChangeArrowheads="1"/>
          </p:cNvSpPr>
          <p:nvPr/>
        </p:nvSpPr>
        <p:spPr bwMode="auto">
          <a:xfrm>
            <a:off x="0" y="0"/>
            <a:ext cx="12195175" cy="6859588"/>
          </a:xfrm>
          <a:prstGeom prst="rect">
            <a:avLst/>
          </a:prstGeom>
          <a:solidFill>
            <a:srgbClr val="000000">
              <a:alpha val="3215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3" name="矩形 1"/>
          <p:cNvSpPr>
            <a:spLocks noChangeArrowheads="1"/>
          </p:cNvSpPr>
          <p:nvPr/>
        </p:nvSpPr>
        <p:spPr bwMode="auto">
          <a:xfrm>
            <a:off x="0" y="2314575"/>
            <a:ext cx="12195175" cy="1798638"/>
          </a:xfrm>
          <a:prstGeom prst="rect">
            <a:avLst/>
          </a:prstGeom>
          <a:solidFill>
            <a:srgbClr val="FFFFFF">
              <a:alpha val="3999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4" name="幻灯片编号"/>
          <p:cNvSpPr txBox="1">
            <a:spLocks noGrp="1" noChangeArrowheads="1"/>
          </p:cNvSpPr>
          <p:nvPr>
            <p:ph type="sldNum" sz="quarter" idx="10"/>
          </p:nvPr>
        </p:nvSpPr>
        <p:spPr>
          <a:xfrm>
            <a:off x="8418513" y="6194425"/>
            <a:ext cx="319087" cy="323850"/>
          </a:xfrm>
        </p:spPr>
        <p:txBody>
          <a:bodyPr lIns="54436" tIns="54436" rIns="54436" bIns="54436"/>
          <a:lstStyle>
            <a:lvl1pPr defTabSz="1087120">
              <a:defRPr sz="1400">
                <a:latin typeface="Noto Sans S Chinese Light"/>
                <a:ea typeface="Noto Sans S Chinese Light"/>
                <a:cs typeface="Noto Sans S Chinese Light"/>
                <a:sym typeface="Noto Sans S Chinese Light"/>
              </a:defRPr>
            </a:lvl1pPr>
          </a:lstStyle>
          <a:p>
            <a:fld id="{D6B187B1-7C75-453F-870A-11662AD03EEC}" type="slidenum">
              <a:rPr lang="zh-CN" altLang="zh-CN"/>
              <a:t>‹#›</a:t>
            </a:fld>
            <a:endParaRPr lang="zh-CN" altLang="zh-CN"/>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2" name="幻灯片编号"/>
          <p:cNvSpPr txBox="1">
            <a:spLocks noGrp="1" noChangeArrowheads="1"/>
          </p:cNvSpPr>
          <p:nvPr>
            <p:ph type="sldNum" sz="quarter" idx="10"/>
          </p:nvPr>
        </p:nvSpPr>
        <p:spPr>
          <a:xfrm>
            <a:off x="8461375" y="6221413"/>
            <a:ext cx="273050" cy="269875"/>
          </a:xfrm>
        </p:spPr>
        <p:txBody>
          <a:bodyPr/>
          <a:lstStyle>
            <a:lvl1pPr defTabSz="914400">
              <a:defRPr/>
            </a:lvl1pPr>
          </a:lstStyle>
          <a:p>
            <a:fld id="{51A8E332-776D-4AD4-8262-C90DC77DAD98}" type="slidenum">
              <a:rPr lang="zh-CN" altLang="zh-CN"/>
              <a:t>‹#›</a:t>
            </a:fld>
            <a:endParaRPr lang="zh-CN" altLang="zh-CN"/>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3_空白">
    <p:spTree>
      <p:nvGrpSpPr>
        <p:cNvPr id="1" name=""/>
        <p:cNvGrpSpPr/>
        <p:nvPr/>
      </p:nvGrpSpPr>
      <p:grpSpPr>
        <a:xfrm>
          <a:off x="0" y="0"/>
          <a:ext cx="0" cy="0"/>
          <a:chOff x="0" y="0"/>
          <a:chExt cx="0" cy="0"/>
        </a:xfrm>
      </p:grpSpPr>
      <p:sp>
        <p:nvSpPr>
          <p:cNvPr id="2" name="幻灯片编号"/>
          <p:cNvSpPr txBox="1">
            <a:spLocks noGrp="1" noChangeArrowheads="1"/>
          </p:cNvSpPr>
          <p:nvPr>
            <p:ph type="sldNum" sz="quarter" idx="10"/>
          </p:nvPr>
        </p:nvSpPr>
        <p:spPr>
          <a:xfrm>
            <a:off x="11090275" y="6403975"/>
            <a:ext cx="263525" cy="269875"/>
          </a:xfrm>
        </p:spPr>
        <p:txBody>
          <a:bodyPr/>
          <a:lstStyle>
            <a:lvl1pPr defTabSz="914400">
              <a:defRPr>
                <a:latin typeface="Calibri" panose="020F0502020204030204" pitchFamily="34" charset="0"/>
                <a:cs typeface="Calibri" panose="020F0502020204030204" pitchFamily="34" charset="0"/>
                <a:sym typeface="Calibri" panose="020F0502020204030204" pitchFamily="34" charset="0"/>
              </a:defRPr>
            </a:lvl1pPr>
          </a:lstStyle>
          <a:p>
            <a:fld id="{11451E2A-759B-4E4D-8BB5-7B4606E6F9FC}" type="slidenum">
              <a:rPr lang="zh-CN" altLang="zh-CN"/>
              <a:t>‹#›</a:t>
            </a:fld>
            <a:endParaRPr lang="zh-CN" altLang="zh-CN"/>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标题幻灯片">
    <p:spTree>
      <p:nvGrpSpPr>
        <p:cNvPr id="1" name=""/>
        <p:cNvGrpSpPr/>
        <p:nvPr/>
      </p:nvGrpSpPr>
      <p:grpSpPr>
        <a:xfrm>
          <a:off x="0" y="0"/>
          <a:ext cx="0" cy="0"/>
          <a:chOff x="0" y="0"/>
          <a:chExt cx="0" cy="0"/>
        </a:xfrm>
      </p:grpSpPr>
      <p:sp>
        <p:nvSpPr>
          <p:cNvPr id="163"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64" name="正文级别 1…"/>
          <p:cNvSpPr txBox="1">
            <a:spLocks noGrp="1"/>
          </p:cNvSpPr>
          <p:nvPr>
            <p:ph type="body" sz="quarter" idx="1" hasCustomPrompt="1"/>
          </p:nvPr>
        </p:nvSpPr>
        <p:spPr>
          <a:xfrm>
            <a:off x="1524000" y="3602037"/>
            <a:ext cx="9144000" cy="1655766"/>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p:txBody>
          <a:bodyPr/>
          <a:lstStyle>
            <a:lvl1pPr>
              <a:defRPr/>
            </a:lvl1pPr>
          </a:lstStyle>
          <a:p>
            <a:fld id="{814741C6-6459-4600-B385-17FBC0C514E3}" type="slidenum">
              <a:rPr lang="zh-CN" altLang="zh-CN"/>
              <a:t>‹#›</a:t>
            </a:fld>
            <a:endParaRPr lang="zh-CN" altLang="zh-CN"/>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81" name="标题文本"/>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182" name="正文级别 1…"/>
          <p:cNvSpPr txBox="1">
            <a:spLocks noGrp="1"/>
          </p:cNvSpPr>
          <p:nvPr>
            <p:ph type="body" sz="quarter" idx="1" hasCustomPrompt="1"/>
          </p:nvPr>
        </p:nvSpPr>
        <p:spPr>
          <a:xfrm>
            <a:off x="831850" y="4589462"/>
            <a:ext cx="10515600" cy="1500191"/>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p:txBody>
          <a:bodyPr/>
          <a:lstStyle>
            <a:lvl1pPr>
              <a:defRPr/>
            </a:lvl1pPr>
          </a:lstStyle>
          <a:p>
            <a:fld id="{EB95BA0F-860E-4D08-9887-337EB79C27AB}" type="slidenum">
              <a:rPr lang="zh-CN" altLang="zh-CN"/>
              <a:t>‹#›</a:t>
            </a:fld>
            <a:endParaRPr lang="zh-CN" altLang="zh-C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2" name="文本框 1"/>
          <p:cNvSpPr txBox="1"/>
          <p:nvPr/>
        </p:nvSpPr>
        <p:spPr>
          <a:xfrm>
            <a:off x="4318000" y="2971799"/>
            <a:ext cx="3556000" cy="235328"/>
          </a:xfrm>
          <a:prstGeom prst="rect">
            <a:avLst/>
          </a:prstGeom>
          <a:ln w="12700">
            <a:miter lim="400000"/>
          </a:ln>
        </p:spPr>
        <p:txBody>
          <a:bodyPr lIns="45718" tIns="45718" rIns="45718" bIns="45718">
            <a:spAutoFit/>
          </a:bodyPr>
          <a:lstStyle/>
          <a:p>
            <a:pPr eaLnBrk="1" fontAlgn="auto">
              <a:spcBef>
                <a:spcPts val="0"/>
              </a:spcBef>
              <a:spcAft>
                <a:spcPts val="0"/>
              </a:spcAft>
              <a:defRPr sz="3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3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感谢您下载包图网平台上提供的PPT作品，为了您和包图网以及原创作者的利益，请勿复制、传播、销售，否则将承担法律责任！包图网将对作品进行维权，按照传播下载次数进行十倍的索取赔偿！</a:t>
            </a:r>
          </a:p>
          <a:p>
            <a:pPr eaLnBrk="1" fontAlgn="auto">
              <a:spcBef>
                <a:spcPts val="0"/>
              </a:spcBef>
              <a:spcAft>
                <a:spcPts val="0"/>
              </a:spcAft>
              <a:defRPr sz="6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6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ibaotu.com</a:t>
            </a:r>
          </a:p>
        </p:txBody>
      </p:sp>
      <p:sp>
        <p:nvSpPr>
          <p:cNvPr id="3" name="幻灯片编号"/>
          <p:cNvSpPr txBox="1">
            <a:spLocks noGrp="1" noChangeArrowheads="1"/>
          </p:cNvSpPr>
          <p:nvPr>
            <p:ph type="sldNum" sz="quarter" idx="10"/>
          </p:nvPr>
        </p:nvSpPr>
        <p:spPr>
          <a:xfrm>
            <a:off x="8464550" y="6224588"/>
            <a:ext cx="273050" cy="263525"/>
          </a:xfrm>
        </p:spPr>
        <p:txBody>
          <a:bodyPr/>
          <a:lstStyle>
            <a:lvl1pPr>
              <a:defRPr>
                <a:solidFill>
                  <a:srgbClr val="000000"/>
                </a:solidFill>
                <a:latin typeface="Arial" panose="020B06060202020A0204" pitchFamily="34" charset="0"/>
                <a:cs typeface="Arial" panose="020B06060202020A0204" pitchFamily="34" charset="0"/>
                <a:sym typeface="Arial" panose="020B06060202020A0204" pitchFamily="34" charset="0"/>
              </a:defRPr>
            </a:lvl1pPr>
          </a:lstStyle>
          <a:p>
            <a:fld id="{0733301E-CE1D-4084-9450-24FBB034F324}" type="slidenum">
              <a:rPr lang="zh-CN" altLang="zh-CN"/>
              <a:t>‹#›</a:t>
            </a:fld>
            <a:endParaRPr lang="zh-CN" altLang="zh-CN"/>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90" name="标题文本"/>
          <p:cNvSpPr txBox="1">
            <a:spLocks noGrp="1"/>
          </p:cNvSpPr>
          <p:nvPr>
            <p:ph type="title" hasCustomPrompt="1"/>
          </p:nvPr>
        </p:nvSpPr>
        <p:spPr>
          <a:prstGeom prst="rect">
            <a:avLst/>
          </a:prstGeom>
        </p:spPr>
        <p:txBody>
          <a:bodyPr/>
          <a:lstStyle/>
          <a:p>
            <a:r>
              <a:t>标题文本</a:t>
            </a:r>
          </a:p>
        </p:txBody>
      </p:sp>
      <p:sp>
        <p:nvSpPr>
          <p:cNvPr id="191" name="正文级别 1…"/>
          <p:cNvSpPr txBox="1">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p:txBody>
          <a:bodyPr/>
          <a:lstStyle>
            <a:lvl1pPr>
              <a:defRPr/>
            </a:lvl1pPr>
          </a:lstStyle>
          <a:p>
            <a:fld id="{7FE182F6-C311-43D0-9066-6E742B4A7E2D}" type="slidenum">
              <a:rPr lang="zh-CN" altLang="zh-CN"/>
              <a:t>‹#›</a:t>
            </a:fld>
            <a:endParaRPr lang="zh-CN" altLang="zh-CN"/>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99" name="标题文本"/>
          <p:cNvSpPr txBox="1">
            <a:spLocks noGrp="1"/>
          </p:cNvSpPr>
          <p:nvPr>
            <p:ph type="title" hasCustomPrompt="1"/>
          </p:nvPr>
        </p:nvSpPr>
        <p:spPr>
          <a:xfrm>
            <a:off x="839787" y="365125"/>
            <a:ext cx="10515601" cy="1325563"/>
          </a:xfrm>
          <a:prstGeom prst="rect">
            <a:avLst/>
          </a:prstGeom>
        </p:spPr>
        <p:txBody>
          <a:bodyPr/>
          <a:lstStyle/>
          <a:p>
            <a:r>
              <a:t>标题文本</a:t>
            </a:r>
          </a:p>
        </p:txBody>
      </p:sp>
      <p:sp>
        <p:nvSpPr>
          <p:cNvPr id="200" name="正文级别 1…"/>
          <p:cNvSpPr txBox="1">
            <a:spLocks noGrp="1"/>
          </p:cNvSpPr>
          <p:nvPr>
            <p:ph type="body" sz="quarter" idx="1" hasCustomPrompt="1"/>
          </p:nvPr>
        </p:nvSpPr>
        <p:spPr>
          <a:xfrm>
            <a:off x="839787" y="1681163"/>
            <a:ext cx="5157790" cy="823916"/>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201" name="文本占位符 4"/>
          <p:cNvSpPr>
            <a:spLocks noGrp="1"/>
          </p:cNvSpPr>
          <p:nvPr>
            <p:ph type="body" sz="quarter" idx="13"/>
          </p:nvPr>
        </p:nvSpPr>
        <p:spPr>
          <a:xfrm>
            <a:off x="6172200" y="1681163"/>
            <a:ext cx="5183188" cy="823914"/>
          </a:xfrm>
          <a:prstGeom prst="rect">
            <a:avLst/>
          </a:prstGeom>
        </p:spPr>
        <p:txBody>
          <a:bodyPr anchor="b"/>
          <a:lstStyle/>
          <a:p>
            <a:endParaRPr/>
          </a:p>
        </p:txBody>
      </p:sp>
      <p:sp>
        <p:nvSpPr>
          <p:cNvPr id="5" name="幻灯片编号"/>
          <p:cNvSpPr txBox="1">
            <a:spLocks noGrp="1" noChangeArrowheads="1"/>
          </p:cNvSpPr>
          <p:nvPr>
            <p:ph type="sldNum" sz="quarter" idx="14"/>
          </p:nvPr>
        </p:nvSpPr>
        <p:spPr/>
        <p:txBody>
          <a:bodyPr/>
          <a:lstStyle>
            <a:lvl1pPr>
              <a:defRPr/>
            </a:lvl1pPr>
          </a:lstStyle>
          <a:p>
            <a:fld id="{7073F647-77E8-45F0-89D9-719FF58098DE}" type="slidenum">
              <a:rPr lang="zh-CN" altLang="zh-CN"/>
              <a:t>‹#›</a:t>
            </a:fld>
            <a:endParaRPr lang="zh-CN" altLang="zh-CN"/>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4_仅标题">
    <p:spTree>
      <p:nvGrpSpPr>
        <p:cNvPr id="1" name=""/>
        <p:cNvGrpSpPr/>
        <p:nvPr/>
      </p:nvGrpSpPr>
      <p:grpSpPr>
        <a:xfrm>
          <a:off x="0" y="0"/>
          <a:ext cx="0" cy="0"/>
          <a:chOff x="0" y="0"/>
          <a:chExt cx="0" cy="0"/>
        </a:xfrm>
      </p:grpSpPr>
      <p:sp>
        <p:nvSpPr>
          <p:cNvPr id="209" name="标题文本"/>
          <p:cNvSpPr txBox="1">
            <a:spLocks noGrp="1"/>
          </p:cNvSpPr>
          <p:nvPr>
            <p:ph type="title" hasCustomPrompt="1"/>
          </p:nvPr>
        </p:nvSpPr>
        <p:spPr>
          <a:prstGeom prst="rect">
            <a:avLst/>
          </a:prstGeom>
        </p:spPr>
        <p:txBody>
          <a:bodyPr/>
          <a:lstStyle/>
          <a:p>
            <a:r>
              <a:t>标题文本</a:t>
            </a:r>
          </a:p>
        </p:txBody>
      </p:sp>
      <p:sp>
        <p:nvSpPr>
          <p:cNvPr id="3" name="幻灯片编号"/>
          <p:cNvSpPr txBox="1">
            <a:spLocks noGrp="1" noChangeArrowheads="1"/>
          </p:cNvSpPr>
          <p:nvPr>
            <p:ph type="sldNum" sz="quarter" idx="10"/>
          </p:nvPr>
        </p:nvSpPr>
        <p:spPr/>
        <p:txBody>
          <a:bodyPr/>
          <a:lstStyle>
            <a:lvl1pPr>
              <a:defRPr/>
            </a:lvl1pPr>
          </a:lstStyle>
          <a:p>
            <a:fld id="{D3177CB5-2FE7-478F-A42F-58A0A666BCAA}" type="slidenum">
              <a:rPr lang="zh-CN" altLang="zh-CN"/>
              <a:t>‹#›</a:t>
            </a:fld>
            <a:endParaRPr lang="zh-CN" altLang="zh-CN"/>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4_空白">
    <p:spTree>
      <p:nvGrpSpPr>
        <p:cNvPr id="1" name=""/>
        <p:cNvGrpSpPr/>
        <p:nvPr/>
      </p:nvGrpSpPr>
      <p:grpSpPr>
        <a:xfrm>
          <a:off x="0" y="0"/>
          <a:ext cx="0" cy="0"/>
          <a:chOff x="0" y="0"/>
          <a:chExt cx="0" cy="0"/>
        </a:xfrm>
      </p:grpSpPr>
      <p:sp>
        <p:nvSpPr>
          <p:cNvPr id="2" name="幻灯片编号"/>
          <p:cNvSpPr txBox="1">
            <a:spLocks noGrp="1" noChangeArrowheads="1"/>
          </p:cNvSpPr>
          <p:nvPr>
            <p:ph type="sldNum" sz="quarter" idx="10"/>
          </p:nvPr>
        </p:nvSpPr>
        <p:spPr/>
        <p:txBody>
          <a:bodyPr/>
          <a:lstStyle>
            <a:lvl1pPr>
              <a:defRPr/>
            </a:lvl1pPr>
          </a:lstStyle>
          <a:p>
            <a:fld id="{8DE1C4E3-9BC3-4D55-93D4-F10DC6B1BB7D}" type="slidenum">
              <a:rPr lang="zh-CN" altLang="zh-CN"/>
              <a:t>‹#›</a:t>
            </a:fld>
            <a:endParaRPr lang="zh-CN" altLang="zh-CN"/>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24" name="标题文本"/>
          <p:cNvSpPr txBox="1">
            <a:spLocks noGrp="1"/>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225" name="正文级别 1…"/>
          <p:cNvSpPr txBox="1">
            <a:spLocks noGrp="1"/>
          </p:cNvSpPr>
          <p:nvPr>
            <p:ph type="body" sz="half" idx="1" hasCustomPrompt="1"/>
          </p:nvPr>
        </p:nvSpPr>
        <p:spPr>
          <a:xfrm>
            <a:off x="5183187" y="987425"/>
            <a:ext cx="6172204"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226" name="文本占位符 3"/>
          <p:cNvSpPr>
            <a:spLocks noGrp="1"/>
          </p:cNvSpPr>
          <p:nvPr>
            <p:ph type="body" sz="quarter" idx="13"/>
          </p:nvPr>
        </p:nvSpPr>
        <p:spPr>
          <a:xfrm>
            <a:off x="839787" y="2057400"/>
            <a:ext cx="3932238" cy="3811588"/>
          </a:xfrm>
          <a:prstGeom prst="rect">
            <a:avLst/>
          </a:prstGeom>
        </p:spPr>
        <p:txBody>
          <a:bodyPr/>
          <a:lstStyle/>
          <a:p>
            <a:endParaRPr/>
          </a:p>
        </p:txBody>
      </p:sp>
      <p:sp>
        <p:nvSpPr>
          <p:cNvPr id="5" name="幻灯片编号"/>
          <p:cNvSpPr txBox="1">
            <a:spLocks noGrp="1" noChangeArrowheads="1"/>
          </p:cNvSpPr>
          <p:nvPr>
            <p:ph type="sldNum" sz="quarter" idx="14"/>
          </p:nvPr>
        </p:nvSpPr>
        <p:spPr/>
        <p:txBody>
          <a:bodyPr/>
          <a:lstStyle>
            <a:lvl1pPr>
              <a:defRPr/>
            </a:lvl1pPr>
          </a:lstStyle>
          <a:p>
            <a:fld id="{2F61E327-0DC5-4082-B4BE-6B4F03727F58}" type="slidenum">
              <a:rPr lang="zh-CN" altLang="zh-CN"/>
              <a:t>‹#›</a:t>
            </a:fld>
            <a:endParaRPr lang="zh-CN" altLang="zh-CN"/>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34" name="标题文本"/>
          <p:cNvSpPr txBox="1">
            <a:spLocks noGrp="1"/>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235" name="图片占位符 2"/>
          <p:cNvSpPr>
            <a:spLocks noGrp="1"/>
          </p:cNvSpPr>
          <p:nvPr>
            <p:ph type="pic" sz="half" idx="13"/>
          </p:nvPr>
        </p:nvSpPr>
        <p:spPr>
          <a:xfrm>
            <a:off x="5183187" y="987425"/>
            <a:ext cx="6172204" cy="4873625"/>
          </a:xfrm>
          <a:prstGeom prst="rect">
            <a:avLst/>
          </a:prstGeom>
        </p:spPr>
        <p:txBody>
          <a:bodyPr lIns="91439" tIns="45719" rIns="91439" bIns="45719">
            <a:noAutofit/>
          </a:bodyPr>
          <a:lstStyle/>
          <a:p>
            <a:pPr lvl="0"/>
            <a:endParaRPr noProof="0">
              <a:sym typeface="等线"/>
            </a:endParaRPr>
          </a:p>
        </p:txBody>
      </p:sp>
      <p:sp>
        <p:nvSpPr>
          <p:cNvPr id="236" name="正文级别 1…"/>
          <p:cNvSpPr txBox="1">
            <a:spLocks noGrp="1"/>
          </p:cNvSpPr>
          <p:nvPr>
            <p:ph type="body" sz="quarter" idx="1" hasCustomPrompt="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noChangeArrowheads="1"/>
          </p:cNvSpPr>
          <p:nvPr>
            <p:ph type="sldNum" sz="quarter" idx="14"/>
          </p:nvPr>
        </p:nvSpPr>
        <p:spPr/>
        <p:txBody>
          <a:bodyPr/>
          <a:lstStyle>
            <a:lvl1pPr>
              <a:defRPr/>
            </a:lvl1pPr>
          </a:lstStyle>
          <a:p>
            <a:fld id="{F636B825-616A-4455-9AA2-2B118791623E}" type="slidenum">
              <a:rPr lang="zh-CN" altLang="zh-CN"/>
              <a:t>‹#›</a:t>
            </a:fld>
            <a:endParaRPr lang="zh-CN" altLang="zh-CN"/>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44" name="标题文本"/>
          <p:cNvSpPr txBox="1">
            <a:spLocks noGrp="1"/>
          </p:cNvSpPr>
          <p:nvPr>
            <p:ph type="title" hasCustomPrompt="1"/>
          </p:nvPr>
        </p:nvSpPr>
        <p:spPr>
          <a:prstGeom prst="rect">
            <a:avLst/>
          </a:prstGeom>
        </p:spPr>
        <p:txBody>
          <a:bodyPr/>
          <a:lstStyle/>
          <a:p>
            <a:r>
              <a:t>标题文本</a:t>
            </a:r>
          </a:p>
        </p:txBody>
      </p:sp>
      <p:sp>
        <p:nvSpPr>
          <p:cNvPr id="245"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p:txBody>
          <a:bodyPr/>
          <a:lstStyle>
            <a:lvl1pPr>
              <a:defRPr/>
            </a:lvl1pPr>
          </a:lstStyle>
          <a:p>
            <a:fld id="{DA2D401F-FF13-42B4-AC81-5A3D2F72414C}" type="slidenum">
              <a:rPr lang="zh-CN" altLang="zh-CN"/>
              <a:t>‹#›</a:t>
            </a:fld>
            <a:endParaRPr lang="zh-CN" altLang="zh-CN"/>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253" name="标题文本"/>
          <p:cNvSpPr txBox="1">
            <a:spLocks noGrp="1"/>
          </p:cNvSpPr>
          <p:nvPr>
            <p:ph type="title" hasCustomPrompt="1"/>
          </p:nvPr>
        </p:nvSpPr>
        <p:spPr>
          <a:xfrm>
            <a:off x="8724900" y="365125"/>
            <a:ext cx="2628900" cy="5811838"/>
          </a:xfrm>
          <a:prstGeom prst="rect">
            <a:avLst/>
          </a:prstGeom>
        </p:spPr>
        <p:txBody>
          <a:bodyPr/>
          <a:lstStyle/>
          <a:p>
            <a:r>
              <a:t>标题文本</a:t>
            </a:r>
          </a:p>
        </p:txBody>
      </p:sp>
      <p:sp>
        <p:nvSpPr>
          <p:cNvPr id="254" name="正文级别 1…"/>
          <p:cNvSpPr txBox="1">
            <a:spLocks noGrp="1"/>
          </p:cNvSpPr>
          <p:nvPr>
            <p:ph type="body" idx="1" hasCustomPrompt="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p:txBody>
          <a:bodyPr/>
          <a:lstStyle>
            <a:lvl1pPr>
              <a:defRPr/>
            </a:lvl1pPr>
          </a:lstStyle>
          <a:p>
            <a:fld id="{AC15C7F4-388E-4FF2-81A2-6430304C7C95}" type="slidenum">
              <a:rPr lang="zh-CN" altLang="zh-CN"/>
              <a:t>‹#›</a:t>
            </a:fld>
            <a:endParaRPr lang="zh-CN" altLang="zh-CN"/>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3_标题幻灯片">
    <p:spTree>
      <p:nvGrpSpPr>
        <p:cNvPr id="1" name=""/>
        <p:cNvGrpSpPr/>
        <p:nvPr/>
      </p:nvGrpSpPr>
      <p:grpSpPr>
        <a:xfrm>
          <a:off x="0" y="0"/>
          <a:ext cx="0" cy="0"/>
          <a:chOff x="0" y="0"/>
          <a:chExt cx="0" cy="0"/>
        </a:xfrm>
      </p:grpSpPr>
      <p:sp>
        <p:nvSpPr>
          <p:cNvPr id="262" name="标题文本"/>
          <p:cNvSpPr txBox="1">
            <a:spLocks noGrp="1"/>
          </p:cNvSpPr>
          <p:nvPr>
            <p:ph type="title" hasCustomPrompt="1"/>
          </p:nvPr>
        </p:nvSpPr>
        <p:spPr>
          <a:xfrm>
            <a:off x="1524000" y="1507070"/>
            <a:ext cx="9144001" cy="1990926"/>
          </a:xfrm>
          <a:prstGeom prst="rect">
            <a:avLst/>
          </a:prstGeom>
        </p:spPr>
        <p:txBody>
          <a:bodyPr lIns="27725" tIns="27725" rIns="27725" bIns="27725" anchor="b"/>
          <a:lstStyle>
            <a:lvl1pPr algn="ctr" defTabSz="663575">
              <a:lnSpc>
                <a:spcPct val="100000"/>
              </a:lnSpc>
              <a:defRPr sz="8000">
                <a:latin typeface="Calibri" panose="020F0502020204030204"/>
                <a:ea typeface="Calibri" panose="020F0502020204030204"/>
                <a:cs typeface="Calibri" panose="020F0502020204030204"/>
                <a:sym typeface="Calibri" panose="020F0502020204030204"/>
              </a:defRPr>
            </a:lvl1pPr>
          </a:lstStyle>
          <a:p>
            <a:r>
              <a:t>标题文本</a:t>
            </a:r>
          </a:p>
        </p:txBody>
      </p:sp>
      <p:sp>
        <p:nvSpPr>
          <p:cNvPr id="263" name="正文级别 1…"/>
          <p:cNvSpPr txBox="1">
            <a:spLocks noGrp="1"/>
          </p:cNvSpPr>
          <p:nvPr>
            <p:ph type="body" sz="quarter" idx="1" hasCustomPrompt="1"/>
          </p:nvPr>
        </p:nvSpPr>
        <p:spPr>
          <a:xfrm>
            <a:off x="1524000" y="3575656"/>
            <a:ext cx="9144001" cy="410631"/>
          </a:xfrm>
          <a:prstGeom prst="rect">
            <a:avLst/>
          </a:prstGeom>
        </p:spPr>
        <p:txBody>
          <a:bodyPr lIns="0" tIns="0" rIns="0" bIns="0"/>
          <a:lstStyle>
            <a:lvl1pPr marL="0" indent="0" algn="ctr" defTabSz="663575">
              <a:lnSpc>
                <a:spcPct val="100000"/>
              </a:lnSpc>
              <a:spcBef>
                <a:spcPts val="0"/>
              </a:spcBef>
              <a:buSzTx/>
              <a:buFontTx/>
              <a:buNone/>
              <a:defRPr sz="32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vl2pPr marL="0" indent="0" algn="ctr" defTabSz="663575">
              <a:lnSpc>
                <a:spcPct val="100000"/>
              </a:lnSpc>
              <a:spcBef>
                <a:spcPts val="0"/>
              </a:spcBef>
              <a:buSzTx/>
              <a:buFontTx/>
              <a:buNone/>
              <a:defRPr sz="32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2pPr>
            <a:lvl3pPr marL="0" indent="0" algn="ctr" defTabSz="663575">
              <a:lnSpc>
                <a:spcPct val="100000"/>
              </a:lnSpc>
              <a:spcBef>
                <a:spcPts val="0"/>
              </a:spcBef>
              <a:buSzTx/>
              <a:buFontTx/>
              <a:buNone/>
              <a:defRPr sz="32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3pPr>
            <a:lvl4pPr marL="0" indent="0" algn="ctr" defTabSz="663575">
              <a:lnSpc>
                <a:spcPct val="100000"/>
              </a:lnSpc>
              <a:spcBef>
                <a:spcPts val="0"/>
              </a:spcBef>
              <a:buSzTx/>
              <a:buFontTx/>
              <a:buNone/>
              <a:defRPr sz="32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4pPr>
            <a:lvl5pPr marL="0" indent="0" algn="ctr" defTabSz="663575">
              <a:lnSpc>
                <a:spcPct val="100000"/>
              </a:lnSpc>
              <a:spcBef>
                <a:spcPts val="0"/>
              </a:spcBef>
              <a:buSzTx/>
              <a:buFontTx/>
              <a:buNone/>
              <a:defRPr sz="32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5p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a:xfrm>
            <a:off x="8737600" y="5872163"/>
            <a:ext cx="228600" cy="233362"/>
          </a:xfrm>
        </p:spPr>
        <p:txBody>
          <a:bodyPr lIns="27725" tIns="27725" rIns="27725" bIns="27725" anchor="t"/>
          <a:lstStyle>
            <a:lvl1pPr algn="l" defTabSz="6635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stStyle>
          <a:p>
            <a:fld id="{E365A287-7FED-4AD9-83B5-2B3564A140E1}" type="slidenum">
              <a:rPr lang="zh-CN" altLang="zh-CN"/>
              <a:t>‹#›</a:t>
            </a:fld>
            <a:endParaRPr lang="zh-CN" altLang="zh-CN"/>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4_标题幻灯片">
    <p:spTree>
      <p:nvGrpSpPr>
        <p:cNvPr id="1" name=""/>
        <p:cNvGrpSpPr/>
        <p:nvPr/>
      </p:nvGrpSpPr>
      <p:grpSpPr>
        <a:xfrm>
          <a:off x="0" y="0"/>
          <a:ext cx="0" cy="0"/>
          <a:chOff x="0" y="0"/>
          <a:chExt cx="0" cy="0"/>
        </a:xfrm>
      </p:grpSpPr>
      <p:pic>
        <p:nvPicPr>
          <p:cNvPr id="4" name="图片 6" descr="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2938" y="5762625"/>
            <a:ext cx="1544637"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71" name="标题文本"/>
          <p:cNvSpPr txBox="1">
            <a:spLocks noGrp="1"/>
          </p:cNvSpPr>
          <p:nvPr>
            <p:ph type="title" hasCustomPrompt="1"/>
          </p:nvPr>
        </p:nvSpPr>
        <p:spPr>
          <a:xfrm>
            <a:off x="1524000" y="1507678"/>
            <a:ext cx="9144001" cy="1991275"/>
          </a:xfrm>
          <a:prstGeom prst="rect">
            <a:avLst/>
          </a:prstGeom>
        </p:spPr>
        <p:txBody>
          <a:bodyPr lIns="27725" tIns="27725" rIns="27725" bIns="27725" anchor="b"/>
          <a:lstStyle>
            <a:lvl1pPr algn="ctr">
              <a:defRPr sz="5800">
                <a:latin typeface="Calibri Light" panose="020F0502020204030204"/>
                <a:ea typeface="Calibri Light" panose="020F0502020204030204"/>
                <a:cs typeface="Calibri Light" panose="020F0502020204030204"/>
                <a:sym typeface="Calibri Light" panose="020F0502020204030204"/>
              </a:defRPr>
            </a:lvl1pPr>
          </a:lstStyle>
          <a:p>
            <a:r>
              <a:t>标题文本</a:t>
            </a:r>
          </a:p>
        </p:txBody>
      </p:sp>
      <p:sp>
        <p:nvSpPr>
          <p:cNvPr id="272" name="正文级别 1…"/>
          <p:cNvSpPr txBox="1">
            <a:spLocks noGrp="1"/>
          </p:cNvSpPr>
          <p:nvPr>
            <p:ph type="body" sz="quarter" idx="1" hasCustomPrompt="1"/>
          </p:nvPr>
        </p:nvSpPr>
        <p:spPr>
          <a:xfrm>
            <a:off x="1524000" y="3575739"/>
            <a:ext cx="9144001" cy="1380920"/>
          </a:xfrm>
          <a:prstGeom prst="rect">
            <a:avLst/>
          </a:prstGeom>
        </p:spPr>
        <p:txBody>
          <a:bodyPr lIns="27725" tIns="27725" rIns="27725" bIns="27725"/>
          <a:lstStyle>
            <a:lvl1pPr marL="0" indent="0" algn="ctr">
              <a:spcBef>
                <a:spcPts val="900"/>
              </a:spcBef>
              <a:buSzTx/>
              <a:buFontTx/>
              <a:buNone/>
              <a:defRPr sz="2400">
                <a:latin typeface="Calibri" panose="020F0502020204030204"/>
                <a:ea typeface="Calibri" panose="020F0502020204030204"/>
                <a:cs typeface="Calibri" panose="020F0502020204030204"/>
                <a:sym typeface="Calibri" panose="020F0502020204030204"/>
              </a:defRPr>
            </a:lvl1pPr>
            <a:lvl2pPr marL="0" indent="0" algn="ctr">
              <a:spcBef>
                <a:spcPts val="900"/>
              </a:spcBef>
              <a:buSzTx/>
              <a:buFontTx/>
              <a:buNone/>
              <a:defRPr sz="2400">
                <a:latin typeface="Calibri" panose="020F0502020204030204"/>
                <a:ea typeface="Calibri" panose="020F0502020204030204"/>
                <a:cs typeface="Calibri" panose="020F0502020204030204"/>
                <a:sym typeface="Calibri" panose="020F0502020204030204"/>
              </a:defRPr>
            </a:lvl2pPr>
            <a:lvl3pPr marL="0" indent="0" algn="ctr">
              <a:spcBef>
                <a:spcPts val="900"/>
              </a:spcBef>
              <a:buSzTx/>
              <a:buFontTx/>
              <a:buNone/>
              <a:defRPr sz="2400">
                <a:latin typeface="Calibri" panose="020F0502020204030204"/>
                <a:ea typeface="Calibri" panose="020F0502020204030204"/>
                <a:cs typeface="Calibri" panose="020F0502020204030204"/>
                <a:sym typeface="Calibri" panose="020F0502020204030204"/>
              </a:defRPr>
            </a:lvl3pPr>
            <a:lvl4pPr marL="0" indent="0" algn="ctr">
              <a:spcBef>
                <a:spcPts val="900"/>
              </a:spcBef>
              <a:buSzTx/>
              <a:buFontTx/>
              <a:buNone/>
              <a:defRPr sz="2400">
                <a:latin typeface="Calibri" panose="020F0502020204030204"/>
                <a:ea typeface="Calibri" panose="020F0502020204030204"/>
                <a:cs typeface="Calibri" panose="020F0502020204030204"/>
                <a:sym typeface="Calibri" panose="020F0502020204030204"/>
              </a:defRPr>
            </a:lvl4pPr>
            <a:lvl5pPr marL="0" indent="0" algn="ctr">
              <a:spcBef>
                <a:spcPts val="900"/>
              </a:spcBef>
              <a:buSzTx/>
              <a:buFontTx/>
              <a:buNone/>
              <a:defRPr sz="2400">
                <a:latin typeface="Calibri" panose="020F0502020204030204"/>
                <a:ea typeface="Calibri" panose="020F0502020204030204"/>
                <a:cs typeface="Calibri" panose="020F0502020204030204"/>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noChangeArrowheads="1"/>
          </p:cNvSpPr>
          <p:nvPr>
            <p:ph type="sldNum" sz="quarter" idx="10"/>
          </p:nvPr>
        </p:nvSpPr>
        <p:spPr>
          <a:xfrm>
            <a:off x="11139488" y="5921375"/>
            <a:ext cx="214312" cy="207963"/>
          </a:xfrm>
        </p:spPr>
        <p:txBody>
          <a:bodyPr lIns="27725" tIns="27725" rIns="27725" bIns="27725"/>
          <a:lstStyle>
            <a:lvl1pPr defTabSz="663575">
              <a:defRPr sz="1100">
                <a:latin typeface="Calibri" panose="020F0502020204030204" pitchFamily="34" charset="0"/>
                <a:cs typeface="Calibri" panose="020F0502020204030204" pitchFamily="34" charset="0"/>
                <a:sym typeface="Calibri" panose="020F0502020204030204" pitchFamily="34" charset="0"/>
              </a:defRPr>
            </a:lvl1pPr>
          </a:lstStyle>
          <a:p>
            <a:fld id="{74CCBC63-18E6-4B9F-9CEE-8F9799542CF3}" type="slidenum">
              <a:rPr lang="zh-CN" altLang="zh-CN"/>
              <a:t>‹#›</a:t>
            </a:fld>
            <a:endParaRPr lang="zh-CN" altLang="zh-CN"/>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仅标题">
    <p:spTree>
      <p:nvGrpSpPr>
        <p:cNvPr id="1" name=""/>
        <p:cNvGrpSpPr/>
        <p:nvPr/>
      </p:nvGrpSpPr>
      <p:grpSpPr>
        <a:xfrm>
          <a:off x="0" y="0"/>
          <a:ext cx="0" cy="0"/>
          <a:chOff x="0" y="0"/>
          <a:chExt cx="0" cy="0"/>
        </a:xfrm>
      </p:grpSpPr>
      <p:sp>
        <p:nvSpPr>
          <p:cNvPr id="2" name="文本框 1"/>
          <p:cNvSpPr txBox="1"/>
          <p:nvPr/>
        </p:nvSpPr>
        <p:spPr>
          <a:xfrm>
            <a:off x="4318000" y="2971799"/>
            <a:ext cx="3556000" cy="235328"/>
          </a:xfrm>
          <a:prstGeom prst="rect">
            <a:avLst/>
          </a:prstGeom>
          <a:ln w="12700">
            <a:miter lim="400000"/>
          </a:ln>
        </p:spPr>
        <p:txBody>
          <a:bodyPr lIns="45718" tIns="45718" rIns="45718" bIns="45718">
            <a:spAutoFit/>
          </a:bodyPr>
          <a:lstStyle/>
          <a:p>
            <a:pPr eaLnBrk="1" fontAlgn="auto">
              <a:spcBef>
                <a:spcPts val="0"/>
              </a:spcBef>
              <a:spcAft>
                <a:spcPts val="0"/>
              </a:spcAft>
              <a:defRPr sz="3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3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感谢您下载包图网平台上提供的PPT作品，为了您和包图网以及原创作者的利益，请勿复制、传播、销售，否则将承担法律责任！包图网将对作品进行维权，按照传播下载次数进行十倍的索取赔偿！</a:t>
            </a:r>
          </a:p>
          <a:p>
            <a:pPr eaLnBrk="1" fontAlgn="auto">
              <a:spcBef>
                <a:spcPts val="0"/>
              </a:spcBef>
              <a:spcAft>
                <a:spcPts val="0"/>
              </a:spcAft>
              <a:defRPr sz="6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6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ibaotu.com</a:t>
            </a:r>
          </a:p>
        </p:txBody>
      </p:sp>
      <p:sp>
        <p:nvSpPr>
          <p:cNvPr id="3" name="幻灯片编号"/>
          <p:cNvSpPr txBox="1">
            <a:spLocks noGrp="1" noChangeArrowheads="1"/>
          </p:cNvSpPr>
          <p:nvPr>
            <p:ph type="sldNum" sz="quarter" idx="10"/>
          </p:nvPr>
        </p:nvSpPr>
        <p:spPr>
          <a:xfrm>
            <a:off x="8464550" y="6224588"/>
            <a:ext cx="273050" cy="263525"/>
          </a:xfrm>
        </p:spPr>
        <p:txBody>
          <a:bodyPr/>
          <a:lstStyle>
            <a:lvl1pPr>
              <a:defRPr>
                <a:solidFill>
                  <a:srgbClr val="000000"/>
                </a:solidFill>
                <a:latin typeface="Arial" panose="020B06060202020A0204" pitchFamily="34" charset="0"/>
                <a:cs typeface="Arial" panose="020B06060202020A0204" pitchFamily="34" charset="0"/>
                <a:sym typeface="Arial" panose="020B06060202020A0204" pitchFamily="34" charset="0"/>
              </a:defRPr>
            </a:lvl1pPr>
          </a:lstStyle>
          <a:p>
            <a:fld id="{175819EE-23B8-400F-9775-3DE3DDBBD6B6}" type="slidenum">
              <a:rPr lang="zh-CN" altLang="zh-CN"/>
              <a:t>‹#›</a:t>
            </a:fld>
            <a:endParaRPr lang="zh-CN" altLang="zh-CN"/>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81" name="标题文本"/>
          <p:cNvSpPr txBox="1">
            <a:spLocks noGrp="1"/>
          </p:cNvSpPr>
          <p:nvPr>
            <p:ph type="title" hasCustomPrompt="1"/>
          </p:nvPr>
        </p:nvSpPr>
        <p:spPr>
          <a:xfrm>
            <a:off x="573976" y="930907"/>
            <a:ext cx="11044047" cy="267258"/>
          </a:xfrm>
          <a:prstGeom prst="rect">
            <a:avLst/>
          </a:prstGeom>
        </p:spPr>
        <p:txBody>
          <a:bodyPr lIns="0" tIns="0" rIns="0" bIns="0" anchor="t"/>
          <a:lstStyle>
            <a:lvl1pPr defTabSz="663575">
              <a:lnSpc>
                <a:spcPct val="100000"/>
              </a:lnSpc>
              <a:defRPr sz="1800">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r>
              <a:t>标题文本</a:t>
            </a:r>
          </a:p>
        </p:txBody>
      </p:sp>
      <p:sp>
        <p:nvSpPr>
          <p:cNvPr id="282" name="正文级别 1…"/>
          <p:cNvSpPr txBox="1">
            <a:spLocks noGrp="1"/>
          </p:cNvSpPr>
          <p:nvPr>
            <p:ph type="body" sz="half" idx="1" hasCustomPrompt="1"/>
          </p:nvPr>
        </p:nvSpPr>
        <p:spPr>
          <a:xfrm>
            <a:off x="343377" y="1611496"/>
            <a:ext cx="11384468" cy="2810400"/>
          </a:xfrm>
          <a:prstGeom prst="rect">
            <a:avLst/>
          </a:prstGeom>
        </p:spPr>
        <p:txBody>
          <a:bodyPr lIns="0" tIns="0" rIns="0" bIns="0"/>
          <a:lstStyle>
            <a:lvl1pPr marL="0" indent="0" defTabSz="663575">
              <a:lnSpc>
                <a:spcPct val="100000"/>
              </a:lnSpc>
              <a:spcBef>
                <a:spcPts val="0"/>
              </a:spcBef>
              <a:buSzTx/>
              <a:buFontTx/>
              <a:buNone/>
              <a:defRPr sz="18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vl2pPr marL="0" indent="0" defTabSz="663575">
              <a:lnSpc>
                <a:spcPct val="100000"/>
              </a:lnSpc>
              <a:spcBef>
                <a:spcPts val="0"/>
              </a:spcBef>
              <a:buSzTx/>
              <a:buFontTx/>
              <a:buNone/>
              <a:defRPr sz="18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2pPr>
            <a:lvl3pPr marL="0" indent="0" defTabSz="663575">
              <a:lnSpc>
                <a:spcPct val="100000"/>
              </a:lnSpc>
              <a:spcBef>
                <a:spcPts val="0"/>
              </a:spcBef>
              <a:buSzTx/>
              <a:buFontTx/>
              <a:buNone/>
              <a:defRPr sz="18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3pPr>
            <a:lvl4pPr marL="0" indent="0" defTabSz="663575">
              <a:lnSpc>
                <a:spcPct val="100000"/>
              </a:lnSpc>
              <a:spcBef>
                <a:spcPts val="0"/>
              </a:spcBef>
              <a:buSzTx/>
              <a:buFontTx/>
              <a:buNone/>
              <a:defRPr sz="18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4pPr>
            <a:lvl5pPr marL="0" indent="0" defTabSz="663575">
              <a:lnSpc>
                <a:spcPct val="100000"/>
              </a:lnSpc>
              <a:spcBef>
                <a:spcPts val="0"/>
              </a:spcBef>
              <a:buSzTx/>
              <a:buFontTx/>
              <a:buNone/>
              <a:defRPr sz="1800" b="1">
                <a:solidFill>
                  <a:srgbClr val="5F5F5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5p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a:xfrm>
            <a:off x="11409363" y="5889625"/>
            <a:ext cx="173037" cy="177800"/>
          </a:xfrm>
        </p:spPr>
        <p:txBody>
          <a:bodyPr lIns="0" tIns="0" rIns="0" bIns="0" anchor="t"/>
          <a:lstStyle>
            <a:lvl1pPr defTabSz="663575">
              <a:defRPr>
                <a:latin typeface="Calibri" panose="020F0502020204030204" pitchFamily="34" charset="0"/>
                <a:cs typeface="Calibri" panose="020F0502020204030204" pitchFamily="34" charset="0"/>
                <a:sym typeface="Calibri" panose="020F0502020204030204" pitchFamily="34" charset="0"/>
              </a:defRPr>
            </a:lvl1pPr>
          </a:lstStyle>
          <a:p>
            <a:fld id="{EC2BB2AC-B634-4E79-AF16-804EEE76600B}" type="slidenum">
              <a:rPr lang="zh-CN" altLang="zh-CN"/>
              <a:t>‹#›</a:t>
            </a:fld>
            <a:endParaRPr lang="zh-CN" altLang="zh-CN"/>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幻灯片编号"/>
          <p:cNvSpPr txBox="1">
            <a:spLocks noGrp="1" noChangeArrowheads="1"/>
          </p:cNvSpPr>
          <p:nvPr>
            <p:ph type="sldNum" sz="quarter" idx="10"/>
          </p:nvPr>
        </p:nvSpPr>
        <p:spPr>
          <a:xfrm>
            <a:off x="10242550" y="5905500"/>
            <a:ext cx="234950" cy="228600"/>
          </a:xfrm>
        </p:spPr>
        <p:txBody>
          <a:bodyPr lIns="38096" tIns="38096" rIns="38096" bIns="38096"/>
          <a:lstStyle>
            <a:lvl1pPr>
              <a:defRPr sz="1100">
                <a:solidFill>
                  <a:srgbClr val="898989"/>
                </a:solidFill>
                <a:latin typeface="Calibri" panose="020F0502020204030204" pitchFamily="34" charset="0"/>
                <a:cs typeface="Calibri" panose="020F0502020204030204" pitchFamily="34" charset="0"/>
                <a:sym typeface="Calibri" panose="020F0502020204030204" pitchFamily="34" charset="0"/>
              </a:defRPr>
            </a:lvl1pPr>
          </a:lstStyle>
          <a:p>
            <a:fld id="{5F23F93D-0B84-4CA2-A204-791083CC8E5B}" type="slidenum">
              <a:rPr lang="zh-CN" altLang="zh-CN"/>
              <a:t>‹#›</a:t>
            </a:fld>
            <a:endParaRPr lang="zh-CN" altLang="zh-CN"/>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2" name="任意多边形 13"/>
          <p:cNvSpPr/>
          <p:nvPr/>
        </p:nvSpPr>
        <p:spPr bwMode="auto">
          <a:xfrm rot="5400000">
            <a:off x="1521618" y="-1521618"/>
            <a:ext cx="614363" cy="3657600"/>
          </a:xfrm>
          <a:custGeom>
            <a:avLst/>
            <a:gdLst>
              <a:gd name="T0" fmla="*/ 307094 w 21600"/>
              <a:gd name="T1" fmla="*/ 1828802 h 21600"/>
              <a:gd name="T2" fmla="*/ 307094 w 21600"/>
              <a:gd name="T3" fmla="*/ 1828802 h 21600"/>
              <a:gd name="T4" fmla="*/ 307094 w 21600"/>
              <a:gd name="T5" fmla="*/ 1828802 h 21600"/>
              <a:gd name="T6" fmla="*/ 307094 w 21600"/>
              <a:gd name="T7" fmla="*/ 182880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7362"/>
                </a:lnTo>
                <a:lnTo>
                  <a:pt x="21600" y="21600"/>
                </a:lnTo>
                <a:lnTo>
                  <a:pt x="0" y="21600"/>
                </a:lnTo>
                <a:close/>
              </a:path>
            </a:pathLst>
          </a:custGeom>
          <a:solidFill>
            <a:srgbClr val="33779A"/>
          </a:solidFill>
          <a:ln w="25400">
            <a:solidFill>
              <a:srgbClr val="33779A"/>
            </a:solidFill>
            <a:round/>
          </a:ln>
        </p:spPr>
        <p:txBody>
          <a:bodyPr lIns="45718" tIns="45718" rIns="45718" bIns="45718" anchor="ctr"/>
          <a:lstStyle/>
          <a:p>
            <a:endParaRPr lang="zh-CN" altLang="en-US"/>
          </a:p>
        </p:txBody>
      </p:sp>
      <p:sp>
        <p:nvSpPr>
          <p:cNvPr id="3" name="矩形 15"/>
          <p:cNvSpPr>
            <a:spLocks noChangeArrowheads="1"/>
          </p:cNvSpPr>
          <p:nvPr/>
        </p:nvSpPr>
        <p:spPr bwMode="auto">
          <a:xfrm>
            <a:off x="0" y="6334125"/>
            <a:ext cx="12192000" cy="523875"/>
          </a:xfrm>
          <a:prstGeom prst="rect">
            <a:avLst/>
          </a:prstGeom>
          <a:solidFill>
            <a:srgbClr val="33779A"/>
          </a:solidFill>
          <a:ln w="25400">
            <a:solidFill>
              <a:srgbClr val="33779A"/>
            </a:solidFill>
            <a:miter lim="800000"/>
          </a:ln>
        </p:spPr>
        <p:txBody>
          <a:bodyPr lIns="45718" tIns="45718" rIns="45718" bIns="45718" anchor="ctr"/>
          <a:lstStyle/>
          <a:p>
            <a:pPr algn="ctr" eaLnBrk="1"/>
            <a:endParaRPr lang="zh-CN" altLang="zh-CN" sz="1600">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4" name="幻灯片编号"/>
          <p:cNvSpPr txBox="1">
            <a:spLocks noGrp="1" noChangeArrowheads="1"/>
          </p:cNvSpPr>
          <p:nvPr>
            <p:ph type="sldNum" sz="quarter" idx="10"/>
          </p:nvPr>
        </p:nvSpPr>
        <p:spPr>
          <a:xfrm>
            <a:off x="8389938" y="6175375"/>
            <a:ext cx="347662" cy="361950"/>
          </a:xfrm>
        </p:spPr>
        <p:txBody>
          <a:bodyPr lIns="60956" tIns="60956" rIns="60956" bIns="60956"/>
          <a:lstStyle>
            <a:lvl1pPr>
              <a:defRPr sz="1600">
                <a:solidFill>
                  <a:srgbClr val="000000"/>
                </a:solidFill>
                <a:latin typeface="Calibri" panose="020F0502020204030204" pitchFamily="34" charset="0"/>
                <a:cs typeface="Calibri" panose="020F0502020204030204" pitchFamily="34" charset="0"/>
                <a:sym typeface="Calibri" panose="020F0502020204030204" pitchFamily="34" charset="0"/>
              </a:defRPr>
            </a:lvl1pPr>
          </a:lstStyle>
          <a:p>
            <a:fld id="{558FD01A-FB9F-4114-B55B-4ECFE952C4F4}" type="slidenum">
              <a:rPr lang="zh-CN" altLang="zh-CN"/>
              <a:t>‹#›</a:t>
            </a:fld>
            <a:endParaRPr lang="zh-CN" altLang="zh-CN"/>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Full Screen Image">
    <p:spTree>
      <p:nvGrpSpPr>
        <p:cNvPr id="1" name=""/>
        <p:cNvGrpSpPr/>
        <p:nvPr/>
      </p:nvGrpSpPr>
      <p:grpSpPr>
        <a:xfrm>
          <a:off x="0" y="0"/>
          <a:ext cx="0" cy="0"/>
          <a:chOff x="0" y="0"/>
          <a:chExt cx="0" cy="0"/>
        </a:xfrm>
      </p:grpSpPr>
      <p:sp>
        <p:nvSpPr>
          <p:cNvPr id="4" name="矩形 2"/>
          <p:cNvSpPr>
            <a:spLocks noChangeArrowheads="1"/>
          </p:cNvSpPr>
          <p:nvPr/>
        </p:nvSpPr>
        <p:spPr bwMode="auto">
          <a:xfrm>
            <a:off x="1046163" y="644525"/>
            <a:ext cx="300037" cy="265113"/>
          </a:xfrm>
          <a:prstGeom prst="rect">
            <a:avLst/>
          </a:prstGeom>
          <a:noFill/>
          <a:ln w="12700">
            <a:solidFill>
              <a:srgbClr val="404040"/>
            </a:solidFill>
            <a:miter lim="800000"/>
          </a:ln>
          <a:extLst>
            <a:ext uri="{909E8E84-426E-40DD-AFC4-6F175D3DCCD1}">
              <a14:hiddenFill xmlns:a14="http://schemas.microsoft.com/office/drawing/2010/main">
                <a:solidFill>
                  <a:srgbClr val="FFFFFF"/>
                </a:solidFill>
              </a14:hiddenFill>
            </a:ext>
          </a:extLst>
        </p:spPr>
        <p:txBody>
          <a:bodyPr lIns="45718" tIns="45718" rIns="45718" bIns="45718" anchor="ctr"/>
          <a:lstStyle/>
          <a:p>
            <a:pPr algn="ctr" eaLnBrk="1"/>
            <a:endParaRPr lang="zh-CN" altLang="zh-CN">
              <a:solidFill>
                <a:srgbClr val="FFFFFF"/>
              </a:solidFill>
              <a:latin typeface="Century Gothic" panose="020B0602020202090204" pitchFamily="34" charset="0"/>
              <a:sym typeface="Century Gothic" panose="020B0602020202090204" pitchFamily="34" charset="0"/>
            </a:endParaRPr>
          </a:p>
        </p:txBody>
      </p:sp>
      <p:sp>
        <p:nvSpPr>
          <p:cNvPr id="5" name="平行四边形 3"/>
          <p:cNvSpPr/>
          <p:nvPr/>
        </p:nvSpPr>
        <p:spPr bwMode="auto">
          <a:xfrm>
            <a:off x="749300" y="509588"/>
            <a:ext cx="638175" cy="309562"/>
          </a:xfrm>
          <a:custGeom>
            <a:avLst/>
            <a:gdLst>
              <a:gd name="T0" fmla="*/ 319369 w 21600"/>
              <a:gd name="T1" fmla="*/ 154744 h 21600"/>
              <a:gd name="T2" fmla="*/ 319369 w 21600"/>
              <a:gd name="T3" fmla="*/ 154744 h 21600"/>
              <a:gd name="T4" fmla="*/ 319369 w 21600"/>
              <a:gd name="T5" fmla="*/ 154744 h 21600"/>
              <a:gd name="T6" fmla="*/ 319369 w 21600"/>
              <a:gd name="T7" fmla="*/ 154744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14752" y="0"/>
                </a:lnTo>
                <a:lnTo>
                  <a:pt x="21600" y="0"/>
                </a:lnTo>
                <a:lnTo>
                  <a:pt x="6848" y="21600"/>
                </a:lnTo>
                <a:lnTo>
                  <a:pt x="0" y="21600"/>
                </a:lnTo>
                <a:close/>
              </a:path>
            </a:pathLst>
          </a:custGeom>
          <a:solidFill>
            <a:srgbClr val="BA0101">
              <a:alpha val="90195"/>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p>
            <a:endParaRPr lang="zh-CN" altLang="en-US"/>
          </a:p>
        </p:txBody>
      </p:sp>
      <p:sp>
        <p:nvSpPr>
          <p:cNvPr id="308" name="正文级别 1…"/>
          <p:cNvSpPr txBox="1">
            <a:spLocks noGrp="1"/>
          </p:cNvSpPr>
          <p:nvPr>
            <p:ph type="body" sz="quarter" idx="1" hasCustomPrompt="1"/>
          </p:nvPr>
        </p:nvSpPr>
        <p:spPr>
          <a:xfrm>
            <a:off x="1435315" y="485324"/>
            <a:ext cx="5638802" cy="333826"/>
          </a:xfrm>
          <a:prstGeom prst="rect">
            <a:avLst/>
          </a:prstGeom>
        </p:spPr>
        <p:txBody>
          <a:bodyPr/>
          <a:lstStyle>
            <a:lvl1pPr marL="0" indent="0">
              <a:buSzTx/>
              <a:buFontTx/>
              <a:buNone/>
              <a:defRPr sz="2000" b="1">
                <a:solidFill>
                  <a:srgbClr val="404040"/>
                </a:solidFill>
                <a:latin typeface="Century Gothic" panose="020B0602020202090204"/>
                <a:ea typeface="Century Gothic" panose="020B0602020202090204"/>
                <a:cs typeface="Century Gothic" panose="020B0602020202090204"/>
                <a:sym typeface="Century Gothic" panose="020B0602020202090204"/>
              </a:defRPr>
            </a:lvl1pPr>
            <a:lvl2pPr marL="647700" indent="-190500">
              <a:buFontTx/>
              <a:defRPr sz="2000" b="1">
                <a:solidFill>
                  <a:srgbClr val="404040"/>
                </a:solidFill>
                <a:latin typeface="Century Gothic" panose="020B0602020202090204"/>
                <a:ea typeface="Century Gothic" panose="020B0602020202090204"/>
                <a:cs typeface="Century Gothic" panose="020B0602020202090204"/>
                <a:sym typeface="Century Gothic" panose="020B0602020202090204"/>
              </a:defRPr>
            </a:lvl2pPr>
            <a:lvl3pPr marL="1143000" indent="-228600">
              <a:buFontTx/>
              <a:defRPr sz="2000" b="1">
                <a:solidFill>
                  <a:srgbClr val="404040"/>
                </a:solidFill>
                <a:latin typeface="Century Gothic" panose="020B0602020202090204"/>
                <a:ea typeface="Century Gothic" panose="020B0602020202090204"/>
                <a:cs typeface="Century Gothic" panose="020B0602020202090204"/>
                <a:sym typeface="Century Gothic" panose="020B0602020202090204"/>
              </a:defRPr>
            </a:lvl3pPr>
            <a:lvl4pPr marL="1625600" indent="-254000">
              <a:buFontTx/>
              <a:defRPr sz="2000" b="1">
                <a:solidFill>
                  <a:srgbClr val="404040"/>
                </a:solidFill>
                <a:latin typeface="Century Gothic" panose="020B0602020202090204"/>
                <a:ea typeface="Century Gothic" panose="020B0602020202090204"/>
                <a:cs typeface="Century Gothic" panose="020B0602020202090204"/>
                <a:sym typeface="Century Gothic" panose="020B0602020202090204"/>
              </a:defRPr>
            </a:lvl4pPr>
            <a:lvl5pPr marL="2082800" indent="-254000">
              <a:buFontTx/>
              <a:defRPr sz="2000" b="1">
                <a:solidFill>
                  <a:srgbClr val="404040"/>
                </a:solidFill>
                <a:latin typeface="Century Gothic" panose="020B0602020202090204"/>
                <a:ea typeface="Century Gothic" panose="020B0602020202090204"/>
                <a:cs typeface="Century Gothic" panose="020B0602020202090204"/>
                <a:sym typeface="Century Gothic" panose="020B0602020202090204"/>
              </a:defRPr>
            </a:lvl5pPr>
          </a:lstStyle>
          <a:p>
            <a:r>
              <a:t>正文级别 1</a:t>
            </a:r>
          </a:p>
          <a:p>
            <a:pPr lvl="1"/>
            <a:r>
              <a:t>正文级别 2</a:t>
            </a:r>
          </a:p>
          <a:p>
            <a:pPr lvl="2"/>
            <a:r>
              <a:t>正文级别 3</a:t>
            </a:r>
          </a:p>
          <a:p>
            <a:pPr lvl="3"/>
            <a:r>
              <a:t>正文级别 4</a:t>
            </a:r>
          </a:p>
          <a:p>
            <a:pPr lvl="4"/>
            <a:r>
              <a:t>正文级别 5</a:t>
            </a:r>
          </a:p>
        </p:txBody>
      </p:sp>
      <p:sp>
        <p:nvSpPr>
          <p:cNvPr id="309" name="文本占位符 7"/>
          <p:cNvSpPr>
            <a:spLocks noGrp="1"/>
          </p:cNvSpPr>
          <p:nvPr>
            <p:ph type="body" sz="quarter" idx="13"/>
          </p:nvPr>
        </p:nvSpPr>
        <p:spPr>
          <a:xfrm>
            <a:off x="1435313" y="819150"/>
            <a:ext cx="5638805" cy="180975"/>
          </a:xfrm>
          <a:prstGeom prst="rect">
            <a:avLst/>
          </a:prstGeom>
        </p:spPr>
        <p:txBody>
          <a:bodyPr/>
          <a:lstStyle/>
          <a:p>
            <a:endParaRPr/>
          </a:p>
        </p:txBody>
      </p:sp>
      <p:sp>
        <p:nvSpPr>
          <p:cNvPr id="6" name="幻灯片编号"/>
          <p:cNvSpPr txBox="1">
            <a:spLocks noGrp="1" noChangeArrowheads="1"/>
          </p:cNvSpPr>
          <p:nvPr>
            <p:ph type="sldNum" sz="quarter" idx="14"/>
          </p:nvPr>
        </p:nvSpPr>
        <p:spPr>
          <a:xfrm>
            <a:off x="8464550" y="6215063"/>
            <a:ext cx="273050" cy="282575"/>
          </a:xfrm>
        </p:spPr>
        <p:txBody>
          <a:bodyPr/>
          <a:lstStyle>
            <a:lvl1pPr>
              <a:defRPr>
                <a:latin typeface="Century Gothic" panose="020B0602020202090204" pitchFamily="34" charset="0"/>
                <a:sym typeface="Century Gothic" panose="020B0602020202090204" pitchFamily="34" charset="0"/>
              </a:defRPr>
            </a:lvl1pPr>
          </a:lstStyle>
          <a:p>
            <a:fld id="{6636ED20-E8D8-4D62-9A82-5879AE418C65}" type="slidenum">
              <a:rPr lang="zh-CN" altLang="zh-CN"/>
              <a:t>‹#›</a:t>
            </a:fld>
            <a:endParaRPr lang="zh-CN" altLang="zh-CN"/>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317" name="标题文本"/>
          <p:cNvSpPr txBox="1">
            <a:spLocks noGrp="1"/>
          </p:cNvSpPr>
          <p:nvPr>
            <p:ph type="title" hasCustomPrompt="1"/>
          </p:nvPr>
        </p:nvSpPr>
        <p:spPr>
          <a:xfrm>
            <a:off x="573976" y="930907"/>
            <a:ext cx="11044047" cy="267257"/>
          </a:xfrm>
          <a:prstGeom prst="rect">
            <a:avLst/>
          </a:prstGeom>
        </p:spPr>
        <p:txBody>
          <a:bodyPr lIns="0" tIns="0" rIns="0" bIns="0" anchor="t"/>
          <a:lstStyle>
            <a:lvl1pPr defTabSz="664210">
              <a:lnSpc>
                <a:spcPct val="100000"/>
              </a:lnSpc>
              <a:defRPr sz="1800">
                <a:latin typeface="Microsoft YaHei Light"/>
                <a:ea typeface="Microsoft YaHei Light"/>
                <a:cs typeface="Microsoft YaHei Light"/>
                <a:sym typeface="Microsoft YaHei Light"/>
              </a:defRPr>
            </a:lvl1pPr>
          </a:lstStyle>
          <a:p>
            <a:r>
              <a:t>标题文本</a:t>
            </a:r>
          </a:p>
        </p:txBody>
      </p:sp>
      <p:sp>
        <p:nvSpPr>
          <p:cNvPr id="318" name="正文级别 1…"/>
          <p:cNvSpPr txBox="1">
            <a:spLocks noGrp="1"/>
          </p:cNvSpPr>
          <p:nvPr>
            <p:ph type="body" sz="half" idx="1" hasCustomPrompt="1"/>
          </p:nvPr>
        </p:nvSpPr>
        <p:spPr>
          <a:xfrm>
            <a:off x="343377" y="1611496"/>
            <a:ext cx="11384467" cy="2810400"/>
          </a:xfrm>
          <a:prstGeom prst="rect">
            <a:avLst/>
          </a:prstGeom>
        </p:spPr>
        <p:txBody>
          <a:bodyPr lIns="0" tIns="0" rIns="0" bIns="0"/>
          <a:lstStyle>
            <a:lvl1pPr marL="0" indent="0" defTabSz="664210">
              <a:lnSpc>
                <a:spcPct val="100000"/>
              </a:lnSpc>
              <a:spcBef>
                <a:spcPts val="0"/>
              </a:spcBef>
              <a:buSzTx/>
              <a:buFontTx/>
              <a:buNone/>
              <a:defRPr sz="1800">
                <a:solidFill>
                  <a:srgbClr val="5F5F5F"/>
                </a:solidFill>
                <a:latin typeface="Microsoft YaHei Light"/>
                <a:ea typeface="Microsoft YaHei Light"/>
                <a:cs typeface="Microsoft YaHei Light"/>
                <a:sym typeface="Microsoft YaHei Light"/>
              </a:defRPr>
            </a:lvl1pPr>
            <a:lvl2pPr marL="0" indent="0" defTabSz="664210">
              <a:lnSpc>
                <a:spcPct val="100000"/>
              </a:lnSpc>
              <a:spcBef>
                <a:spcPts val="0"/>
              </a:spcBef>
              <a:buSzTx/>
              <a:buFontTx/>
              <a:buNone/>
              <a:defRPr sz="1800">
                <a:solidFill>
                  <a:srgbClr val="5F5F5F"/>
                </a:solidFill>
                <a:latin typeface="Microsoft YaHei Light"/>
                <a:ea typeface="Microsoft YaHei Light"/>
                <a:cs typeface="Microsoft YaHei Light"/>
                <a:sym typeface="Microsoft YaHei Light"/>
              </a:defRPr>
            </a:lvl2pPr>
            <a:lvl3pPr marL="0" indent="0" defTabSz="664210">
              <a:lnSpc>
                <a:spcPct val="100000"/>
              </a:lnSpc>
              <a:spcBef>
                <a:spcPts val="0"/>
              </a:spcBef>
              <a:buSzTx/>
              <a:buFontTx/>
              <a:buNone/>
              <a:defRPr sz="1800">
                <a:solidFill>
                  <a:srgbClr val="5F5F5F"/>
                </a:solidFill>
                <a:latin typeface="Microsoft YaHei Light"/>
                <a:ea typeface="Microsoft YaHei Light"/>
                <a:cs typeface="Microsoft YaHei Light"/>
                <a:sym typeface="Microsoft YaHei Light"/>
              </a:defRPr>
            </a:lvl3pPr>
            <a:lvl4pPr marL="0" indent="0" defTabSz="664210">
              <a:lnSpc>
                <a:spcPct val="100000"/>
              </a:lnSpc>
              <a:spcBef>
                <a:spcPts val="0"/>
              </a:spcBef>
              <a:buSzTx/>
              <a:buFontTx/>
              <a:buNone/>
              <a:defRPr sz="1800">
                <a:solidFill>
                  <a:srgbClr val="5F5F5F"/>
                </a:solidFill>
                <a:latin typeface="Microsoft YaHei Light"/>
                <a:ea typeface="Microsoft YaHei Light"/>
                <a:cs typeface="Microsoft YaHei Light"/>
                <a:sym typeface="Microsoft YaHei Light"/>
              </a:defRPr>
            </a:lvl4pPr>
            <a:lvl5pPr marL="0" indent="0" defTabSz="664210">
              <a:lnSpc>
                <a:spcPct val="100000"/>
              </a:lnSpc>
              <a:spcBef>
                <a:spcPts val="0"/>
              </a:spcBef>
              <a:buSzTx/>
              <a:buFontTx/>
              <a:buNone/>
              <a:defRPr sz="1800">
                <a:solidFill>
                  <a:srgbClr val="5F5F5F"/>
                </a:solidFill>
                <a:latin typeface="Microsoft YaHei Light"/>
                <a:ea typeface="Microsoft YaHei Light"/>
                <a:cs typeface="Microsoft YaHei Light"/>
                <a:sym typeface="Microsoft YaHei Light"/>
              </a:defRPr>
            </a:lvl5p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a:xfrm>
            <a:off x="11409363" y="5889625"/>
            <a:ext cx="173037" cy="177800"/>
          </a:xfrm>
        </p:spPr>
        <p:txBody>
          <a:bodyPr lIns="0" tIns="0" rIns="0" bIns="0" anchor="t"/>
          <a:lstStyle>
            <a:lvl1pPr defTabSz="663575">
              <a:defRPr>
                <a:latin typeface="Calibri" panose="020F0502020204030204" pitchFamily="34" charset="0"/>
                <a:cs typeface="Calibri" panose="020F0502020204030204" pitchFamily="34" charset="0"/>
                <a:sym typeface="Calibri" panose="020F0502020204030204" pitchFamily="34" charset="0"/>
              </a:defRPr>
            </a:lvl1pPr>
          </a:lstStyle>
          <a:p>
            <a:fld id="{20D2FF43-4D8F-4A45-BEFB-15CF3606F006}" type="slidenum">
              <a:rPr lang="zh-CN" altLang="zh-CN"/>
              <a:t>‹#›</a:t>
            </a:fld>
            <a:endParaRPr lang="zh-CN" altLang="zh-CN"/>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2_标题和内容">
    <p:spTree>
      <p:nvGrpSpPr>
        <p:cNvPr id="1" name=""/>
        <p:cNvGrpSpPr/>
        <p:nvPr/>
      </p:nvGrpSpPr>
      <p:grpSpPr>
        <a:xfrm>
          <a:off x="0" y="0"/>
          <a:ext cx="0" cy="0"/>
          <a:chOff x="0" y="0"/>
          <a:chExt cx="0" cy="0"/>
        </a:xfrm>
      </p:grpSpPr>
      <p:sp>
        <p:nvSpPr>
          <p:cNvPr id="326" name="标题文本"/>
          <p:cNvSpPr txBox="1">
            <a:spLocks noGrp="1"/>
          </p:cNvSpPr>
          <p:nvPr>
            <p:ph type="title" hasCustomPrompt="1"/>
          </p:nvPr>
        </p:nvSpPr>
        <p:spPr>
          <a:prstGeom prst="rect">
            <a:avLst/>
          </a:prstGeom>
        </p:spPr>
        <p:txBody>
          <a:bodyPr/>
          <a:lstStyle/>
          <a:p>
            <a:r>
              <a:t>标题文本</a:t>
            </a:r>
          </a:p>
        </p:txBody>
      </p:sp>
      <p:sp>
        <p:nvSpPr>
          <p:cNvPr id="327"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p:txBody>
          <a:bodyPr/>
          <a:lstStyle>
            <a:lvl1pPr>
              <a:defRPr/>
            </a:lvl1pPr>
          </a:lstStyle>
          <a:p>
            <a:fld id="{92C3D362-0C2B-47A7-BC6B-354F3C555567}" type="slidenum">
              <a:rPr lang="zh-CN" altLang="zh-CN"/>
              <a:t>‹#›</a:t>
            </a:fld>
            <a:endParaRPr lang="zh-CN" altLang="zh-CN"/>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3_标题和内容">
    <p:spTree>
      <p:nvGrpSpPr>
        <p:cNvPr id="1" name=""/>
        <p:cNvGrpSpPr/>
        <p:nvPr/>
      </p:nvGrpSpPr>
      <p:grpSpPr>
        <a:xfrm>
          <a:off x="0" y="0"/>
          <a:ext cx="0" cy="0"/>
          <a:chOff x="0" y="0"/>
          <a:chExt cx="0" cy="0"/>
        </a:xfrm>
      </p:grpSpPr>
      <p:sp>
        <p:nvSpPr>
          <p:cNvPr id="2" name="任意多边形 13"/>
          <p:cNvSpPr/>
          <p:nvPr/>
        </p:nvSpPr>
        <p:spPr bwMode="auto">
          <a:xfrm rot="5400000">
            <a:off x="1521618" y="-1521618"/>
            <a:ext cx="614363" cy="3657600"/>
          </a:xfrm>
          <a:custGeom>
            <a:avLst/>
            <a:gdLst>
              <a:gd name="T0" fmla="*/ 307094 w 21600"/>
              <a:gd name="T1" fmla="*/ 1828803 h 21600"/>
              <a:gd name="T2" fmla="*/ 307094 w 21600"/>
              <a:gd name="T3" fmla="*/ 1828803 h 21600"/>
              <a:gd name="T4" fmla="*/ 307094 w 21600"/>
              <a:gd name="T5" fmla="*/ 1828803 h 21600"/>
              <a:gd name="T6" fmla="*/ 307094 w 21600"/>
              <a:gd name="T7" fmla="*/ 1828803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7362"/>
                </a:lnTo>
                <a:lnTo>
                  <a:pt x="21600" y="21600"/>
                </a:lnTo>
                <a:lnTo>
                  <a:pt x="0" y="21600"/>
                </a:lnTo>
                <a:close/>
              </a:path>
            </a:pathLst>
          </a:custGeom>
          <a:solidFill>
            <a:srgbClr val="33779A"/>
          </a:solidFill>
          <a:ln w="25400">
            <a:solidFill>
              <a:srgbClr val="33779A"/>
            </a:solidFill>
            <a:round/>
          </a:ln>
        </p:spPr>
        <p:txBody>
          <a:bodyPr lIns="45718" tIns="45718" rIns="45718" bIns="45718" anchor="ctr"/>
          <a:lstStyle/>
          <a:p>
            <a:endParaRPr lang="zh-CN" altLang="en-US"/>
          </a:p>
        </p:txBody>
      </p:sp>
      <p:sp>
        <p:nvSpPr>
          <p:cNvPr id="3" name="矩形 15"/>
          <p:cNvSpPr>
            <a:spLocks noChangeArrowheads="1"/>
          </p:cNvSpPr>
          <p:nvPr/>
        </p:nvSpPr>
        <p:spPr bwMode="auto">
          <a:xfrm>
            <a:off x="0" y="6334125"/>
            <a:ext cx="12192000" cy="523875"/>
          </a:xfrm>
          <a:prstGeom prst="rect">
            <a:avLst/>
          </a:prstGeom>
          <a:solidFill>
            <a:srgbClr val="33779A"/>
          </a:solidFill>
          <a:ln w="25400">
            <a:solidFill>
              <a:srgbClr val="33779A"/>
            </a:solidFill>
            <a:miter lim="800000"/>
          </a:ln>
        </p:spPr>
        <p:txBody>
          <a:bodyPr lIns="45718" tIns="45718" rIns="45718" bIns="45718" anchor="ctr"/>
          <a:lstStyle/>
          <a:p>
            <a:pPr algn="ctr" eaLnBrk="1"/>
            <a:endParaRPr lang="zh-CN" altLang="zh-CN" sz="1600">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4" name="幻灯片编号"/>
          <p:cNvSpPr txBox="1">
            <a:spLocks noGrp="1" noChangeArrowheads="1"/>
          </p:cNvSpPr>
          <p:nvPr>
            <p:ph type="sldNum" sz="quarter" idx="10"/>
          </p:nvPr>
        </p:nvSpPr>
        <p:spPr>
          <a:xfrm>
            <a:off x="8389938" y="6175375"/>
            <a:ext cx="347662" cy="361950"/>
          </a:xfrm>
        </p:spPr>
        <p:txBody>
          <a:bodyPr lIns="60957" tIns="60957" rIns="60957" bIns="60957"/>
          <a:lstStyle>
            <a:lvl1pPr>
              <a:defRPr sz="1600">
                <a:solidFill>
                  <a:srgbClr val="000000"/>
                </a:solidFill>
                <a:latin typeface="Calibri" panose="020F0502020204030204" pitchFamily="34" charset="0"/>
                <a:cs typeface="Calibri" panose="020F0502020204030204" pitchFamily="34" charset="0"/>
                <a:sym typeface="Calibri" panose="020F0502020204030204" pitchFamily="34" charset="0"/>
              </a:defRPr>
            </a:lvl1pPr>
          </a:lstStyle>
          <a:p>
            <a:fld id="{9F4EEB60-C367-486C-9CD9-3B6B7152579C}" type="slidenum">
              <a:rPr lang="zh-CN" altLang="zh-CN"/>
              <a:t>‹#›</a:t>
            </a:fld>
            <a:endParaRPr lang="zh-CN" altLang="zh-CN"/>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5_标题幻灯片">
    <p:spTree>
      <p:nvGrpSpPr>
        <p:cNvPr id="1" name=""/>
        <p:cNvGrpSpPr/>
        <p:nvPr/>
      </p:nvGrpSpPr>
      <p:grpSpPr>
        <a:xfrm>
          <a:off x="0" y="0"/>
          <a:ext cx="0" cy="0"/>
          <a:chOff x="0" y="0"/>
          <a:chExt cx="0" cy="0"/>
        </a:xfrm>
      </p:grpSpPr>
      <p:sp>
        <p:nvSpPr>
          <p:cNvPr id="344" name="标题文本"/>
          <p:cNvSpPr txBox="1">
            <a:spLocks noGrp="1"/>
          </p:cNvSpPr>
          <p:nvPr>
            <p:ph type="title" hasCustomPrompt="1"/>
          </p:nvPr>
        </p:nvSpPr>
        <p:spPr>
          <a:xfrm>
            <a:off x="1524000" y="1507070"/>
            <a:ext cx="9144001" cy="1990926"/>
          </a:xfrm>
          <a:prstGeom prst="rect">
            <a:avLst/>
          </a:prstGeom>
        </p:spPr>
        <p:txBody>
          <a:bodyPr lIns="27725" tIns="27725" rIns="27725" bIns="27725" anchor="b"/>
          <a:lstStyle>
            <a:lvl1pPr algn="ctr" defTabSz="664210">
              <a:lnSpc>
                <a:spcPct val="100000"/>
              </a:lnSpc>
              <a:defRPr sz="8000">
                <a:latin typeface="Calibri" panose="020F0502020204030204"/>
                <a:ea typeface="Calibri" panose="020F0502020204030204"/>
                <a:cs typeface="Calibri" panose="020F0502020204030204"/>
                <a:sym typeface="Calibri" panose="020F0502020204030204"/>
              </a:defRPr>
            </a:lvl1pPr>
          </a:lstStyle>
          <a:p>
            <a:r>
              <a:t>标题文本</a:t>
            </a:r>
          </a:p>
        </p:txBody>
      </p:sp>
      <p:sp>
        <p:nvSpPr>
          <p:cNvPr id="345" name="正文级别 1…"/>
          <p:cNvSpPr txBox="1">
            <a:spLocks noGrp="1"/>
          </p:cNvSpPr>
          <p:nvPr>
            <p:ph type="body" sz="quarter" idx="1" hasCustomPrompt="1"/>
          </p:nvPr>
        </p:nvSpPr>
        <p:spPr>
          <a:xfrm>
            <a:off x="1524000" y="3575656"/>
            <a:ext cx="9144001" cy="410630"/>
          </a:xfrm>
          <a:prstGeom prst="rect">
            <a:avLst/>
          </a:prstGeom>
        </p:spPr>
        <p:txBody>
          <a:bodyPr lIns="0" tIns="0" rIns="0" bIns="0"/>
          <a:lstStyle>
            <a:lvl1pPr marL="0" indent="0" algn="ctr" defTabSz="664210">
              <a:lnSpc>
                <a:spcPct val="100000"/>
              </a:lnSpc>
              <a:spcBef>
                <a:spcPts val="0"/>
              </a:spcBef>
              <a:buSzTx/>
              <a:buFontTx/>
              <a:buNone/>
              <a:defRPr sz="3200">
                <a:solidFill>
                  <a:srgbClr val="5F5F5F"/>
                </a:solidFill>
                <a:latin typeface="Microsoft YaHei Light"/>
                <a:ea typeface="Microsoft YaHei Light"/>
                <a:cs typeface="Microsoft YaHei Light"/>
                <a:sym typeface="Microsoft YaHei Light"/>
              </a:defRPr>
            </a:lvl1pPr>
            <a:lvl2pPr marL="0" indent="0" algn="ctr" defTabSz="664210">
              <a:lnSpc>
                <a:spcPct val="100000"/>
              </a:lnSpc>
              <a:spcBef>
                <a:spcPts val="0"/>
              </a:spcBef>
              <a:buSzTx/>
              <a:buFontTx/>
              <a:buNone/>
              <a:defRPr sz="3200">
                <a:solidFill>
                  <a:srgbClr val="5F5F5F"/>
                </a:solidFill>
                <a:latin typeface="Microsoft YaHei Light"/>
                <a:ea typeface="Microsoft YaHei Light"/>
                <a:cs typeface="Microsoft YaHei Light"/>
                <a:sym typeface="Microsoft YaHei Light"/>
              </a:defRPr>
            </a:lvl2pPr>
            <a:lvl3pPr marL="0" indent="0" algn="ctr" defTabSz="664210">
              <a:lnSpc>
                <a:spcPct val="100000"/>
              </a:lnSpc>
              <a:spcBef>
                <a:spcPts val="0"/>
              </a:spcBef>
              <a:buSzTx/>
              <a:buFontTx/>
              <a:buNone/>
              <a:defRPr sz="3200">
                <a:solidFill>
                  <a:srgbClr val="5F5F5F"/>
                </a:solidFill>
                <a:latin typeface="Microsoft YaHei Light"/>
                <a:ea typeface="Microsoft YaHei Light"/>
                <a:cs typeface="Microsoft YaHei Light"/>
                <a:sym typeface="Microsoft YaHei Light"/>
              </a:defRPr>
            </a:lvl3pPr>
            <a:lvl4pPr marL="0" indent="0" algn="ctr" defTabSz="664210">
              <a:lnSpc>
                <a:spcPct val="100000"/>
              </a:lnSpc>
              <a:spcBef>
                <a:spcPts val="0"/>
              </a:spcBef>
              <a:buSzTx/>
              <a:buFontTx/>
              <a:buNone/>
              <a:defRPr sz="3200">
                <a:solidFill>
                  <a:srgbClr val="5F5F5F"/>
                </a:solidFill>
                <a:latin typeface="Microsoft YaHei Light"/>
                <a:ea typeface="Microsoft YaHei Light"/>
                <a:cs typeface="Microsoft YaHei Light"/>
                <a:sym typeface="Microsoft YaHei Light"/>
              </a:defRPr>
            </a:lvl4pPr>
            <a:lvl5pPr marL="0" indent="0" algn="ctr" defTabSz="664210">
              <a:lnSpc>
                <a:spcPct val="100000"/>
              </a:lnSpc>
              <a:spcBef>
                <a:spcPts val="0"/>
              </a:spcBef>
              <a:buSzTx/>
              <a:buFontTx/>
              <a:buNone/>
              <a:defRPr sz="3200">
                <a:solidFill>
                  <a:srgbClr val="5F5F5F"/>
                </a:solidFill>
                <a:latin typeface="Microsoft YaHei Light"/>
                <a:ea typeface="Microsoft YaHei Light"/>
                <a:cs typeface="Microsoft YaHei Light"/>
                <a:sym typeface="Microsoft YaHei Light"/>
              </a:defRPr>
            </a:lvl5p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noChangeArrowheads="1"/>
          </p:cNvSpPr>
          <p:nvPr>
            <p:ph type="sldNum" sz="quarter" idx="10"/>
          </p:nvPr>
        </p:nvSpPr>
        <p:spPr>
          <a:xfrm>
            <a:off x="8737600" y="5872163"/>
            <a:ext cx="228600" cy="233362"/>
          </a:xfrm>
        </p:spPr>
        <p:txBody>
          <a:bodyPr lIns="27725" tIns="27725" rIns="27725" bIns="27725" anchor="t"/>
          <a:lstStyle>
            <a:lvl1pPr algn="l" defTabSz="6635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stStyle>
          <a:p>
            <a:fld id="{08510E14-F883-400A-A0AA-841CFE77CCD1}" type="slidenum">
              <a:rPr lang="zh-CN" altLang="zh-CN"/>
              <a:t>‹#›</a:t>
            </a:fld>
            <a:endParaRPr lang="zh-CN" altLang="zh-CN"/>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fld id="{08510E14-F883-400A-A0AA-841CFE77CCD1}" type="slidenum">
              <a:rPr lang="zh-CN" altLang="zh-CN"/>
              <a:t>‹#›</a:t>
            </a:fld>
            <a:endParaRPr lang="zh-CN" altLang="zh-CN"/>
          </a:p>
        </p:txBody>
      </p:sp>
    </p:spTree>
  </p:cSld>
  <p:clrMapOvr>
    <a:masterClrMapping/>
  </p:clrMapOvr>
  <p:transition spd="med"/>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fld id="{92C3D362-0C2B-47A7-BC6B-354F3C555567}" type="slidenum">
              <a:rPr lang="zh-CN" altLang="zh-CN"/>
              <a:t>‹#›</a:t>
            </a:fld>
            <a:endParaRPr lang="zh-CN" altLang="zh-CN"/>
          </a:p>
        </p:txBody>
      </p:sp>
    </p:spTree>
  </p:cSld>
  <p:clrMapOvr>
    <a:masterClrMapping/>
  </p:clrMapOvr>
  <p:transition spd="med"/>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封面">
    <p:spTree>
      <p:nvGrpSpPr>
        <p:cNvPr id="1" name=""/>
        <p:cNvGrpSpPr/>
        <p:nvPr/>
      </p:nvGrpSpPr>
      <p:grpSpPr>
        <a:xfrm>
          <a:off x="0" y="0"/>
          <a:ext cx="0" cy="0"/>
          <a:chOff x="0" y="0"/>
          <a:chExt cx="0" cy="0"/>
        </a:xfrm>
      </p:grpSpPr>
      <p:sp>
        <p:nvSpPr>
          <p:cNvPr id="2" name="矩形 5"/>
          <p:cNvSpPr>
            <a:spLocks noChangeArrowheads="1"/>
          </p:cNvSpPr>
          <p:nvPr/>
        </p:nvSpPr>
        <p:spPr bwMode="auto">
          <a:xfrm>
            <a:off x="0" y="0"/>
            <a:ext cx="12195175" cy="6859588"/>
          </a:xfrm>
          <a:prstGeom prst="rect">
            <a:avLst/>
          </a:prstGeom>
          <a:solidFill>
            <a:srgbClr val="000000">
              <a:alpha val="3215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3" name="等腰三角形 9"/>
          <p:cNvSpPr/>
          <p:nvPr/>
        </p:nvSpPr>
        <p:spPr bwMode="auto">
          <a:xfrm>
            <a:off x="7313613" y="3259138"/>
            <a:ext cx="7280275" cy="3600450"/>
          </a:xfrm>
          <a:custGeom>
            <a:avLst/>
            <a:gdLst>
              <a:gd name="T0" fmla="*/ 3640099 w 21600"/>
              <a:gd name="T1" fmla="*/ 1800003 h 21600"/>
              <a:gd name="T2" fmla="*/ 3640099 w 21600"/>
              <a:gd name="T3" fmla="*/ 1800003 h 21600"/>
              <a:gd name="T4" fmla="*/ 3640099 w 21600"/>
              <a:gd name="T5" fmla="*/ 1800003 h 21600"/>
              <a:gd name="T6" fmla="*/ 3640099 w 21600"/>
              <a:gd name="T7" fmla="*/ 1800003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959" y="20318"/>
                </a:moveTo>
                <a:lnTo>
                  <a:pt x="21600" y="21600"/>
                </a:lnTo>
                <a:lnTo>
                  <a:pt x="20959" y="21600"/>
                </a:lnTo>
                <a:lnTo>
                  <a:pt x="20959" y="20318"/>
                </a:lnTo>
                <a:close/>
                <a:moveTo>
                  <a:pt x="10800" y="0"/>
                </a:moveTo>
                <a:lnTo>
                  <a:pt x="14481" y="7362"/>
                </a:lnTo>
                <a:lnTo>
                  <a:pt x="14481" y="21600"/>
                </a:lnTo>
                <a:lnTo>
                  <a:pt x="0" y="21600"/>
                </a:lnTo>
                <a:lnTo>
                  <a:pt x="10800" y="0"/>
                </a:lnTo>
                <a:close/>
              </a:path>
            </a:pathLst>
          </a:custGeom>
          <a:solidFill>
            <a:srgbClr val="FFFFFF">
              <a:alpha val="3215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p>
            <a:endParaRPr lang="zh-CN" altLang="en-US"/>
          </a:p>
        </p:txBody>
      </p:sp>
      <p:sp>
        <p:nvSpPr>
          <p:cNvPr id="4" name="等腰三角形 1"/>
          <p:cNvSpPr/>
          <p:nvPr/>
        </p:nvSpPr>
        <p:spPr bwMode="auto">
          <a:xfrm>
            <a:off x="8737600" y="4667250"/>
            <a:ext cx="3457575" cy="2192338"/>
          </a:xfrm>
          <a:custGeom>
            <a:avLst/>
            <a:gdLst>
              <a:gd name="T0" fmla="*/ 1728950 w 21600"/>
              <a:gd name="T1" fmla="*/ 1096365 h 21600"/>
              <a:gd name="T2" fmla="*/ 1728950 w 21600"/>
              <a:gd name="T3" fmla="*/ 1096365 h 21600"/>
              <a:gd name="T4" fmla="*/ 1728950 w 21600"/>
              <a:gd name="T5" fmla="*/ 1096365 h 21600"/>
              <a:gd name="T6" fmla="*/ 1728950 w 21600"/>
              <a:gd name="T7" fmla="*/ 109636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3850" y="0"/>
                </a:moveTo>
                <a:lnTo>
                  <a:pt x="21600" y="12088"/>
                </a:lnTo>
                <a:lnTo>
                  <a:pt x="21600" y="21600"/>
                </a:lnTo>
                <a:lnTo>
                  <a:pt x="0" y="21600"/>
                </a:lnTo>
                <a:lnTo>
                  <a:pt x="13850" y="0"/>
                </a:lnTo>
                <a:close/>
              </a:path>
            </a:pathLst>
          </a:custGeom>
          <a:solidFill>
            <a:srgbClr val="FFA30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p>
            <a:endParaRPr lang="zh-CN" altLang="en-US"/>
          </a:p>
        </p:txBody>
      </p:sp>
      <p:sp>
        <p:nvSpPr>
          <p:cNvPr id="5" name="矩形 2"/>
          <p:cNvSpPr/>
          <p:nvPr/>
        </p:nvSpPr>
        <p:spPr bwMode="auto">
          <a:xfrm rot="2700000">
            <a:off x="395287" y="-612775"/>
            <a:ext cx="612775" cy="2593976"/>
          </a:xfrm>
          <a:custGeom>
            <a:avLst/>
            <a:gdLst>
              <a:gd name="T0" fmla="*/ 306057 w 21600"/>
              <a:gd name="T1" fmla="*/ 1296849 h 21600"/>
              <a:gd name="T2" fmla="*/ 306057 w 21600"/>
              <a:gd name="T3" fmla="*/ 1296849 h 21600"/>
              <a:gd name="T4" fmla="*/ 306057 w 21600"/>
              <a:gd name="T5" fmla="*/ 1296849 h 21600"/>
              <a:gd name="T6" fmla="*/ 306057 w 21600"/>
              <a:gd name="T7" fmla="*/ 1296849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5098"/>
                </a:moveTo>
                <a:lnTo>
                  <a:pt x="21600" y="0"/>
                </a:lnTo>
                <a:lnTo>
                  <a:pt x="21600" y="21600"/>
                </a:lnTo>
                <a:lnTo>
                  <a:pt x="0" y="16502"/>
                </a:lnTo>
                <a:lnTo>
                  <a:pt x="0" y="5098"/>
                </a:lnTo>
                <a:close/>
              </a:path>
            </a:pathLst>
          </a:custGeom>
          <a:solidFill>
            <a:srgbClr val="FFFFFF">
              <a:alpha val="3999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p>
            <a:endParaRPr lang="zh-CN" altLang="en-US"/>
          </a:p>
        </p:txBody>
      </p:sp>
      <p:sp>
        <p:nvSpPr>
          <p:cNvPr id="6" name="矩形 5"/>
          <p:cNvSpPr/>
          <p:nvPr/>
        </p:nvSpPr>
        <p:spPr bwMode="auto">
          <a:xfrm rot="2700000">
            <a:off x="802481" y="-1078706"/>
            <a:ext cx="1031875" cy="4760913"/>
          </a:xfrm>
          <a:custGeom>
            <a:avLst/>
            <a:gdLst>
              <a:gd name="T0" fmla="*/ 516472 w 21600"/>
              <a:gd name="T1" fmla="*/ 2380498 h 21600"/>
              <a:gd name="T2" fmla="*/ 516472 w 21600"/>
              <a:gd name="T3" fmla="*/ 2380498 h 21600"/>
              <a:gd name="T4" fmla="*/ 516472 w 21600"/>
              <a:gd name="T5" fmla="*/ 2380498 h 21600"/>
              <a:gd name="T6" fmla="*/ 516472 w 21600"/>
              <a:gd name="T7" fmla="*/ 238049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4686"/>
                </a:moveTo>
                <a:lnTo>
                  <a:pt x="21600" y="0"/>
                </a:lnTo>
                <a:lnTo>
                  <a:pt x="21600" y="21600"/>
                </a:lnTo>
                <a:lnTo>
                  <a:pt x="0" y="16914"/>
                </a:lnTo>
                <a:lnTo>
                  <a:pt x="0" y="4686"/>
                </a:lnTo>
                <a:close/>
              </a:path>
            </a:pathLst>
          </a:custGeom>
          <a:solidFill>
            <a:srgbClr val="FFA3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p>
            <a:endParaRPr lang="zh-CN" altLang="en-US"/>
          </a:p>
        </p:txBody>
      </p:sp>
      <p:sp>
        <p:nvSpPr>
          <p:cNvPr id="7" name="幻灯片编号"/>
          <p:cNvSpPr txBox="1">
            <a:spLocks noGrp="1" noChangeArrowheads="1"/>
          </p:cNvSpPr>
          <p:nvPr>
            <p:ph type="sldNum" sz="quarter" idx="10"/>
          </p:nvPr>
        </p:nvSpPr>
        <p:spPr>
          <a:xfrm>
            <a:off x="8418513" y="6194425"/>
            <a:ext cx="319087" cy="323850"/>
          </a:xfrm>
        </p:spPr>
        <p:txBody>
          <a:bodyPr lIns="54436" tIns="54436" rIns="54436" bIns="54436"/>
          <a:lstStyle>
            <a:lvl1pPr defTabSz="1087120">
              <a:defRPr sz="1400">
                <a:latin typeface="Noto Sans S Chinese Light"/>
                <a:ea typeface="Noto Sans S Chinese Light"/>
                <a:cs typeface="Noto Sans S Chinese Light"/>
                <a:sym typeface="Noto Sans S Chinese Light"/>
              </a:defRPr>
            </a:lvl1pPr>
          </a:lstStyle>
          <a:p>
            <a:fld id="{77025681-E9F8-4FC9-9128-D2862268B1C3}" type="slidenum">
              <a:rPr lang="zh-CN" altLang="zh-CN"/>
              <a:t>‹#›</a:t>
            </a:fld>
            <a:endParaRPr lang="zh-CN" altLang="zh-CN"/>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fld id="{EB95BA0F-860E-4D08-9887-337EB79C27AB}" type="slidenum">
              <a:rPr lang="zh-CN" altLang="zh-CN"/>
              <a:t>‹#›</a:t>
            </a:fld>
            <a:endParaRPr lang="zh-CN" altLang="zh-CN"/>
          </a:p>
        </p:txBody>
      </p:sp>
    </p:spTree>
  </p:cSld>
  <p:clrMapOvr>
    <a:masterClrMapping/>
  </p:clrMapOvr>
  <p:transition spd="med"/>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6672"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05728" y="1600200"/>
            <a:ext cx="5376672"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t>‹#›</a:t>
            </a:fld>
            <a:endParaRPr lang="zh-CN" altLang="en-US" dirty="0">
              <a:latin typeface="DejaVu Sans" charset="2"/>
            </a:endParaRPr>
          </a:p>
        </p:txBody>
      </p:sp>
    </p:spTree>
  </p:cSld>
  <p:clrMapOvr>
    <a:masterClrMapping/>
  </p:clrMapOvr>
  <p:transition spd="med"/>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zh-CN" altLang="en-US" dirty="0">
              <a:latin typeface="DejaVu Sans" charset="2"/>
            </a:endParaRPr>
          </a:p>
        </p:txBody>
      </p:sp>
      <p:sp>
        <p:nvSpPr>
          <p:cNvPr id="8" name="页脚占位符 7"/>
          <p:cNvSpPr>
            <a:spLocks noGrp="1"/>
          </p:cNvSpPr>
          <p:nvPr>
            <p:ph type="ftr" sz="quarter" idx="11"/>
          </p:nvPr>
        </p:nvSpPr>
        <p:spPr/>
        <p:txBody>
          <a:bodyPr/>
          <a:lstStyle/>
          <a:p>
            <a:pPr lvl="0" eaLnBrk="1" hangingPunct="1"/>
            <a:endParaRPr lang="zh-CN" altLang="en-US" dirty="0">
              <a:latin typeface="DejaVu Sans" charset="2"/>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t>‹#›</a:t>
            </a:fld>
            <a:endParaRPr lang="zh-CN" altLang="en-US" dirty="0">
              <a:latin typeface="DejaVu Sans" charset="2"/>
            </a:endParaRPr>
          </a:p>
        </p:txBody>
      </p:sp>
    </p:spTree>
  </p:cSld>
  <p:clrMapOvr>
    <a:masterClrMapping/>
  </p:clrMapOvr>
  <p:transition spd="med"/>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zh-CN" altLang="en-US" dirty="0">
              <a:latin typeface="DejaVu Sans" charset="2"/>
            </a:endParaRPr>
          </a:p>
        </p:txBody>
      </p:sp>
      <p:sp>
        <p:nvSpPr>
          <p:cNvPr id="4" name="页脚占位符 3"/>
          <p:cNvSpPr>
            <a:spLocks noGrp="1"/>
          </p:cNvSpPr>
          <p:nvPr>
            <p:ph type="ftr" sz="quarter" idx="11"/>
          </p:nvPr>
        </p:nvSpPr>
        <p:spPr/>
        <p:txBody>
          <a:bodyPr/>
          <a:lstStyle/>
          <a:p>
            <a:pPr lvl="0" eaLnBrk="1" hangingPunct="1"/>
            <a:endParaRPr lang="zh-CN" altLang="en-US" dirty="0">
              <a:latin typeface="DejaVu Sans" charset="2"/>
            </a:endParaRPr>
          </a:p>
        </p:txBody>
      </p:sp>
      <p:sp>
        <p:nvSpPr>
          <p:cNvPr id="5" name="灯片编号占位符 4"/>
          <p:cNvSpPr>
            <a:spLocks noGrp="1"/>
          </p:cNvSpPr>
          <p:nvPr>
            <p:ph type="sldNum" sz="quarter" idx="12"/>
          </p:nvPr>
        </p:nvSpPr>
        <p:spPr/>
        <p:txBody>
          <a:bodyPr/>
          <a:lstStyle/>
          <a:p>
            <a:fld id="{D3177CB5-2FE7-478F-A42F-58A0A666BCAA}" type="slidenum">
              <a:rPr lang="zh-CN" altLang="zh-CN"/>
              <a:t>‹#›</a:t>
            </a:fld>
            <a:endParaRPr lang="zh-CN" altLang="zh-CN"/>
          </a:p>
        </p:txBody>
      </p:sp>
    </p:spTree>
  </p:cSld>
  <p:clrMapOvr>
    <a:masterClrMapping/>
  </p:clrMapOvr>
  <p:transition spd="med"/>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latin typeface="DejaVu Sans" charset="2"/>
            </a:endParaRPr>
          </a:p>
        </p:txBody>
      </p:sp>
      <p:sp>
        <p:nvSpPr>
          <p:cNvPr id="3" name="页脚占位符 2"/>
          <p:cNvSpPr>
            <a:spLocks noGrp="1"/>
          </p:cNvSpPr>
          <p:nvPr>
            <p:ph type="ftr" sz="quarter" idx="11"/>
          </p:nvPr>
        </p:nvSpPr>
        <p:spPr/>
        <p:txBody>
          <a:bodyPr/>
          <a:lstStyle/>
          <a:p>
            <a:pPr lvl="0" eaLnBrk="1" hangingPunct="1"/>
            <a:endParaRPr lang="zh-CN" altLang="en-US" dirty="0">
              <a:latin typeface="DejaVu Sans" charset="2"/>
            </a:endParaRPr>
          </a:p>
        </p:txBody>
      </p:sp>
      <p:sp>
        <p:nvSpPr>
          <p:cNvPr id="4" name="灯片编号占位符 3"/>
          <p:cNvSpPr>
            <a:spLocks noGrp="1"/>
          </p:cNvSpPr>
          <p:nvPr>
            <p:ph type="sldNum" sz="quarter" idx="12"/>
          </p:nvPr>
        </p:nvSpPr>
        <p:spPr/>
        <p:txBody>
          <a:bodyPr/>
          <a:lstStyle/>
          <a:p>
            <a:fld id="{8DE1C4E3-9BC3-4D55-93D4-F10DC6B1BB7D}" type="slidenum">
              <a:rPr lang="zh-CN" altLang="zh-CN"/>
              <a:t>‹#›</a:t>
            </a:fld>
            <a:endParaRPr lang="zh-CN" altLang="zh-CN"/>
          </a:p>
        </p:txBody>
      </p:sp>
    </p:spTree>
  </p:cSld>
  <p:clrMapOvr>
    <a:masterClrMapping/>
  </p:clrMapOvr>
  <p:transition spd="med"/>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fld id="{2F61E327-0DC5-4082-B4BE-6B4F03727F58}" type="slidenum">
              <a:rPr lang="zh-CN" altLang="zh-CN"/>
              <a:t>‹#›</a:t>
            </a:fld>
            <a:endParaRPr lang="zh-CN" altLang="zh-CN"/>
          </a:p>
        </p:txBody>
      </p:sp>
    </p:spTree>
  </p:cSld>
  <p:clrMapOvr>
    <a:masterClrMapping/>
  </p:clrMapOvr>
  <p:transition spd="med"/>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fld id="{F636B825-616A-4455-9AA2-2B118791623E}" type="slidenum">
              <a:rPr lang="zh-CN" altLang="zh-CN"/>
              <a:t>‹#›</a:t>
            </a:fld>
            <a:endParaRPr lang="zh-CN" altLang="zh-CN"/>
          </a:p>
        </p:txBody>
      </p:sp>
    </p:spTree>
  </p:cSld>
  <p:clrMapOvr>
    <a:masterClrMapping/>
  </p:clrMapOvr>
  <p:transition spd="med"/>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fld id="{DA2D401F-FF13-42B4-AC81-5A3D2F72414C}" type="slidenum">
              <a:rPr lang="zh-CN" altLang="zh-CN"/>
              <a:t>‹#›</a:t>
            </a:fld>
            <a:endParaRPr lang="zh-CN" altLang="zh-CN"/>
          </a:p>
        </p:txBody>
      </p:sp>
    </p:spTree>
  </p:cSld>
  <p:clrMapOvr>
    <a:masterClrMapping/>
  </p:clrMapOvr>
  <p:transition spd="med"/>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t>‹#›</a:t>
            </a:fld>
            <a:endParaRPr lang="zh-CN" altLang="en-US" dirty="0">
              <a:latin typeface="DejaVu Sans" charset="2"/>
            </a:endParaRPr>
          </a:p>
        </p:txBody>
      </p:sp>
    </p:spTree>
  </p:cSld>
  <p:clrMapOvr>
    <a:masterClrMapping/>
  </p:clrMapOvr>
  <p:transition spd="med"/>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目录">
    <p:spTree>
      <p:nvGrpSpPr>
        <p:cNvPr id="1" name=""/>
        <p:cNvGrpSpPr/>
        <p:nvPr/>
      </p:nvGrpSpPr>
      <p:grpSpPr>
        <a:xfrm>
          <a:off x="0" y="0"/>
          <a:ext cx="0" cy="0"/>
          <a:chOff x="0" y="0"/>
          <a:chExt cx="0" cy="0"/>
        </a:xfrm>
      </p:grpSpPr>
      <p:sp>
        <p:nvSpPr>
          <p:cNvPr id="2" name="矩形 2"/>
          <p:cNvSpPr>
            <a:spLocks noChangeArrowheads="1"/>
          </p:cNvSpPr>
          <p:nvPr/>
        </p:nvSpPr>
        <p:spPr bwMode="auto">
          <a:xfrm>
            <a:off x="0" y="0"/>
            <a:ext cx="12195175" cy="6859588"/>
          </a:xfrm>
          <a:prstGeom prst="rect">
            <a:avLst/>
          </a:prstGeom>
          <a:solidFill>
            <a:srgbClr val="000000">
              <a:alpha val="3215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3" name="矩形 1"/>
          <p:cNvSpPr>
            <a:spLocks noChangeArrowheads="1"/>
          </p:cNvSpPr>
          <p:nvPr/>
        </p:nvSpPr>
        <p:spPr bwMode="auto">
          <a:xfrm>
            <a:off x="3914775" y="0"/>
            <a:ext cx="8280400" cy="6859588"/>
          </a:xfrm>
          <a:prstGeom prst="rect">
            <a:avLst/>
          </a:prstGeom>
          <a:solidFill>
            <a:srgbClr val="F2F2F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4" name="幻灯片编号"/>
          <p:cNvSpPr txBox="1">
            <a:spLocks noGrp="1" noChangeArrowheads="1"/>
          </p:cNvSpPr>
          <p:nvPr>
            <p:ph type="sldNum" sz="quarter" idx="10"/>
          </p:nvPr>
        </p:nvSpPr>
        <p:spPr>
          <a:xfrm>
            <a:off x="8418513" y="6194425"/>
            <a:ext cx="319087" cy="323850"/>
          </a:xfrm>
        </p:spPr>
        <p:txBody>
          <a:bodyPr lIns="54436" tIns="54436" rIns="54436" bIns="54436"/>
          <a:lstStyle>
            <a:lvl1pPr defTabSz="1087120">
              <a:defRPr sz="1400">
                <a:latin typeface="Noto Sans S Chinese Light"/>
                <a:ea typeface="Noto Sans S Chinese Light"/>
                <a:cs typeface="Noto Sans S Chinese Light"/>
                <a:sym typeface="Noto Sans S Chinese Light"/>
              </a:defRPr>
            </a:lvl1pPr>
          </a:lstStyle>
          <a:p>
            <a:fld id="{DFB2187E-F504-4F30-9E6A-C753378DD3EF}" type="slidenum">
              <a:rPr lang="zh-CN" altLang="zh-CN"/>
              <a:t>‹#›</a:t>
            </a:fld>
            <a:endParaRPr lang="zh-CN" altLang="zh-CN"/>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过渡页">
    <p:spTree>
      <p:nvGrpSpPr>
        <p:cNvPr id="1" name=""/>
        <p:cNvGrpSpPr/>
        <p:nvPr/>
      </p:nvGrpSpPr>
      <p:grpSpPr>
        <a:xfrm>
          <a:off x="0" y="0"/>
          <a:ext cx="0" cy="0"/>
          <a:chOff x="0" y="0"/>
          <a:chExt cx="0" cy="0"/>
        </a:xfrm>
      </p:grpSpPr>
      <p:sp>
        <p:nvSpPr>
          <p:cNvPr id="2" name="矩形 4"/>
          <p:cNvSpPr>
            <a:spLocks noChangeArrowheads="1"/>
          </p:cNvSpPr>
          <p:nvPr/>
        </p:nvSpPr>
        <p:spPr bwMode="auto">
          <a:xfrm>
            <a:off x="0" y="0"/>
            <a:ext cx="12195175" cy="6859588"/>
          </a:xfrm>
          <a:prstGeom prst="rect">
            <a:avLst/>
          </a:prstGeom>
          <a:solidFill>
            <a:srgbClr val="000000">
              <a:alpha val="3215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3" name="矩形 1"/>
          <p:cNvSpPr>
            <a:spLocks noChangeArrowheads="1"/>
          </p:cNvSpPr>
          <p:nvPr/>
        </p:nvSpPr>
        <p:spPr bwMode="auto">
          <a:xfrm>
            <a:off x="0" y="2314575"/>
            <a:ext cx="12195175" cy="1798638"/>
          </a:xfrm>
          <a:prstGeom prst="rect">
            <a:avLst/>
          </a:prstGeom>
          <a:solidFill>
            <a:srgbClr val="FFFFFF">
              <a:alpha val="3999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ctr"/>
          <a:lstStyle>
            <a:lvl1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08712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08712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endParaRPr lang="zh-CN" altLang="zh-CN" sz="2100">
              <a:solidFill>
                <a:srgbClr val="FFFFFF"/>
              </a:solidFill>
              <a:latin typeface="Noto Sans S Chinese Light"/>
              <a:ea typeface="Noto Sans S Chinese Light"/>
              <a:cs typeface="Noto Sans S Chinese Light"/>
              <a:sym typeface="Noto Sans S Chinese Light"/>
            </a:endParaRPr>
          </a:p>
        </p:txBody>
      </p:sp>
      <p:sp>
        <p:nvSpPr>
          <p:cNvPr id="4" name="幻灯片编号"/>
          <p:cNvSpPr txBox="1">
            <a:spLocks noGrp="1" noChangeArrowheads="1"/>
          </p:cNvSpPr>
          <p:nvPr>
            <p:ph type="sldNum" sz="quarter" idx="10"/>
          </p:nvPr>
        </p:nvSpPr>
        <p:spPr>
          <a:xfrm>
            <a:off x="8418513" y="6194425"/>
            <a:ext cx="319087" cy="323850"/>
          </a:xfrm>
        </p:spPr>
        <p:txBody>
          <a:bodyPr lIns="54436" tIns="54436" rIns="54436" bIns="54436"/>
          <a:lstStyle>
            <a:lvl1pPr defTabSz="1087120">
              <a:defRPr sz="1400">
                <a:latin typeface="Noto Sans S Chinese Light"/>
                <a:ea typeface="Noto Sans S Chinese Light"/>
                <a:cs typeface="Noto Sans S Chinese Light"/>
                <a:sym typeface="Noto Sans S Chinese Light"/>
              </a:defRPr>
            </a:lvl1pPr>
          </a:lstStyle>
          <a:p>
            <a:fld id="{31427F50-ACD5-4DF7-9576-B635D1BC74E4}" type="slidenum">
              <a:rPr lang="zh-CN" altLang="zh-CN"/>
              <a:t>‹#›</a:t>
            </a:fld>
            <a:endParaRPr lang="zh-CN" altLang="zh-CN"/>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2" name="幻灯片编号"/>
          <p:cNvSpPr txBox="1">
            <a:spLocks noGrp="1" noChangeArrowheads="1"/>
          </p:cNvSpPr>
          <p:nvPr>
            <p:ph type="sldNum" sz="quarter" idx="10"/>
          </p:nvPr>
        </p:nvSpPr>
        <p:spPr>
          <a:xfrm>
            <a:off x="8461375" y="6221413"/>
            <a:ext cx="273050" cy="269875"/>
          </a:xfrm>
        </p:spPr>
        <p:txBody>
          <a:bodyPr/>
          <a:lstStyle>
            <a:lvl1pPr defTabSz="914400">
              <a:defRPr/>
            </a:lvl1pPr>
          </a:lstStyle>
          <a:p>
            <a:fld id="{5138C2AC-43E1-4001-9DA3-2B4D97C5A0AB}" type="slidenum">
              <a:rPr lang="zh-CN" altLang="zh-CN"/>
              <a:t>‹#›</a:t>
            </a:fld>
            <a:endParaRPr lang="zh-CN" altLang="zh-CN"/>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sp>
        <p:nvSpPr>
          <p:cNvPr id="2" name="幻灯片编号"/>
          <p:cNvSpPr txBox="1">
            <a:spLocks noGrp="1" noChangeArrowheads="1"/>
          </p:cNvSpPr>
          <p:nvPr>
            <p:ph type="sldNum" sz="quarter" idx="10"/>
          </p:nvPr>
        </p:nvSpPr>
        <p:spPr>
          <a:xfrm>
            <a:off x="11090275" y="6403975"/>
            <a:ext cx="263525" cy="269875"/>
          </a:xfrm>
        </p:spPr>
        <p:txBody>
          <a:bodyPr/>
          <a:lstStyle>
            <a:lvl1pPr defTabSz="914400">
              <a:defRPr>
                <a:latin typeface="Calibri" panose="020F0502020204030204" pitchFamily="34" charset="0"/>
                <a:cs typeface="Calibri" panose="020F0502020204030204" pitchFamily="34" charset="0"/>
                <a:sym typeface="Calibri" panose="020F0502020204030204" pitchFamily="34" charset="0"/>
              </a:defRPr>
            </a:lvl1pPr>
          </a:lstStyle>
          <a:p>
            <a:fld id="{92C9D1F6-31CF-4D34-86FC-2583BAC748E7}" type="slidenum">
              <a:rPr lang="zh-CN" altLang="zh-CN"/>
              <a:t>‹#›</a:t>
            </a:fld>
            <a:endParaRPr lang="zh-CN" altLang="zh-CN"/>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_仅标题">
    <p:spTree>
      <p:nvGrpSpPr>
        <p:cNvPr id="1" name=""/>
        <p:cNvGrpSpPr/>
        <p:nvPr/>
      </p:nvGrpSpPr>
      <p:grpSpPr>
        <a:xfrm>
          <a:off x="0" y="0"/>
          <a:ext cx="0" cy="0"/>
          <a:chOff x="0" y="0"/>
          <a:chExt cx="0" cy="0"/>
        </a:xfrm>
      </p:grpSpPr>
      <p:sp>
        <p:nvSpPr>
          <p:cNvPr id="2" name="文本框 1"/>
          <p:cNvSpPr txBox="1"/>
          <p:nvPr/>
        </p:nvSpPr>
        <p:spPr>
          <a:xfrm>
            <a:off x="4318000" y="2971799"/>
            <a:ext cx="3556000" cy="235328"/>
          </a:xfrm>
          <a:prstGeom prst="rect">
            <a:avLst/>
          </a:prstGeom>
          <a:ln w="12700">
            <a:miter lim="400000"/>
          </a:ln>
        </p:spPr>
        <p:txBody>
          <a:bodyPr lIns="45718" tIns="45718" rIns="45718" bIns="45718">
            <a:spAutoFit/>
          </a:bodyPr>
          <a:lstStyle/>
          <a:p>
            <a:pPr eaLnBrk="1" fontAlgn="auto">
              <a:spcBef>
                <a:spcPts val="0"/>
              </a:spcBef>
              <a:spcAft>
                <a:spcPts val="0"/>
              </a:spcAft>
              <a:defRPr sz="3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3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感谢您下载包图网平台上提供的PPT作品，为了您和包图网以及原创作者的利益，请勿复制、传播、销售，否则将承担法律责任！包图网将对作品进行维权，按照传播下载次数进行十倍的索取赔偿！</a:t>
            </a:r>
          </a:p>
          <a:p>
            <a:pPr eaLnBrk="1" fontAlgn="auto">
              <a:spcBef>
                <a:spcPts val="0"/>
              </a:spcBef>
              <a:spcAft>
                <a:spcPts val="0"/>
              </a:spcAft>
              <a:defRPr sz="60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600" kern="0">
                <a:solidFill>
                  <a:srgbClr val="FFFFFF">
                    <a:alpha val="0"/>
                  </a:srgbClr>
                </a:solidFill>
                <a:latin typeface="微软雅黑" panose="020B0703020204020201" charset="-122"/>
                <a:ea typeface="微软雅黑" panose="020B0703020204020201" charset="-122"/>
                <a:cs typeface="微软雅黑" panose="020B0703020204020201" charset="-122"/>
                <a:sym typeface="微软雅黑" panose="020B0703020204020201" charset="-122"/>
              </a:rPr>
              <a:t>ibaotu.com</a:t>
            </a:r>
          </a:p>
        </p:txBody>
      </p:sp>
      <p:sp>
        <p:nvSpPr>
          <p:cNvPr id="3" name="幻灯片编号"/>
          <p:cNvSpPr txBox="1">
            <a:spLocks noGrp="1" noChangeArrowheads="1"/>
          </p:cNvSpPr>
          <p:nvPr>
            <p:ph type="sldNum" sz="quarter" idx="10"/>
          </p:nvPr>
        </p:nvSpPr>
        <p:spPr>
          <a:xfrm>
            <a:off x="8464550" y="6224588"/>
            <a:ext cx="273050" cy="263525"/>
          </a:xfrm>
        </p:spPr>
        <p:txBody>
          <a:bodyPr/>
          <a:lstStyle>
            <a:lvl1pPr>
              <a:defRPr>
                <a:solidFill>
                  <a:srgbClr val="000000"/>
                </a:solidFill>
                <a:latin typeface="Arial" panose="020B06060202020A0204" pitchFamily="34" charset="0"/>
                <a:cs typeface="Arial" panose="020B06060202020A0204" pitchFamily="34" charset="0"/>
                <a:sym typeface="Arial" panose="020B06060202020A0204" pitchFamily="34" charset="0"/>
              </a:defRPr>
            </a:lvl1pPr>
          </a:lstStyle>
          <a:p>
            <a:fld id="{1097F741-3CC4-42BF-ADA2-0459B170C650}" type="slidenum">
              <a:rPr lang="zh-CN" altLang="zh-CN"/>
              <a:t>‹#›</a:t>
            </a:fld>
            <a:endParaRPr lang="zh-CN"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4D4D4D"/>
            </a:gs>
            <a:gs pos="64999">
              <a:srgbClr val="0D0D0D"/>
            </a:gs>
            <a:gs pos="100000">
              <a:srgbClr val="0D0D0D"/>
            </a:gs>
          </a:gsLst>
          <a:lin ang="16200000"/>
        </a:gradFill>
        <a:effectLst/>
      </p:bgPr>
    </p:bg>
    <p:spTree>
      <p:nvGrpSpPr>
        <p:cNvPr id="1" name=""/>
        <p:cNvGrpSpPr/>
        <p:nvPr/>
      </p:nvGrpSpPr>
      <p:grpSpPr>
        <a:xfrm>
          <a:off x="0" y="0"/>
          <a:ext cx="0" cy="0"/>
          <a:chOff x="0" y="0"/>
          <a:chExt cx="0" cy="0"/>
        </a:xfrm>
      </p:grpSpPr>
      <p:sp>
        <p:nvSpPr>
          <p:cNvPr id="2050" name="标题文本"/>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18" tIns="45718" rIns="45718" bIns="45718" numCol="1" anchor="ctr" anchorCtr="0" compatLnSpc="1"/>
          <a:lstStyle/>
          <a:p>
            <a:pPr lvl="0"/>
            <a:r>
              <a:rPr lang="zh-CN" altLang="zh-CN">
                <a:sym typeface="等线 Light" panose="02010600030101010101" pitchFamily="2" charset="-122"/>
              </a:rPr>
              <a:t>标题文本</a:t>
            </a:r>
          </a:p>
        </p:txBody>
      </p:sp>
      <p:sp>
        <p:nvSpPr>
          <p:cNvPr id="2051" name="正文级别 1…"/>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18" tIns="45718" rIns="45718" bIns="45718" numCol="1" anchor="t" anchorCtr="0" compatLnSpc="1"/>
          <a:lstStyle/>
          <a:p>
            <a:pPr lvl="0"/>
            <a:r>
              <a:rPr lang="zh-CN" altLang="zh-CN">
                <a:sym typeface="等线" panose="02010600030101010101" pitchFamily="2" charset="-122"/>
              </a:rPr>
              <a:t>正文级别 1</a:t>
            </a:r>
          </a:p>
          <a:p>
            <a:pPr lvl="1"/>
            <a:r>
              <a:rPr lang="zh-CN" altLang="zh-CN">
                <a:sym typeface="等线" panose="02010600030101010101" pitchFamily="2" charset="-122"/>
              </a:rPr>
              <a:t>正文级别 2</a:t>
            </a:r>
          </a:p>
          <a:p>
            <a:pPr lvl="2"/>
            <a:r>
              <a:rPr lang="zh-CN" altLang="zh-CN">
                <a:sym typeface="等线" panose="02010600030101010101" pitchFamily="2" charset="-122"/>
              </a:rPr>
              <a:t>正文级别 3</a:t>
            </a:r>
          </a:p>
          <a:p>
            <a:pPr lvl="3"/>
            <a:r>
              <a:rPr lang="zh-CN" altLang="zh-CN">
                <a:sym typeface="等线" panose="02010600030101010101" pitchFamily="2" charset="-122"/>
              </a:rPr>
              <a:t>正文级别 4</a:t>
            </a:r>
          </a:p>
          <a:p>
            <a:pPr lvl="4"/>
            <a:r>
              <a:rPr lang="zh-CN" altLang="zh-CN">
                <a:sym typeface="等线" panose="02010600030101010101" pitchFamily="2" charset="-122"/>
              </a:rPr>
              <a:t>正文级别 5</a:t>
            </a:r>
          </a:p>
        </p:txBody>
      </p:sp>
      <p:sp>
        <p:nvSpPr>
          <p:cNvPr id="2052" name="幻灯片编号"/>
          <p:cNvSpPr txBox="1">
            <a:spLocks noGrp="1" noChangeArrowheads="1"/>
          </p:cNvSpPr>
          <p:nvPr>
            <p:ph type="sldNum" sz="quarter" idx="2"/>
          </p:nvPr>
        </p:nvSpPr>
        <p:spPr bwMode="auto">
          <a:xfrm>
            <a:off x="11080750" y="6403975"/>
            <a:ext cx="2730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none" lIns="45718" tIns="45718" rIns="45718" bIns="45718" numCol="1" anchor="ctr" anchorCtr="0" compatLnSpc="1">
            <a:spAutoFit/>
          </a:bodyPr>
          <a:lstStyle>
            <a:lvl1pPr algn="r" eaLnBrk="1">
              <a:defRPr sz="1200">
                <a:solidFill>
                  <a:srgbClr val="888888"/>
                </a:solidFill>
                <a:latin typeface="等线" panose="02010600030101010101" pitchFamily="2" charset="-122"/>
              </a:defRPr>
            </a:lvl1pPr>
          </a:lstStyle>
          <a:p>
            <a:fld id="{ED00CB67-5116-41A6-AD92-A4CB8E92A0BB}" type="slidenum">
              <a:rPr lang="zh-CN" altLang="zh-CN"/>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transition spd="med"/>
  <p:hf hdr="0" dt="0"/>
  <p:txStyles>
    <p:titleStyle>
      <a:lvl1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1pPr>
      <a:lvl2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2pPr>
      <a:lvl3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3pPr>
      <a:lvl4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4pPr>
      <a:lvl5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a:ea typeface="等线 Light"/>
          <a:cs typeface="等线 Light"/>
          <a:sym typeface="等线 Light"/>
        </a:defRPr>
      </a:lvl9pPr>
    </p:titleStyle>
    <p:bodyStyle>
      <a:lvl1pPr marL="228600" indent="-228600" algn="l" rtl="0" eaLnBrk="0" fontAlgn="base" hangingPunct="0">
        <a:lnSpc>
          <a:spcPct val="90000"/>
        </a:lnSpc>
        <a:spcBef>
          <a:spcPts val="1000"/>
        </a:spcBef>
        <a:spcAft>
          <a:spcPct val="0"/>
        </a:spcAft>
        <a:buSzPct val="100000"/>
        <a:buFont typeface="Arial" panose="020B06060202020A0204" pitchFamily="34" charset="0"/>
        <a:buChar char="•"/>
        <a:defRPr sz="2800">
          <a:solidFill>
            <a:srgbClr val="000000"/>
          </a:solidFill>
          <a:latin typeface="+mn-lt"/>
          <a:ea typeface="+mn-ea"/>
          <a:cs typeface="+mn-cs"/>
          <a:sym typeface="等线" panose="02010600030101010101" pitchFamily="2" charset="-122"/>
        </a:defRPr>
      </a:lvl1pPr>
      <a:lvl2pPr marL="723900" indent="-266700" algn="l" rtl="0" eaLnBrk="0" fontAlgn="base" hangingPunct="0">
        <a:lnSpc>
          <a:spcPct val="90000"/>
        </a:lnSpc>
        <a:spcBef>
          <a:spcPts val="1000"/>
        </a:spcBef>
        <a:spcAft>
          <a:spcPct val="0"/>
        </a:spcAft>
        <a:buSzPct val="100000"/>
        <a:buFont typeface="Arial" panose="020B06060202020A0204" pitchFamily="34" charset="0"/>
        <a:buChar char="•"/>
        <a:defRPr sz="2800">
          <a:solidFill>
            <a:srgbClr val="000000"/>
          </a:solidFill>
          <a:latin typeface="+mn-lt"/>
          <a:ea typeface="+mn-ea"/>
          <a:cs typeface="+mn-cs"/>
          <a:sym typeface="等线" panose="02010600030101010101" pitchFamily="2" charset="-122"/>
        </a:defRPr>
      </a:lvl2pPr>
      <a:lvl3pPr marL="1233805" indent="-319405" algn="l" rtl="0" eaLnBrk="0" fontAlgn="base" hangingPunct="0">
        <a:lnSpc>
          <a:spcPct val="90000"/>
        </a:lnSpc>
        <a:spcBef>
          <a:spcPts val="1000"/>
        </a:spcBef>
        <a:spcAft>
          <a:spcPct val="0"/>
        </a:spcAft>
        <a:buSzPct val="100000"/>
        <a:buFont typeface="Arial" panose="020B06060202020A0204" pitchFamily="34" charset="0"/>
        <a:buChar char="•"/>
        <a:defRPr sz="2800">
          <a:solidFill>
            <a:srgbClr val="000000"/>
          </a:solidFill>
          <a:latin typeface="+mn-lt"/>
          <a:ea typeface="+mn-ea"/>
          <a:cs typeface="+mn-cs"/>
          <a:sym typeface="等线" panose="02010600030101010101" pitchFamily="2" charset="-122"/>
        </a:defRPr>
      </a:lvl3pPr>
      <a:lvl4pPr marL="1727200" indent="-355600" algn="l" rtl="0" eaLnBrk="0" fontAlgn="base" hangingPunct="0">
        <a:lnSpc>
          <a:spcPct val="90000"/>
        </a:lnSpc>
        <a:spcBef>
          <a:spcPts val="1000"/>
        </a:spcBef>
        <a:spcAft>
          <a:spcPct val="0"/>
        </a:spcAft>
        <a:buSzPct val="100000"/>
        <a:buFont typeface="Arial" panose="020B06060202020A0204" pitchFamily="34" charset="0"/>
        <a:buChar char="•"/>
        <a:defRPr sz="2800">
          <a:solidFill>
            <a:srgbClr val="000000"/>
          </a:solidFill>
          <a:latin typeface="+mn-lt"/>
          <a:ea typeface="+mn-ea"/>
          <a:cs typeface="+mn-cs"/>
          <a:sym typeface="等线" panose="02010600030101010101" pitchFamily="2" charset="-122"/>
        </a:defRPr>
      </a:lvl4pPr>
      <a:lvl5pPr marL="2184400" indent="-355600" algn="l" rtl="0" eaLnBrk="0" fontAlgn="base" hangingPunct="0">
        <a:lnSpc>
          <a:spcPct val="90000"/>
        </a:lnSpc>
        <a:spcBef>
          <a:spcPts val="1000"/>
        </a:spcBef>
        <a:spcAft>
          <a:spcPct val="0"/>
        </a:spcAft>
        <a:buSzPct val="100000"/>
        <a:buFont typeface="Arial" panose="020B06060202020A0204" pitchFamily="34" charset="0"/>
        <a:buChar char="•"/>
        <a:defRPr sz="2800">
          <a:solidFill>
            <a:srgbClr val="000000"/>
          </a:solidFill>
          <a:latin typeface="+mn-lt"/>
          <a:ea typeface="+mn-ea"/>
          <a:cs typeface="+mn-cs"/>
          <a:sym typeface="等线" panose="02010600030101010101" pitchFamily="2" charset="-122"/>
        </a:defRPr>
      </a:lvl5pPr>
      <a:lvl6pPr marL="2641600" marR="0" indent="-355600" algn="l" defTabSz="914400" rtl="0" latinLnBrk="0">
        <a:lnSpc>
          <a:spcPct val="90000"/>
        </a:lnSpc>
        <a:spcBef>
          <a:spcPts val="1000"/>
        </a:spcBef>
        <a:spcAft>
          <a:spcPts val="0"/>
        </a:spcAft>
        <a:buClrTx/>
        <a:buSzPct val="100000"/>
        <a:buFont typeface="Arial" panose="020B06060202020A0204"/>
        <a:buChar char="•"/>
        <a:defRPr sz="2800" b="0" i="0" u="none" strike="noStrike" cap="none" spc="0" baseline="0">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panose="020B06060202020A0204"/>
        <a:buChar char="•"/>
        <a:defRPr sz="2800" b="0" i="0" u="none" strike="noStrike" cap="none" spc="0" baseline="0">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panose="020B06060202020A0204"/>
        <a:buChar char="•"/>
        <a:defRPr sz="2800" b="0" i="0" u="none" strike="noStrike" cap="none" spc="0" baseline="0">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panose="020B06060202020A0204"/>
        <a:buChar char="•"/>
        <a:defRPr sz="2800" b="0" i="0" u="none" strike="noStrike" cap="none" spc="0" baseline="0">
          <a:solidFill>
            <a:srgbClr val="000000"/>
          </a:solidFill>
          <a:uFillTx/>
          <a:latin typeface="+mn-lt"/>
          <a:ea typeface="+mn-ea"/>
          <a:cs typeface="+mn-cs"/>
          <a:sym typeface="等线"/>
        </a:defRPr>
      </a:lvl9pPr>
    </p:bodyStyle>
    <p:otherStyle>
      <a:lvl1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a:defRPr>
      </a:lvl1pPr>
      <a:lvl2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a:defRPr>
      </a:lvl2pPr>
      <a:lvl3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a:defRPr>
      </a:lvl3pPr>
      <a:lvl4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a:defRPr>
      </a:lvl4pPr>
      <a:lvl5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a:defRPr>
      </a:lvl5pPr>
      <a:lvl6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a:defRPr>
      </a:lvl6pPr>
      <a:lvl7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a:defRPr>
      </a:lvl7pPr>
      <a:lvl8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a:defRPr>
      </a:lvl8pPr>
      <a:lvl9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a:t>单击此处编辑母版标题样式</a:t>
            </a:r>
          </a:p>
        </p:txBody>
      </p:sp>
      <p:sp>
        <p:nvSpPr>
          <p:cNvPr id="1027" name="Rectangle 3"/>
          <p:cNvSpPr>
            <a:spLocks noGrp="1"/>
          </p:cNvSpPr>
          <p:nvPr>
            <p:ph type="body" idx="1"/>
          </p:nvPr>
        </p:nvSpPr>
        <p:spPr>
          <a:xfrm>
            <a:off x="609600" y="1600200"/>
            <a:ext cx="10972800" cy="4525963"/>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eaLnBrk="1" hangingPunct="1"/>
            <a:endParaRPr lang="zh-CN" altLang="en-US" dirty="0">
              <a:latin typeface="DejaVu Sans" charset="2"/>
            </a:endParaRPr>
          </a:p>
        </p:txBody>
      </p:sp>
      <p:sp>
        <p:nvSpPr>
          <p:cNvPr id="1029"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eaLnBrk="1" hangingPunct="1"/>
            <a:endParaRPr lang="zh-CN" altLang="en-US" dirty="0">
              <a:latin typeface="DejaVu Sans" charset="2"/>
            </a:endParaRPr>
          </a:p>
        </p:txBody>
      </p:sp>
      <p:sp>
        <p:nvSpPr>
          <p:cNvPr id="1030"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ED00CB67-5116-41A6-AD92-A4CB8E92A0BB}" type="slidenum">
              <a:rPr lang="zh-CN" altLang="zh-CN"/>
              <a:t>‹#›</a:t>
            </a:fld>
            <a:endParaRPr lang="zh-CN" altLang="zh-CN"/>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spd="med"/>
  <p:hf hd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DejaVu Sans" charset="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3000509000000000000" pitchFamily="2" charset="-122"/>
          <a:cs typeface="+mn-cs"/>
        </a:defRPr>
      </a:lvl2pPr>
      <a:lvl3pPr marL="914400" lvl="2"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3000509000000000000" pitchFamily="2" charset="-122"/>
          <a:cs typeface="+mn-cs"/>
        </a:defRPr>
      </a:lvl3pPr>
      <a:lvl4pPr marL="1371600" lvl="3"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3000509000000000000" pitchFamily="2" charset="-122"/>
          <a:cs typeface="+mn-cs"/>
        </a:defRPr>
      </a:lvl4pPr>
      <a:lvl5pPr marL="1828800" lvl="4"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3000509000000000000" pitchFamily="2" charset="-122"/>
          <a:cs typeface="+mn-cs"/>
        </a:defRPr>
      </a:lvl5pPr>
      <a:lvl6pPr marL="2286000" lvl="5"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3000509000000000000" pitchFamily="2" charset="-122"/>
          <a:cs typeface="+mn-cs"/>
        </a:defRPr>
      </a:lvl6pPr>
      <a:lvl7pPr marL="2743200" lvl="6"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3000509000000000000" pitchFamily="2" charset="-122"/>
          <a:cs typeface="+mn-cs"/>
        </a:defRPr>
      </a:lvl7pPr>
      <a:lvl8pPr marL="3200400" lvl="7"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3000509000000000000" pitchFamily="2" charset="-122"/>
          <a:cs typeface="+mn-cs"/>
        </a:defRPr>
      </a:lvl8pPr>
      <a:lvl9pPr marL="3657600" lvl="8"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3000509000000000000"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19.xml"/><Relationship Id="rId18" Type="http://schemas.openxmlformats.org/officeDocument/2006/relationships/slide" Target="slide27.xml"/><Relationship Id="rId3" Type="http://schemas.openxmlformats.org/officeDocument/2006/relationships/image" Target="../media/image25.jpeg"/><Relationship Id="rId21" Type="http://schemas.openxmlformats.org/officeDocument/2006/relationships/slide" Target="slide28.xml"/><Relationship Id="rId7" Type="http://schemas.openxmlformats.org/officeDocument/2006/relationships/slide" Target="slide23.xml"/><Relationship Id="rId12" Type="http://schemas.openxmlformats.org/officeDocument/2006/relationships/slide" Target="slide16.xml"/><Relationship Id="rId17" Type="http://schemas.openxmlformats.org/officeDocument/2006/relationships/slide" Target="slide24.xml"/><Relationship Id="rId2" Type="http://schemas.openxmlformats.org/officeDocument/2006/relationships/notesSlide" Target="../notesSlides/notesSlide12.xml"/><Relationship Id="rId16" Type="http://schemas.openxmlformats.org/officeDocument/2006/relationships/slide" Target="slide21.xml"/><Relationship Id="rId20"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slide" Target="slide14.xml"/><Relationship Id="rId5" Type="http://schemas.openxmlformats.org/officeDocument/2006/relationships/slide" Target="slide13.xml"/><Relationship Id="rId15" Type="http://schemas.openxmlformats.org/officeDocument/2006/relationships/slide" Target="slide20.xml"/><Relationship Id="rId10" Type="http://schemas.openxmlformats.org/officeDocument/2006/relationships/slide" Target="slide17.xml"/><Relationship Id="rId19" Type="http://schemas.openxmlformats.org/officeDocument/2006/relationships/slide" Target="slide25.xml"/><Relationship Id="rId4" Type="http://schemas.openxmlformats.org/officeDocument/2006/relationships/image" Target="../media/image26.jpeg"/><Relationship Id="rId9" Type="http://schemas.openxmlformats.org/officeDocument/2006/relationships/slide" Target="slide15.xml"/><Relationship Id="rId14" Type="http://schemas.openxmlformats.org/officeDocument/2006/relationships/slide" Target="slide2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7.jpeg"/><Relationship Id="rId5" Type="http://schemas.openxmlformats.org/officeDocument/2006/relationships/image" Target="../media/image42.png"/><Relationship Id="rId10" Type="http://schemas.openxmlformats.org/officeDocument/2006/relationships/image" Target="../media/image46.jpeg"/><Relationship Id="rId4" Type="http://schemas.openxmlformats.org/officeDocument/2006/relationships/image" Target="../media/image41.png"/><Relationship Id="rId9" Type="http://schemas.openxmlformats.org/officeDocument/2006/relationships/image" Target="../media/image45.jpeg"/></Relationships>
</file>

<file path=ppt/slides/_rels/slide3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51.jpeg"/><Relationship Id="rId5" Type="http://schemas.openxmlformats.org/officeDocument/2006/relationships/image" Target="../media/image42.png"/><Relationship Id="rId10" Type="http://schemas.openxmlformats.org/officeDocument/2006/relationships/image" Target="../media/image50.jpeg"/><Relationship Id="rId4" Type="http://schemas.openxmlformats.org/officeDocument/2006/relationships/image" Target="../media/image41.png"/><Relationship Id="rId9" Type="http://schemas.openxmlformats.org/officeDocument/2006/relationships/image" Target="../media/image49.jpeg"/></Relationships>
</file>

<file path=ppt/slides/_rels/slide39.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jpeg"/><Relationship Id="rId18" Type="http://schemas.openxmlformats.org/officeDocument/2006/relationships/image" Target="../media/image64.png"/><Relationship Id="rId3" Type="http://schemas.openxmlformats.org/officeDocument/2006/relationships/image" Target="../media/image7.jpeg"/><Relationship Id="rId7" Type="http://schemas.openxmlformats.org/officeDocument/2006/relationships/image" Target="../media/image55.jpeg"/><Relationship Id="rId12" Type="http://schemas.openxmlformats.org/officeDocument/2006/relationships/image" Target="../media/image60.jpeg"/><Relationship Id="rId17" Type="http://schemas.openxmlformats.org/officeDocument/2006/relationships/image" Target="../media/image42.png"/><Relationship Id="rId2" Type="http://schemas.openxmlformats.org/officeDocument/2006/relationships/notesSlide" Target="../notesSlides/notesSlide26.xml"/><Relationship Id="rId16" Type="http://schemas.openxmlformats.org/officeDocument/2006/relationships/image" Target="../media/image41.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png"/><Relationship Id="rId15" Type="http://schemas.openxmlformats.org/officeDocument/2006/relationships/image" Target="../media/image63.jpeg"/><Relationship Id="rId10" Type="http://schemas.openxmlformats.org/officeDocument/2006/relationships/image" Target="../media/image58.png"/><Relationship Id="rId19" Type="http://schemas.openxmlformats.org/officeDocument/2006/relationships/image" Target="../media/image43.png"/><Relationship Id="rId4" Type="http://schemas.openxmlformats.org/officeDocument/2006/relationships/image" Target="../media/image52.jpeg"/><Relationship Id="rId9" Type="http://schemas.openxmlformats.org/officeDocument/2006/relationships/image" Target="../media/image57.jpeg"/><Relationship Id="rId14" Type="http://schemas.openxmlformats.org/officeDocument/2006/relationships/image" Target="../media/image62.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8.png"/><Relationship Id="rId3" Type="http://schemas.openxmlformats.org/officeDocument/2006/relationships/image" Target="../media/image7.jpeg"/><Relationship Id="rId7" Type="http://schemas.openxmlformats.org/officeDocument/2006/relationships/image" Target="../media/image68.jpeg"/><Relationship Id="rId12"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64.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5.png"/><Relationship Id="rId9"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7.jpeg"/><Relationship Id="rId21" Type="http://schemas.openxmlformats.org/officeDocument/2006/relationships/image" Target="../media/image85.jpeg"/><Relationship Id="rId7" Type="http://schemas.openxmlformats.org/officeDocument/2006/relationships/image" Target="../media/image72.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28.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8.pn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39.png"/><Relationship Id="rId19" Type="http://schemas.openxmlformats.org/officeDocument/2006/relationships/image" Target="../media/image83.png"/><Relationship Id="rId4" Type="http://schemas.openxmlformats.org/officeDocument/2006/relationships/image" Target="../media/image70.png"/><Relationship Id="rId9" Type="http://schemas.openxmlformats.org/officeDocument/2006/relationships/image" Target="../media/image74.png"/><Relationship Id="rId14" Type="http://schemas.openxmlformats.org/officeDocument/2006/relationships/image" Target="../media/image78.png"/><Relationship Id="rId22" Type="http://schemas.openxmlformats.org/officeDocument/2006/relationships/image" Target="../media/image86.png"/></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92.jpeg"/><Relationship Id="rId5" Type="http://schemas.openxmlformats.org/officeDocument/2006/relationships/image" Target="../media/image41.png"/><Relationship Id="rId10" Type="http://schemas.openxmlformats.org/officeDocument/2006/relationships/hyperlink" Target="http://www.vonechain.com/web/course/page%0d" TargetMode="External"/><Relationship Id="rId4" Type="http://schemas.openxmlformats.org/officeDocument/2006/relationships/image" Target="../media/image89.jpeg"/><Relationship Id="rId9"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jpe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文本框 25"/>
          <p:cNvSpPr txBox="1">
            <a:spLocks noChangeArrowheads="1"/>
          </p:cNvSpPr>
          <p:nvPr/>
        </p:nvSpPr>
        <p:spPr bwMode="auto">
          <a:xfrm>
            <a:off x="4484688" y="5754688"/>
            <a:ext cx="3222625" cy="5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44907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44907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44907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44907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lnSpc>
                <a:spcPct val="110000"/>
              </a:lnSpc>
            </a:pPr>
            <a:r>
              <a:rPr lang="zh-CN" altLang="en-US" sz="1400" dirty="0">
                <a:solidFill>
                  <a:schemeClr val="bg1"/>
                </a:solidFill>
                <a:latin typeface="微软雅黑" panose="020B0703020204020201" charset="-122"/>
                <a:ea typeface="微软雅黑" panose="020B0703020204020201" charset="-122"/>
                <a:sym typeface="微软雅黑" panose="020B0703020204020201" charset="-122"/>
              </a:rPr>
              <a:t>上海旺链信息科技有限公司</a:t>
            </a:r>
            <a:endParaRPr lang="en-US" altLang="zh-CN" sz="1400" dirty="0">
              <a:solidFill>
                <a:schemeClr val="bg1"/>
              </a:solidFill>
              <a:latin typeface="微软雅黑" panose="020B0703020204020201" charset="-122"/>
              <a:ea typeface="微软雅黑" panose="020B0703020204020201" charset="-122"/>
              <a:sym typeface="微软雅黑" panose="020B0703020204020201" charset="-122"/>
            </a:endParaRPr>
          </a:p>
          <a:p>
            <a:pPr algn="ctr" eaLnBrk="1">
              <a:lnSpc>
                <a:spcPct val="110000"/>
              </a:lnSpc>
            </a:pPr>
            <a:r>
              <a:rPr lang="en-US" altLang="zh-CN" sz="1400" dirty="0" err="1">
                <a:solidFill>
                  <a:schemeClr val="bg1"/>
                </a:solidFill>
                <a:latin typeface="微软雅黑" panose="020B0703020204020201" charset="-122"/>
                <a:ea typeface="微软雅黑" panose="020B0703020204020201" charset="-122"/>
                <a:sym typeface="微软雅黑" panose="020B0703020204020201" charset="-122"/>
              </a:rPr>
              <a:t>www.vonechain.com</a:t>
            </a:r>
            <a:endParaRPr lang="zh-CN" altLang="en-US" sz="1400" dirty="0">
              <a:solidFill>
                <a:schemeClr val="bg1"/>
              </a:solidFill>
              <a:latin typeface="微软雅黑" panose="020B0703020204020201" charset="-122"/>
              <a:ea typeface="微软雅黑" panose="020B0703020204020201" charset="-122"/>
              <a:sym typeface="微软雅黑" panose="020B0703020204020201" charset="-122"/>
            </a:endParaRPr>
          </a:p>
        </p:txBody>
      </p:sp>
      <p:pic>
        <p:nvPicPr>
          <p:cNvPr id="83972" name="图像" descr="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375" y="457200"/>
            <a:ext cx="154463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8" name="组合 7"/>
          <p:cNvGrpSpPr/>
          <p:nvPr/>
        </p:nvGrpSpPr>
        <p:grpSpPr>
          <a:xfrm>
            <a:off x="1359694" y="3001861"/>
            <a:ext cx="7157154" cy="1220027"/>
            <a:chOff x="880532" y="3306661"/>
            <a:chExt cx="7157154" cy="1220027"/>
          </a:xfrm>
        </p:grpSpPr>
        <p:sp>
          <p:nvSpPr>
            <p:cNvPr id="4" name="文本框 3"/>
            <p:cNvSpPr txBox="1"/>
            <p:nvPr/>
          </p:nvSpPr>
          <p:spPr>
            <a:xfrm>
              <a:off x="1070855" y="3306661"/>
              <a:ext cx="6966831" cy="70788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a:ln>
                    <a:noFill/>
                  </a:ln>
                  <a:solidFill>
                    <a:srgbClr val="F49D3F"/>
                  </a:solidFill>
                  <a:effectLst/>
                  <a:uFillTx/>
                  <a:latin typeface="微软雅黑" panose="020B0703020204020201" charset="-122"/>
                  <a:ea typeface="微软雅黑" panose="020B0703020204020201" charset="-122"/>
                  <a:cs typeface="+mn-cs"/>
                  <a:sym typeface="Helvetica" panose="020B06040202020A0204"/>
                </a:rPr>
                <a:t>旺链科技</a:t>
              </a:r>
              <a:r>
                <a:rPr kumimoji="0" lang="zh-CN" altLang="en-US" sz="4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Helvetica" panose="020B06040202020A0204"/>
                </a:rPr>
                <a:t>，区块链创新者</a:t>
              </a:r>
            </a:p>
          </p:txBody>
        </p:sp>
        <p:cxnSp>
          <p:nvCxnSpPr>
            <p:cNvPr id="6" name="直线连接符 5"/>
            <p:cNvCxnSpPr/>
            <p:nvPr/>
          </p:nvCxnSpPr>
          <p:spPr>
            <a:xfrm>
              <a:off x="880532" y="3434664"/>
              <a:ext cx="0" cy="1092024"/>
            </a:xfrm>
            <a:prstGeom prst="line">
              <a:avLst/>
            </a:prstGeom>
            <a:noFill/>
            <a:ln w="25400" cap="flat">
              <a:solidFill>
                <a:srgbClr val="FF9300"/>
              </a:solidFill>
              <a:prstDash val="solid"/>
              <a:round/>
            </a:ln>
          </p:spPr>
          <p:style>
            <a:lnRef idx="0">
              <a:scrgbClr r="0" g="0" b="0"/>
            </a:lnRef>
            <a:fillRef idx="0">
              <a:scrgbClr r="0" g="0" b="0"/>
            </a:fillRef>
            <a:effectRef idx="0">
              <a:scrgbClr r="0" g="0" b="0"/>
            </a:effectRef>
            <a:fontRef idx="none"/>
          </p:style>
        </p:cxnSp>
        <p:sp>
          <p:nvSpPr>
            <p:cNvPr id="7" name="文本框 6"/>
            <p:cNvSpPr txBox="1"/>
            <p:nvPr/>
          </p:nvSpPr>
          <p:spPr>
            <a:xfrm>
              <a:off x="1162754" y="4143026"/>
              <a:ext cx="3606304"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b="1" dirty="0" err="1">
                  <a:solidFill>
                    <a:srgbClr val="FF9300"/>
                  </a:solidFill>
                  <a:latin typeface="+mn-lt"/>
                  <a:cs typeface="+mn-cs"/>
                  <a:sym typeface="Helvetica" panose="020B06040202020A0204"/>
                </a:rPr>
                <a:t>V</a:t>
              </a:r>
              <a:r>
                <a:rPr lang="en-US" altLang="zh-CN" dirty="0" err="1">
                  <a:solidFill>
                    <a:schemeClr val="bg1"/>
                  </a:solidFill>
                  <a:latin typeface="+mn-lt"/>
                  <a:cs typeface="+mn-cs"/>
                  <a:sym typeface="Helvetica" panose="020B06040202020A0204"/>
                </a:rPr>
                <a:t>oneChain</a:t>
              </a:r>
              <a:r>
                <a:rPr lang="en-US" altLang="zh-CN" dirty="0">
                  <a:solidFill>
                    <a:schemeClr val="bg1"/>
                  </a:solidFill>
                  <a:latin typeface="+mn-lt"/>
                  <a:cs typeface="+mn-cs"/>
                  <a:sym typeface="Helvetica" panose="020B06040202020A0204"/>
                </a:rPr>
                <a:t>, </a:t>
              </a:r>
              <a:r>
                <a:rPr lang="en-US" altLang="zh-CN" dirty="0" err="1">
                  <a:solidFill>
                    <a:schemeClr val="bg1"/>
                  </a:solidFill>
                  <a:latin typeface="+mn-lt"/>
                  <a:cs typeface="+mn-cs"/>
                  <a:sym typeface="Helvetica" panose="020B06040202020A0204"/>
                </a:rPr>
                <a:t>BlockChain</a:t>
              </a:r>
              <a:r>
                <a:rPr lang="en-US" altLang="zh-CN" dirty="0">
                  <a:solidFill>
                    <a:schemeClr val="bg1"/>
                  </a:solidFill>
                  <a:latin typeface="+mn-lt"/>
                  <a:cs typeface="+mn-cs"/>
                  <a:sym typeface="Helvetica" panose="020B06040202020A0204"/>
                </a:rPr>
                <a:t> Innovator.</a:t>
              </a:r>
              <a:endParaRPr kumimoji="0" lang="zh-CN" altLang="en-US" sz="1800" b="0" i="0" u="none" strike="noStrike" cap="none" spc="0" normalizeH="0" baseline="0" dirty="0">
                <a:ln>
                  <a:noFill/>
                </a:ln>
                <a:solidFill>
                  <a:schemeClr val="bg1"/>
                </a:solidFill>
                <a:effectLst/>
                <a:uFillTx/>
                <a:latin typeface="+mn-lt"/>
                <a:cs typeface="+mn-cs"/>
                <a:sym typeface="Helvetica" panose="020B06040202020A0204"/>
              </a:endParaRPr>
            </a:p>
          </p:txBody>
        </p:sp>
      </p:grpSp>
      <p:sp>
        <p:nvSpPr>
          <p:cNvPr id="23" name="矩形 22"/>
          <p:cNvSpPr/>
          <p:nvPr/>
        </p:nvSpPr>
        <p:spPr>
          <a:xfrm>
            <a:off x="-8255" y="3837305"/>
            <a:ext cx="12209145" cy="302069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cstate="email"/>
          <a:stretch>
            <a:fillRect/>
          </a:stretch>
        </p:blipFill>
        <p:spPr>
          <a:xfrm>
            <a:off x="220345" y="220980"/>
            <a:ext cx="11745595" cy="6438900"/>
          </a:xfrm>
          <a:prstGeom prst="rect">
            <a:avLst/>
          </a:prstGeom>
        </p:spPr>
      </p:pic>
      <p:pic>
        <p:nvPicPr>
          <p:cNvPr id="44" name="图像" descr="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530" y="748030"/>
            <a:ext cx="154463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 name="图片 48" descr="/Users/zhouxiaoqiang/Desktop/2019周晓强/2020周晓强/6月/ppt/图片2.png图片2"/>
          <p:cNvPicPr>
            <a:picLocks noChangeAspect="1"/>
          </p:cNvPicPr>
          <p:nvPr/>
        </p:nvPicPr>
        <p:blipFill rotWithShape="1">
          <a:blip r:embed="rId5"/>
          <a:srcRect l="10341" t="46397"/>
          <a:stretch>
            <a:fillRect/>
          </a:stretch>
        </p:blipFill>
        <p:spPr>
          <a:xfrm flipH="1">
            <a:off x="5009515" y="220345"/>
            <a:ext cx="6948170" cy="4128770"/>
          </a:xfrm>
          <a:prstGeom prst="rect">
            <a:avLst/>
          </a:prstGeom>
        </p:spPr>
      </p:pic>
      <p:sp>
        <p:nvSpPr>
          <p:cNvPr id="2" name="文本框 25"/>
          <p:cNvSpPr txBox="1">
            <a:spLocks noChangeArrowheads="1"/>
          </p:cNvSpPr>
          <p:nvPr/>
        </p:nvSpPr>
        <p:spPr bwMode="auto">
          <a:xfrm>
            <a:off x="4611688" y="5881688"/>
            <a:ext cx="3222625" cy="5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1pPr>
            <a:lvl2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2pPr>
            <a:lvl3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3pPr>
            <a:lvl4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4pPr>
            <a:lvl5pPr defTabSz="1449070">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5pPr>
            <a:lvl6pPr marL="457200" defTabSz="144907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6pPr>
            <a:lvl7pPr marL="914400" defTabSz="144907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7pPr>
            <a:lvl8pPr marL="1371600" defTabSz="144907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8pPr>
            <a:lvl9pPr marL="1828800" defTabSz="1449070" eaLnBrk="0" fontAlgn="base" hangingPunct="0">
              <a:spcBef>
                <a:spcPct val="0"/>
              </a:spcBef>
              <a:spcAft>
                <a:spcPct val="0"/>
              </a:spcAft>
              <a:defRPr>
                <a:solidFill>
                  <a:srgbClr val="000000"/>
                </a:solidFill>
                <a:latin typeface="Helvetica" panose="020B06040202020A0204" pitchFamily="34" charset="0"/>
                <a:cs typeface="Helvetica" panose="020B06040202020A0204" pitchFamily="34" charset="0"/>
                <a:sym typeface="Helvetica" panose="020B06040202020A0204" pitchFamily="34" charset="0"/>
              </a:defRPr>
            </a:lvl9pPr>
          </a:lstStyle>
          <a:p>
            <a:pPr algn="ctr" eaLnBrk="1">
              <a:lnSpc>
                <a:spcPct val="110000"/>
              </a:lnSpc>
            </a:pPr>
            <a:r>
              <a:rPr lang="zh-CN" altLang="en-US" sz="1400" dirty="0">
                <a:solidFill>
                  <a:schemeClr val="bg1"/>
                </a:solidFill>
                <a:latin typeface="微软雅黑" panose="020B0703020204020201" charset="-122"/>
                <a:ea typeface="微软雅黑" panose="020B0703020204020201" charset="-122"/>
                <a:sym typeface="微软雅黑" panose="020B0703020204020201" charset="-122"/>
              </a:rPr>
              <a:t>上海旺链信息科技有限公司</a:t>
            </a:r>
            <a:endParaRPr lang="en-US" altLang="zh-CN" sz="1400" dirty="0">
              <a:solidFill>
                <a:schemeClr val="bg1"/>
              </a:solidFill>
              <a:latin typeface="微软雅黑" panose="020B0703020204020201" charset="-122"/>
              <a:ea typeface="微软雅黑" panose="020B0703020204020201" charset="-122"/>
              <a:sym typeface="微软雅黑" panose="020B0703020204020201" charset="-122"/>
            </a:endParaRPr>
          </a:p>
          <a:p>
            <a:pPr algn="ctr" eaLnBrk="1">
              <a:lnSpc>
                <a:spcPct val="110000"/>
              </a:lnSpc>
            </a:pPr>
            <a:r>
              <a:rPr lang="en-US" altLang="zh-CN" sz="1400" dirty="0" err="1">
                <a:solidFill>
                  <a:schemeClr val="bg1"/>
                </a:solidFill>
                <a:latin typeface="微软雅黑" panose="020B0703020204020201" charset="-122"/>
                <a:ea typeface="微软雅黑" panose="020B0703020204020201" charset="-122"/>
                <a:sym typeface="微软雅黑" panose="020B0703020204020201" charset="-122"/>
              </a:rPr>
              <a:t>www.vonechain.com</a:t>
            </a:r>
            <a:endParaRPr lang="zh-CN" altLang="en-US" sz="1400" dirty="0">
              <a:solidFill>
                <a:schemeClr val="bg1"/>
              </a:solidFill>
              <a:latin typeface="微软雅黑" panose="020B0703020204020201" charset="-122"/>
              <a:ea typeface="微软雅黑" panose="020B0703020204020201" charset="-122"/>
              <a:sym typeface="微软雅黑" panose="020B0703020204020201" charset="-122"/>
            </a:endParaRPr>
          </a:p>
        </p:txBody>
      </p:sp>
      <p:grpSp>
        <p:nvGrpSpPr>
          <p:cNvPr id="3" name="组合 2"/>
          <p:cNvGrpSpPr/>
          <p:nvPr/>
        </p:nvGrpSpPr>
        <p:grpSpPr>
          <a:xfrm>
            <a:off x="1454944" y="2617686"/>
            <a:ext cx="7157154" cy="1220027"/>
            <a:chOff x="880532" y="3306661"/>
            <a:chExt cx="7157154" cy="1220027"/>
          </a:xfrm>
        </p:grpSpPr>
        <p:sp>
          <p:nvSpPr>
            <p:cNvPr id="5" name="文本框 4"/>
            <p:cNvSpPr txBox="1"/>
            <p:nvPr/>
          </p:nvSpPr>
          <p:spPr>
            <a:xfrm>
              <a:off x="1070855" y="3306661"/>
              <a:ext cx="6966831" cy="70788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a:ln>
                    <a:noFill/>
                  </a:ln>
                  <a:solidFill>
                    <a:srgbClr val="F49D3F"/>
                  </a:solidFill>
                  <a:effectLst/>
                  <a:uFillTx/>
                  <a:latin typeface="微软雅黑" panose="020B0703020204020201" charset="-122"/>
                  <a:ea typeface="微软雅黑" panose="020B0703020204020201" charset="-122"/>
                  <a:cs typeface="+mn-cs"/>
                  <a:sym typeface="Helvetica" panose="020B06040202020A0204"/>
                </a:rPr>
                <a:t>旺链科技</a:t>
              </a:r>
              <a:r>
                <a:rPr kumimoji="0" lang="zh-CN" altLang="en-US" sz="4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Helvetica" panose="020B06040202020A0204"/>
                </a:rPr>
                <a:t>，区块链创新者</a:t>
              </a:r>
            </a:p>
          </p:txBody>
        </p:sp>
        <p:cxnSp>
          <p:nvCxnSpPr>
            <p:cNvPr id="10" name="直线连接符 5"/>
            <p:cNvCxnSpPr/>
            <p:nvPr/>
          </p:nvCxnSpPr>
          <p:spPr>
            <a:xfrm>
              <a:off x="880532" y="3434664"/>
              <a:ext cx="0" cy="1092024"/>
            </a:xfrm>
            <a:prstGeom prst="line">
              <a:avLst/>
            </a:prstGeom>
            <a:noFill/>
            <a:ln w="25400" cap="flat">
              <a:solidFill>
                <a:srgbClr val="FF9300"/>
              </a:solidFill>
              <a:prstDash val="solid"/>
              <a:round/>
            </a:ln>
          </p:spPr>
          <p:style>
            <a:lnRef idx="0">
              <a:scrgbClr r="0" g="0" b="0"/>
            </a:lnRef>
            <a:fillRef idx="0">
              <a:scrgbClr r="0" g="0" b="0"/>
            </a:fillRef>
            <a:effectRef idx="0">
              <a:scrgbClr r="0" g="0" b="0"/>
            </a:effectRef>
            <a:fontRef idx="none"/>
          </p:style>
        </p:cxnSp>
        <p:sp>
          <p:nvSpPr>
            <p:cNvPr id="11" name="文本框 10"/>
            <p:cNvSpPr txBox="1"/>
            <p:nvPr/>
          </p:nvSpPr>
          <p:spPr>
            <a:xfrm>
              <a:off x="1162754" y="4143026"/>
              <a:ext cx="3606304"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b="1" dirty="0" err="1">
                  <a:solidFill>
                    <a:srgbClr val="FF9300"/>
                  </a:solidFill>
                  <a:latin typeface="+mn-lt"/>
                  <a:cs typeface="+mn-cs"/>
                  <a:sym typeface="Helvetica" panose="020B06040202020A0204"/>
                </a:rPr>
                <a:t>V</a:t>
              </a:r>
              <a:r>
                <a:rPr lang="en-US" altLang="zh-CN" dirty="0" err="1">
                  <a:solidFill>
                    <a:schemeClr val="bg1"/>
                  </a:solidFill>
                  <a:latin typeface="+mn-lt"/>
                  <a:cs typeface="+mn-cs"/>
                  <a:sym typeface="Helvetica" panose="020B06040202020A0204"/>
                </a:rPr>
                <a:t>oneChain</a:t>
              </a:r>
              <a:r>
                <a:rPr lang="en-US" altLang="zh-CN" dirty="0">
                  <a:solidFill>
                    <a:schemeClr val="bg1"/>
                  </a:solidFill>
                  <a:latin typeface="+mn-lt"/>
                  <a:cs typeface="+mn-cs"/>
                  <a:sym typeface="Helvetica" panose="020B06040202020A0204"/>
                </a:rPr>
                <a:t>, </a:t>
              </a:r>
              <a:r>
                <a:rPr lang="en-US" altLang="zh-CN" dirty="0" err="1">
                  <a:solidFill>
                    <a:schemeClr val="bg1"/>
                  </a:solidFill>
                  <a:latin typeface="+mn-lt"/>
                  <a:cs typeface="+mn-cs"/>
                  <a:sym typeface="Helvetica" panose="020B06040202020A0204"/>
                </a:rPr>
                <a:t>BlockChain</a:t>
              </a:r>
              <a:r>
                <a:rPr lang="en-US" altLang="zh-CN" dirty="0">
                  <a:solidFill>
                    <a:schemeClr val="bg1"/>
                  </a:solidFill>
                  <a:latin typeface="+mn-lt"/>
                  <a:cs typeface="+mn-cs"/>
                  <a:sym typeface="Helvetica" panose="020B06040202020A0204"/>
                </a:rPr>
                <a:t> Innovator.</a:t>
              </a:r>
              <a:endParaRPr kumimoji="0" lang="zh-CN" altLang="en-US" sz="1800" b="0" i="0" u="none" strike="noStrike" cap="none" spc="0" normalizeH="0" baseline="0" dirty="0">
                <a:ln>
                  <a:noFill/>
                </a:ln>
                <a:solidFill>
                  <a:schemeClr val="bg1"/>
                </a:solidFill>
                <a:effectLst/>
                <a:uFillTx/>
                <a:latin typeface="+mn-lt"/>
                <a:cs typeface="+mn-cs"/>
                <a:sym typeface="Helvetica" panose="020B06040202020A0204"/>
              </a:endParaRPr>
            </a:p>
          </p:txBody>
        </p:sp>
      </p:grpSp>
      <p:sp>
        <p:nvSpPr>
          <p:cNvPr id="12" name="文本框 11"/>
          <p:cNvSpPr txBox="1"/>
          <p:nvPr/>
        </p:nvSpPr>
        <p:spPr>
          <a:xfrm>
            <a:off x="10941050" y="6187440"/>
            <a:ext cx="81216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1">
                    <a:lumMod val="65000"/>
                    <a:lumOff val="35000"/>
                  </a:schemeClr>
                </a:solidFill>
                <a:effectLst/>
                <a:uFillTx/>
                <a:latin typeface="微软雅黑" panose="020B0703020204020201" charset="-122"/>
                <a:ea typeface="微软雅黑" panose="020B0703020204020201" charset="-122"/>
                <a:cs typeface="+mn-cs"/>
                <a:sym typeface="等线"/>
              </a:rPr>
              <a:t>v2020.0</a:t>
            </a:r>
            <a:r>
              <a:rPr kumimoji="0" lang="en-US" altLang="zh-CN" sz="1000" b="0" i="0" u="none" strike="noStrike" cap="none" spc="0" normalizeH="0" baseline="0">
                <a:ln>
                  <a:noFill/>
                </a:ln>
                <a:solidFill>
                  <a:schemeClr val="tx1">
                    <a:lumMod val="65000"/>
                    <a:lumOff val="35000"/>
                  </a:schemeClr>
                </a:solidFill>
                <a:effectLst/>
                <a:uFillTx/>
                <a:latin typeface="微软雅黑" panose="020B0703020204020201" charset="-122"/>
                <a:ea typeface="微软雅黑" panose="020B0703020204020201" charset="-122"/>
                <a:cs typeface="+mn-cs"/>
                <a:sym typeface="等线"/>
              </a:rPr>
              <a:t>8</a:t>
            </a:r>
            <a:r>
              <a:rPr kumimoji="0" lang="zh-CN" altLang="en-US" sz="1000" b="0" i="0" u="none" strike="noStrike" cap="none" spc="0" normalizeH="0" baseline="0">
                <a:ln>
                  <a:noFill/>
                </a:ln>
                <a:solidFill>
                  <a:schemeClr val="tx1">
                    <a:lumMod val="65000"/>
                    <a:lumOff val="35000"/>
                  </a:schemeClr>
                </a:solidFill>
                <a:effectLst/>
                <a:uFillTx/>
                <a:latin typeface="微软雅黑" panose="020B0703020204020201" charset="-122"/>
                <a:ea typeface="微软雅黑" panose="020B0703020204020201" charset="-122"/>
                <a:cs typeface="+mn-cs"/>
                <a:sym typeface="等线"/>
              </a:rPr>
              <a:t>.</a:t>
            </a:r>
            <a:r>
              <a:rPr kumimoji="0" lang="en-US" altLang="zh-CN" sz="1000" b="0" i="0" u="none" strike="noStrike" cap="none" spc="0" normalizeH="0" baseline="0">
                <a:ln>
                  <a:noFill/>
                </a:ln>
                <a:solidFill>
                  <a:schemeClr val="tx1">
                    <a:lumMod val="65000"/>
                    <a:lumOff val="35000"/>
                  </a:schemeClr>
                </a:solidFill>
                <a:effectLst/>
                <a:uFillTx/>
                <a:latin typeface="微软雅黑" panose="020B0703020204020201" charset="-122"/>
                <a:ea typeface="微软雅黑" panose="020B0703020204020201" charset="-122"/>
                <a:cs typeface="+mn-cs"/>
                <a:sym typeface="等线"/>
              </a:rPr>
              <a:t>28</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sp>
        <p:nvSpPr>
          <p:cNvPr id="37" name="六边形 36"/>
          <p:cNvSpPr/>
          <p:nvPr/>
        </p:nvSpPr>
        <p:spPr>
          <a:xfrm rot="10800000">
            <a:off x="1403985" y="4227830"/>
            <a:ext cx="1430020" cy="1176020"/>
          </a:xfrm>
          <a:prstGeom prst="hexagon">
            <a:avLst/>
          </a:prstGeom>
          <a:gradFill>
            <a:gsLst>
              <a:gs pos="0">
                <a:schemeClr val="accent1">
                  <a:lumMod val="5000"/>
                  <a:lumOff val="95000"/>
                </a:schemeClr>
              </a:gs>
              <a:gs pos="25000">
                <a:srgbClr val="FCCF7F">
                  <a:alpha val="100000"/>
                </a:srgbClr>
              </a:gs>
              <a:gs pos="51000">
                <a:srgbClr val="FCA1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28333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457200" fontAlgn="auto">
              <a:spcBef>
                <a:spcPts val="0"/>
              </a:spcBef>
              <a:spcAft>
                <a:spcPts val="0"/>
              </a:spcAft>
            </a:pPr>
            <a:r>
              <a:rPr lang="zh-CN" altLang="en-US" sz="2400" b="0" dirty="0">
                <a:solidFill>
                  <a:schemeClr val="bg2"/>
                </a:solidFill>
                <a:latin typeface="微软雅黑" panose="020B0703020204020201" charset="-122"/>
                <a:ea typeface="微软雅黑" panose="020B0703020204020201" charset="-122"/>
                <a:sym typeface="等线"/>
              </a:rPr>
              <a:t>技术研究及运营服务</a:t>
            </a:r>
          </a:p>
        </p:txBody>
      </p:sp>
      <p:sp>
        <p:nvSpPr>
          <p:cNvPr id="10" name="文本框 9"/>
          <p:cNvSpPr txBox="1"/>
          <p:nvPr/>
        </p:nvSpPr>
        <p:spPr>
          <a:xfrm>
            <a:off x="1490070" y="3711665"/>
            <a:ext cx="3144447" cy="307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技术变革风口，提供深度技术价值服务</a:t>
            </a:r>
          </a:p>
        </p:txBody>
      </p:sp>
      <p:sp>
        <p:nvSpPr>
          <p:cNvPr id="48" name="文本框 47"/>
          <p:cNvSpPr txBox="1"/>
          <p:nvPr/>
        </p:nvSpPr>
        <p:spPr>
          <a:xfrm>
            <a:off x="1490070" y="1311331"/>
            <a:ext cx="1708156" cy="307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400" b="1" dirty="0">
                <a:solidFill>
                  <a:schemeClr val="tx1">
                    <a:lumMod val="75000"/>
                    <a:lumOff val="25000"/>
                  </a:schemeClr>
                </a:solidFill>
                <a:latin typeface="微软雅黑" panose="020B0703020204020201" charset="-122"/>
                <a:ea typeface="微软雅黑" panose="020B0703020204020201" charset="-122"/>
                <a:cs typeface="+mn-cs"/>
                <a:sym typeface="等线"/>
              </a:rPr>
              <a:t>全流程需求一步到位</a:t>
            </a:r>
            <a:endParaRPr kumimoji="0" lang="zh-CN" altLang="en-US" sz="1400" b="1"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44" name="矩形 43"/>
          <p:cNvSpPr/>
          <p:nvPr/>
        </p:nvSpPr>
        <p:spPr>
          <a:xfrm>
            <a:off x="1482090" y="1898015"/>
            <a:ext cx="2061845" cy="367030"/>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400" b="1">
                <a:latin typeface="微软雅黑" panose="020B0703020204020201" charset="-122"/>
                <a:ea typeface="微软雅黑" panose="020B0703020204020201" charset="-122"/>
                <a:sym typeface="+mn-ea"/>
              </a:rPr>
              <a:t>上链咨询</a:t>
            </a:r>
          </a:p>
        </p:txBody>
      </p:sp>
      <p:sp>
        <p:nvSpPr>
          <p:cNvPr id="15" name="矩形 14"/>
          <p:cNvSpPr/>
          <p:nvPr/>
        </p:nvSpPr>
        <p:spPr>
          <a:xfrm>
            <a:off x="1490345" y="2265045"/>
            <a:ext cx="2044700" cy="899795"/>
          </a:xfrm>
          <a:prstGeom prst="rect">
            <a:avLst/>
          </a:prstGeom>
          <a:noFill/>
          <a:ln w="6350"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en-US" altLang="zh-CN" sz="12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26" name="文本框 25"/>
          <p:cNvSpPr txBox="1"/>
          <p:nvPr/>
        </p:nvSpPr>
        <p:spPr>
          <a:xfrm>
            <a:off x="1953260" y="2302510"/>
            <a:ext cx="1118870" cy="755015"/>
          </a:xfrm>
          <a:prstGeom prst="rect">
            <a:avLst/>
          </a:prstGeom>
          <a:noFill/>
        </p:spPr>
        <p:txBody>
          <a:bodyPr wrap="square" rtlCol="0" anchor="t">
            <a:spAutoFit/>
          </a:bodyPr>
          <a:lstStyle/>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商业咨询</a:t>
            </a:r>
            <a:endParaRPr lang="en-US" altLang="zh-CN" sz="1200" dirty="0">
              <a:solidFill>
                <a:schemeClr val="tx1">
                  <a:lumMod val="75000"/>
                  <a:lumOff val="25000"/>
                </a:schemeClr>
              </a:solidFill>
              <a:latin typeface="微软雅黑" panose="020B0703020204020201" charset="-122"/>
              <a:ea typeface="微软雅黑" panose="020B0703020204020201" charset="-122"/>
              <a:cs typeface="+mn-cs"/>
              <a:sym typeface="等线"/>
            </a:endParaRPr>
          </a:p>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通证设计</a:t>
            </a:r>
            <a:endPar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白皮书编写</a:t>
            </a:r>
          </a:p>
        </p:txBody>
      </p:sp>
      <p:sp>
        <p:nvSpPr>
          <p:cNvPr id="35" name="矩形 34"/>
          <p:cNvSpPr/>
          <p:nvPr/>
        </p:nvSpPr>
        <p:spPr>
          <a:xfrm>
            <a:off x="3863975" y="1898015"/>
            <a:ext cx="2061845" cy="367030"/>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400" b="1">
                <a:latin typeface="微软雅黑" panose="020B0703020204020201" charset="-122"/>
                <a:ea typeface="微软雅黑" panose="020B0703020204020201" charset="-122"/>
                <a:sym typeface="+mn-ea"/>
              </a:rPr>
              <a:t>技术研发</a:t>
            </a:r>
          </a:p>
        </p:txBody>
      </p:sp>
      <p:sp>
        <p:nvSpPr>
          <p:cNvPr id="27" name="矩形 26"/>
          <p:cNvSpPr/>
          <p:nvPr/>
        </p:nvSpPr>
        <p:spPr>
          <a:xfrm>
            <a:off x="3872865" y="2265045"/>
            <a:ext cx="2044700" cy="899795"/>
          </a:xfrm>
          <a:prstGeom prst="rect">
            <a:avLst/>
          </a:prstGeom>
          <a:noFill/>
          <a:ln w="6350"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en-US" altLang="zh-CN" sz="12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28" name="文本框 27"/>
          <p:cNvSpPr txBox="1"/>
          <p:nvPr/>
        </p:nvSpPr>
        <p:spPr>
          <a:xfrm>
            <a:off x="4331970" y="2302510"/>
            <a:ext cx="1125855" cy="755015"/>
          </a:xfrm>
          <a:prstGeom prst="rect">
            <a:avLst/>
          </a:prstGeom>
          <a:noFill/>
        </p:spPr>
        <p:txBody>
          <a:bodyPr wrap="square" rtlCol="0" anchor="t">
            <a:spAutoFit/>
          </a:bodyPr>
          <a:lstStyle/>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方案设计</a:t>
            </a:r>
            <a:endParaRPr lang="en-US" altLang="zh-CN" sz="1200" dirty="0">
              <a:solidFill>
                <a:schemeClr val="tx1">
                  <a:lumMod val="75000"/>
                  <a:lumOff val="25000"/>
                </a:schemeClr>
              </a:solidFill>
              <a:latin typeface="微软雅黑" panose="020B0703020204020201" charset="-122"/>
              <a:ea typeface="微软雅黑" panose="020B0703020204020201" charset="-122"/>
              <a:cs typeface="+mn-cs"/>
              <a:sym typeface="等线"/>
            </a:endParaRPr>
          </a:p>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技术开发</a:t>
            </a:r>
            <a:endPar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部署上线</a:t>
            </a:r>
            <a:endParaRPr lang="zh-CN" altLang="en-US" sz="1200"/>
          </a:p>
        </p:txBody>
      </p:sp>
      <p:sp>
        <p:nvSpPr>
          <p:cNvPr id="30" name="矩形 29"/>
          <p:cNvSpPr/>
          <p:nvPr/>
        </p:nvSpPr>
        <p:spPr>
          <a:xfrm>
            <a:off x="6245860" y="1898015"/>
            <a:ext cx="2061845" cy="367030"/>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400" b="1">
                <a:latin typeface="微软雅黑" panose="020B0703020204020201" charset="-122"/>
                <a:ea typeface="微软雅黑" panose="020B0703020204020201" charset="-122"/>
                <a:sym typeface="+mn-ea"/>
              </a:rPr>
              <a:t>资本服务</a:t>
            </a:r>
          </a:p>
        </p:txBody>
      </p:sp>
      <p:sp>
        <p:nvSpPr>
          <p:cNvPr id="31" name="矩形 30"/>
          <p:cNvSpPr/>
          <p:nvPr/>
        </p:nvSpPr>
        <p:spPr>
          <a:xfrm>
            <a:off x="6254115" y="2265045"/>
            <a:ext cx="2044700" cy="899795"/>
          </a:xfrm>
          <a:prstGeom prst="rect">
            <a:avLst/>
          </a:prstGeom>
          <a:noFill/>
          <a:ln w="6350"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en-US" altLang="zh-CN" sz="12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33" name="文本框 32"/>
          <p:cNvSpPr txBox="1"/>
          <p:nvPr/>
        </p:nvSpPr>
        <p:spPr>
          <a:xfrm>
            <a:off x="6662420" y="2302510"/>
            <a:ext cx="1228090" cy="755015"/>
          </a:xfrm>
          <a:prstGeom prst="rect">
            <a:avLst/>
          </a:prstGeom>
          <a:noFill/>
        </p:spPr>
        <p:txBody>
          <a:bodyPr wrap="square" rtlCol="0" anchor="t">
            <a:spAutoFit/>
          </a:bodyPr>
          <a:lstStyle/>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募资推荐</a:t>
            </a:r>
            <a:endParaRPr lang="en-US" altLang="zh-CN" sz="1200" dirty="0">
              <a:solidFill>
                <a:schemeClr val="tx1">
                  <a:lumMod val="75000"/>
                  <a:lumOff val="25000"/>
                </a:schemeClr>
              </a:solidFill>
              <a:latin typeface="微软雅黑" panose="020B0703020204020201" charset="-122"/>
              <a:ea typeface="微软雅黑" panose="020B0703020204020201" charset="-122"/>
              <a:cs typeface="+mn-cs"/>
              <a:sym typeface="等线"/>
            </a:endParaRPr>
          </a:p>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平台支持</a:t>
            </a:r>
            <a:endPar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线上交易</a:t>
            </a:r>
            <a:endParaRPr lang="zh-CN" altLang="en-US" sz="1200"/>
          </a:p>
        </p:txBody>
      </p:sp>
      <p:sp>
        <p:nvSpPr>
          <p:cNvPr id="14" name="矩形 13"/>
          <p:cNvSpPr/>
          <p:nvPr/>
        </p:nvSpPr>
        <p:spPr>
          <a:xfrm>
            <a:off x="8627745" y="1898015"/>
            <a:ext cx="2061845" cy="367030"/>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400" b="1">
                <a:latin typeface="微软雅黑" panose="020B0703020204020201" charset="-122"/>
                <a:ea typeface="微软雅黑" panose="020B0703020204020201" charset="-122"/>
                <a:sym typeface="+mn-ea"/>
              </a:rPr>
              <a:t>市场运营</a:t>
            </a:r>
          </a:p>
        </p:txBody>
      </p:sp>
      <p:sp>
        <p:nvSpPr>
          <p:cNvPr id="34" name="矩形 33"/>
          <p:cNvSpPr/>
          <p:nvPr/>
        </p:nvSpPr>
        <p:spPr>
          <a:xfrm>
            <a:off x="8636635" y="2265045"/>
            <a:ext cx="2044700" cy="899795"/>
          </a:xfrm>
          <a:prstGeom prst="rect">
            <a:avLst/>
          </a:prstGeom>
          <a:noFill/>
          <a:ln w="6350"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en-US" altLang="zh-CN" sz="12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36" name="文本框 35"/>
          <p:cNvSpPr txBox="1"/>
          <p:nvPr/>
        </p:nvSpPr>
        <p:spPr>
          <a:xfrm>
            <a:off x="9165590" y="2302510"/>
            <a:ext cx="986155" cy="755015"/>
          </a:xfrm>
          <a:prstGeom prst="rect">
            <a:avLst/>
          </a:prstGeom>
          <a:noFill/>
        </p:spPr>
        <p:txBody>
          <a:bodyPr wrap="square" rtlCol="0" anchor="t">
            <a:spAutoFit/>
          </a:bodyPr>
          <a:lstStyle/>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流量服务</a:t>
            </a:r>
            <a:endPar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媒体社群</a:t>
            </a:r>
            <a:endPar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a:p>
            <a:pPr marL="171450" marR="0" indent="-171450" algn="ctr" defTabSz="457200" rtl="0" fontAlgn="auto" latinLnBrk="0" hangingPunct="0">
              <a:lnSpc>
                <a:spcPct val="120000"/>
              </a:lnSpc>
              <a:spcBef>
                <a:spcPts val="0"/>
              </a:spcBef>
              <a:spcAft>
                <a:spcPts val="0"/>
              </a:spcAft>
              <a:buClrTx/>
              <a:buSzTx/>
              <a:buFont typeface="Arial" panose="020B06060202020A0204" pitchFamily="34" charset="0"/>
              <a:buChar char="•"/>
            </a:pPr>
            <a:r>
              <a:rPr lang="zh-CN" altLang="en-US" sz="120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市值管理</a:t>
            </a:r>
            <a:endParaRPr lang="zh-CN" altLang="en-US" sz="1200"/>
          </a:p>
        </p:txBody>
      </p:sp>
      <p:sp>
        <p:nvSpPr>
          <p:cNvPr id="77" name="六边形 76"/>
          <p:cNvSpPr/>
          <p:nvPr/>
        </p:nvSpPr>
        <p:spPr>
          <a:xfrm rot="10800000">
            <a:off x="3460115" y="4239895"/>
            <a:ext cx="1430020" cy="1176020"/>
          </a:xfrm>
          <a:prstGeom prst="hexagon">
            <a:avLst/>
          </a:prstGeom>
          <a:gradFill>
            <a:gsLst>
              <a:gs pos="0">
                <a:schemeClr val="accent1">
                  <a:lumMod val="5000"/>
                  <a:lumOff val="95000"/>
                </a:schemeClr>
              </a:gs>
              <a:gs pos="25000">
                <a:srgbClr val="FCCF7F">
                  <a:alpha val="100000"/>
                </a:srgbClr>
              </a:gs>
              <a:gs pos="51000">
                <a:srgbClr val="FCA1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六边形 77"/>
          <p:cNvSpPr/>
          <p:nvPr/>
        </p:nvSpPr>
        <p:spPr>
          <a:xfrm rot="10800000">
            <a:off x="5453380" y="4239895"/>
            <a:ext cx="1430020" cy="1176020"/>
          </a:xfrm>
          <a:prstGeom prst="hexagon">
            <a:avLst/>
          </a:prstGeom>
          <a:gradFill>
            <a:gsLst>
              <a:gs pos="0">
                <a:schemeClr val="accent1">
                  <a:lumMod val="5000"/>
                  <a:lumOff val="95000"/>
                </a:schemeClr>
              </a:gs>
              <a:gs pos="25000">
                <a:srgbClr val="FCCF7F">
                  <a:alpha val="100000"/>
                </a:srgbClr>
              </a:gs>
              <a:gs pos="51000">
                <a:srgbClr val="FCA1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六边形 78"/>
          <p:cNvSpPr/>
          <p:nvPr/>
        </p:nvSpPr>
        <p:spPr>
          <a:xfrm rot="10800000">
            <a:off x="7446645" y="4239895"/>
            <a:ext cx="1430020" cy="1176020"/>
          </a:xfrm>
          <a:prstGeom prst="hexagon">
            <a:avLst/>
          </a:prstGeom>
          <a:gradFill>
            <a:gsLst>
              <a:gs pos="0">
                <a:schemeClr val="accent1">
                  <a:lumMod val="5000"/>
                  <a:lumOff val="95000"/>
                </a:schemeClr>
              </a:gs>
              <a:gs pos="25000">
                <a:srgbClr val="FCCF7F">
                  <a:alpha val="100000"/>
                </a:srgbClr>
              </a:gs>
              <a:gs pos="51000">
                <a:srgbClr val="FCA1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六边形 79"/>
          <p:cNvSpPr/>
          <p:nvPr/>
        </p:nvSpPr>
        <p:spPr>
          <a:xfrm rot="10800000">
            <a:off x="9440545" y="4239895"/>
            <a:ext cx="1430020" cy="1176020"/>
          </a:xfrm>
          <a:prstGeom prst="hexagon">
            <a:avLst/>
          </a:prstGeom>
          <a:gradFill>
            <a:gsLst>
              <a:gs pos="0">
                <a:schemeClr val="accent1">
                  <a:lumMod val="5000"/>
                  <a:lumOff val="95000"/>
                </a:schemeClr>
              </a:gs>
              <a:gs pos="25000">
                <a:srgbClr val="FCCF7F">
                  <a:alpha val="100000"/>
                </a:srgbClr>
              </a:gs>
              <a:gs pos="51000">
                <a:srgbClr val="FCA1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233816" y="5528445"/>
            <a:ext cx="1896037"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solidFill>
                  <a:schemeClr val="tx1">
                    <a:lumMod val="75000"/>
                    <a:lumOff val="25000"/>
                  </a:schemeClr>
                </a:solidFill>
                <a:latin typeface="微软雅黑" panose="020B0703020204020201" charset="-122"/>
                <a:ea typeface="微软雅黑" panose="020B0703020204020201" charset="-122"/>
                <a:cs typeface="+mn-cs"/>
                <a:sym typeface="等线"/>
              </a:rPr>
              <a:t>优质技术白皮书</a:t>
            </a:r>
            <a:endParaRPr kumimoji="0" lang="zh-CN" altLang="en-US"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52" name="文本框 51"/>
          <p:cNvSpPr txBox="1"/>
          <p:nvPr/>
        </p:nvSpPr>
        <p:spPr>
          <a:xfrm>
            <a:off x="3227643" y="5528445"/>
            <a:ext cx="189547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solidFill>
                  <a:schemeClr val="tx1">
                    <a:lumMod val="75000"/>
                    <a:lumOff val="25000"/>
                  </a:schemeClr>
                </a:solidFill>
                <a:latin typeface="微软雅黑" panose="020B0703020204020201" charset="-122"/>
                <a:ea typeface="微软雅黑" panose="020B0703020204020201" charset="-122"/>
                <a:cs typeface="+mn-cs"/>
                <a:sym typeface="等线"/>
              </a:rPr>
              <a:t>成功项目经验</a:t>
            </a:r>
            <a:endParaRPr kumimoji="0" lang="zh-CN" altLang="en-US"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53" name="文本框 52"/>
          <p:cNvSpPr txBox="1"/>
          <p:nvPr/>
        </p:nvSpPr>
        <p:spPr>
          <a:xfrm>
            <a:off x="5220908" y="5528445"/>
            <a:ext cx="189547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solidFill>
                  <a:schemeClr val="tx1">
                    <a:lumMod val="75000"/>
                    <a:lumOff val="25000"/>
                  </a:schemeClr>
                </a:solidFill>
                <a:effectLst/>
                <a:latin typeface="微软雅黑" panose="020B0703020204020201" charset="-122"/>
                <a:ea typeface="微软雅黑" panose="020B0703020204020201" charset="-122"/>
                <a:cs typeface="+mn-cs"/>
                <a:sym typeface="等线"/>
              </a:rPr>
              <a:t>运营</a:t>
            </a:r>
            <a:r>
              <a:rPr lang="en-US" altLang="zh-CN" sz="1400" dirty="0">
                <a:solidFill>
                  <a:schemeClr val="tx1">
                    <a:lumMod val="75000"/>
                    <a:lumOff val="25000"/>
                  </a:schemeClr>
                </a:solidFill>
                <a:effectLst/>
                <a:latin typeface="微软雅黑" panose="020B0703020204020201" charset="-122"/>
                <a:ea typeface="微软雅黑" panose="020B0703020204020201" charset="-122"/>
                <a:cs typeface="+mn-cs"/>
                <a:sym typeface="等线"/>
              </a:rPr>
              <a:t>+</a:t>
            </a:r>
            <a:r>
              <a:rPr lang="zh-CN" altLang="en-US" sz="1400" dirty="0">
                <a:solidFill>
                  <a:schemeClr val="tx1">
                    <a:lumMod val="75000"/>
                    <a:lumOff val="25000"/>
                  </a:schemeClr>
                </a:solidFill>
                <a:effectLst/>
                <a:latin typeface="微软雅黑" panose="020B0703020204020201" charset="-122"/>
                <a:ea typeface="微软雅黑" panose="020B0703020204020201" charset="-122"/>
                <a:cs typeface="+mn-cs"/>
                <a:sym typeface="等线"/>
              </a:rPr>
              <a:t>社区合作伙伴</a:t>
            </a:r>
            <a:endParaRPr kumimoji="0" lang="zh-CN" altLang="en-US"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54" name="文本框 53"/>
          <p:cNvSpPr txBox="1"/>
          <p:nvPr/>
        </p:nvSpPr>
        <p:spPr>
          <a:xfrm>
            <a:off x="7214173" y="5528636"/>
            <a:ext cx="189547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solidFill>
                  <a:schemeClr val="tx1">
                    <a:lumMod val="75000"/>
                    <a:lumOff val="25000"/>
                  </a:schemeClr>
                </a:solidFill>
                <a:latin typeface="微软雅黑" panose="020B0703020204020201" charset="-122"/>
                <a:ea typeface="微软雅黑" panose="020B0703020204020201" charset="-122"/>
                <a:cs typeface="+mn-cs"/>
                <a:sym typeface="等线"/>
              </a:rPr>
              <a:t>平台合作伙伴</a:t>
            </a:r>
            <a:endParaRPr kumimoji="0" lang="zh-CN" altLang="en-US"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17" name="文本框 16"/>
          <p:cNvSpPr txBox="1"/>
          <p:nvPr/>
        </p:nvSpPr>
        <p:spPr>
          <a:xfrm>
            <a:off x="9207438" y="5528445"/>
            <a:ext cx="189547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solidFill>
                  <a:schemeClr val="tx1">
                    <a:lumMod val="75000"/>
                    <a:lumOff val="25000"/>
                  </a:schemeClr>
                </a:solidFill>
                <a:latin typeface="微软雅黑" panose="020B0703020204020201" charset="-122"/>
                <a:ea typeface="微软雅黑" panose="020B0703020204020201" charset="-122"/>
                <a:cs typeface="+mn-cs"/>
                <a:sym typeface="等线"/>
              </a:rPr>
              <a:t>机构及资本合作方</a:t>
            </a:r>
            <a:endParaRPr kumimoji="0" lang="zh-CN" altLang="en-US"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38" name="文本框 37"/>
          <p:cNvSpPr txBox="1"/>
          <p:nvPr/>
        </p:nvSpPr>
        <p:spPr>
          <a:xfrm>
            <a:off x="1661795" y="4498975"/>
            <a:ext cx="1042035"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en-US" altLang="zh-CN" sz="32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100</a:t>
            </a:r>
            <a:r>
              <a:rPr kumimoji="0" lang="en-US" altLang="zh-CN" sz="24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a:t>
            </a:r>
          </a:p>
        </p:txBody>
      </p:sp>
      <p:sp>
        <p:nvSpPr>
          <p:cNvPr id="39" name="文本框 38"/>
          <p:cNvSpPr txBox="1"/>
          <p:nvPr/>
        </p:nvSpPr>
        <p:spPr>
          <a:xfrm>
            <a:off x="3718560" y="4537075"/>
            <a:ext cx="965835"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en-US" altLang="zh-CN" sz="32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30</a:t>
            </a:r>
            <a:r>
              <a:rPr kumimoji="0" lang="en-US" altLang="zh-CN" sz="24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a:t>
            </a:r>
          </a:p>
        </p:txBody>
      </p:sp>
      <p:sp>
        <p:nvSpPr>
          <p:cNvPr id="40" name="文本框 39"/>
          <p:cNvSpPr txBox="1"/>
          <p:nvPr/>
        </p:nvSpPr>
        <p:spPr>
          <a:xfrm>
            <a:off x="5762625" y="4537075"/>
            <a:ext cx="889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en-US" altLang="zh-CN" sz="32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50</a:t>
            </a:r>
            <a:r>
              <a:rPr kumimoji="0" lang="en-US" altLang="zh-CN" sz="24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a:t>
            </a:r>
          </a:p>
        </p:txBody>
      </p:sp>
      <p:sp>
        <p:nvSpPr>
          <p:cNvPr id="43" name="文本框 42"/>
          <p:cNvSpPr txBox="1"/>
          <p:nvPr/>
        </p:nvSpPr>
        <p:spPr>
          <a:xfrm>
            <a:off x="7666355" y="4537075"/>
            <a:ext cx="1042035"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en-US" altLang="zh-CN" sz="32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20</a:t>
            </a:r>
            <a:r>
              <a:rPr kumimoji="0" lang="en-US" altLang="zh-CN" sz="24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a:t>
            </a:r>
          </a:p>
        </p:txBody>
      </p:sp>
      <p:sp>
        <p:nvSpPr>
          <p:cNvPr id="45" name="文本框 44"/>
          <p:cNvSpPr txBox="1"/>
          <p:nvPr/>
        </p:nvSpPr>
        <p:spPr>
          <a:xfrm>
            <a:off x="9697720" y="4537075"/>
            <a:ext cx="965835"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en-US" altLang="zh-CN" sz="32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10</a:t>
            </a:r>
            <a:r>
              <a:rPr kumimoji="0" lang="en-US" altLang="zh-CN" sz="24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a:t>
            </a:r>
          </a:p>
        </p:txBody>
      </p:sp>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09</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910" y="-45085"/>
            <a:ext cx="12275820" cy="6948170"/>
            <a:chOff x="-66" y="-71"/>
            <a:chExt cx="19332" cy="10942"/>
          </a:xfrm>
        </p:grpSpPr>
        <p:pic>
          <p:nvPicPr>
            <p:cNvPr id="3" name="图片 2" descr="黑色背景"/>
            <p:cNvPicPr>
              <a:picLocks noChangeAspect="1"/>
            </p:cNvPicPr>
            <p:nvPr/>
          </p:nvPicPr>
          <p:blipFill>
            <a:blip r:embed="rId3"/>
            <a:stretch>
              <a:fillRect/>
            </a:stretch>
          </p:blipFill>
          <p:spPr>
            <a:xfrm>
              <a:off x="-66" y="-37"/>
              <a:ext cx="19333" cy="10874"/>
            </a:xfrm>
            <a:prstGeom prst="rect">
              <a:avLst/>
            </a:prstGeom>
          </p:spPr>
        </p:pic>
        <p:sp>
          <p:nvSpPr>
            <p:cNvPr id="4" name="矩形 3"/>
            <p:cNvSpPr/>
            <p:nvPr/>
          </p:nvSpPr>
          <p:spPr>
            <a:xfrm>
              <a:off x="-66" y="-71"/>
              <a:ext cx="19332" cy="10942"/>
            </a:xfrm>
            <a:prstGeom prst="rect">
              <a:avLst/>
            </a:prstGeom>
            <a:solidFill>
              <a:schemeClr val="tx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pic>
        <p:nvPicPr>
          <p:cNvPr id="27" name="图片 26" descr="旺链logo--"/>
          <p:cNvPicPr>
            <a:picLocks noChangeAspect="1"/>
          </p:cNvPicPr>
          <p:nvPr/>
        </p:nvPicPr>
        <p:blipFill>
          <a:blip r:embed="rId4"/>
          <a:stretch>
            <a:fillRect/>
          </a:stretch>
        </p:blipFill>
        <p:spPr>
          <a:xfrm>
            <a:off x="10548620" y="382270"/>
            <a:ext cx="1217930" cy="367030"/>
          </a:xfrm>
          <a:prstGeom prst="rect">
            <a:avLst/>
          </a:prstGeom>
        </p:spPr>
      </p:pic>
      <p:grpSp>
        <p:nvGrpSpPr>
          <p:cNvPr id="7" name="组合 6"/>
          <p:cNvGrpSpPr/>
          <p:nvPr/>
        </p:nvGrpSpPr>
        <p:grpSpPr>
          <a:xfrm>
            <a:off x="1911262" y="2282358"/>
            <a:ext cx="1694921" cy="1077214"/>
            <a:chOff x="1911262" y="2282358"/>
            <a:chExt cx="1694921" cy="1077214"/>
          </a:xfrm>
        </p:grpSpPr>
        <p:sp>
          <p:nvSpPr>
            <p:cNvPr id="8" name="文本框 7"/>
            <p:cNvSpPr txBox="1"/>
            <p:nvPr/>
          </p:nvSpPr>
          <p:spPr>
            <a:xfrm>
              <a:off x="1911262" y="2282358"/>
              <a:ext cx="1543138" cy="10772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3600" dirty="0">
                  <a:solidFill>
                    <a:srgbClr val="F49D3F"/>
                  </a:solidFill>
                  <a:latin typeface="微软雅黑" panose="020B0703020204020201" charset="-122"/>
                  <a:ea typeface="微软雅黑" panose="020B0703020204020201" charset="-122"/>
                  <a:cs typeface="+mn-cs"/>
                  <a:sym typeface="Helvetica" panose="020B06040202020A0204"/>
                </a:rPr>
                <a:t>Part 3  </a:t>
              </a:r>
            </a:p>
            <a:p>
              <a:pPr marL="0" marR="0" indent="0" algn="l" defTabSz="457200" rtl="0" fontAlgn="auto" latinLnBrk="0" hangingPunct="0">
                <a:lnSpc>
                  <a:spcPct val="100000"/>
                </a:lnSpc>
                <a:spcBef>
                  <a:spcPts val="0"/>
                </a:spcBef>
                <a:spcAft>
                  <a:spcPts val="0"/>
                </a:spcAft>
                <a:buClrTx/>
                <a:buSzTx/>
                <a:buFontTx/>
                <a:buNone/>
              </a:pPr>
              <a:r>
                <a:rPr lang="zh-CN" altLang="en-US" sz="2800" dirty="0">
                  <a:solidFill>
                    <a:schemeClr val="bg1"/>
                  </a:solidFill>
                  <a:latin typeface="微软雅黑" panose="020B0703020204020201" charset="-122"/>
                  <a:ea typeface="微软雅黑" panose="020B0703020204020201" charset="-122"/>
                  <a:cs typeface="+mn-cs"/>
                  <a:sym typeface="Helvetica" panose="020B06040202020A0204"/>
                </a:rPr>
                <a:t>创新方案</a:t>
              </a:r>
              <a:endParaRPr kumimoji="0" lang="zh-CN" altLang="en-US" sz="28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Helvetica" panose="020B06040202020A0204"/>
              </a:endParaRPr>
            </a:p>
          </p:txBody>
        </p:sp>
        <p:cxnSp>
          <p:nvCxnSpPr>
            <p:cNvPr id="9" name="直线连接符 8"/>
            <p:cNvCxnSpPr/>
            <p:nvPr/>
          </p:nvCxnSpPr>
          <p:spPr>
            <a:xfrm>
              <a:off x="3606183" y="2395471"/>
              <a:ext cx="0" cy="904739"/>
            </a:xfrm>
            <a:prstGeom prst="line">
              <a:avLst/>
            </a:prstGeom>
            <a:noFill/>
            <a:ln w="25400" cap="flat">
              <a:solidFill>
                <a:srgbClr val="FF9300"/>
              </a:solidFill>
              <a:prstDash val="solid"/>
              <a:round/>
            </a:ln>
          </p:spPr>
          <p:style>
            <a:lnRef idx="0">
              <a:scrgbClr r="0" g="0" b="0"/>
            </a:lnRef>
            <a:fillRef idx="0">
              <a:scrgbClr r="0" g="0" b="0"/>
            </a:fillRef>
            <a:effectRef idx="0">
              <a:scrgbClr r="0" g="0" b="0"/>
            </a:effectRef>
            <a:fontRef idx="none"/>
          </p:style>
        </p:cxnSp>
      </p:grpSp>
      <p:sp>
        <p:nvSpPr>
          <p:cNvPr id="11" name="文本框 10"/>
          <p:cNvSpPr txBox="1"/>
          <p:nvPr/>
        </p:nvSpPr>
        <p:spPr>
          <a:xfrm>
            <a:off x="3757967" y="2413982"/>
            <a:ext cx="5321633" cy="95410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微软雅黑" panose="020B0703020204020201" charset="-122"/>
                <a:ea typeface="微软雅黑" panose="020B0703020204020201" charset="-122"/>
                <a:cs typeface="+mn-cs"/>
                <a:sym typeface="等线"/>
              </a:rPr>
              <a:t>创新场景方案全景图</a:t>
            </a:r>
            <a:endParaRPr lang="en-US" altLang="zh-CN" sz="1400" dirty="0">
              <a:solidFill>
                <a:schemeClr val="bg1"/>
              </a:solidFill>
              <a:latin typeface="微软雅黑" panose="020B0703020204020201" charset="-122"/>
              <a:ea typeface="微软雅黑" panose="020B0703020204020201" charset="-122"/>
              <a:cs typeface="+mn-cs"/>
              <a:sym typeface="等线"/>
            </a:endParaRPr>
          </a:p>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微软雅黑" panose="020B0703020204020201" charset="-122"/>
                <a:ea typeface="微软雅黑" panose="020B0703020204020201" charset="-122"/>
                <a:cs typeface="+mn-cs"/>
                <a:sym typeface="等线"/>
              </a:rPr>
              <a:t>政务及社会治理</a:t>
            </a:r>
            <a:endParaRPr lang="en-US" altLang="zh-CN" sz="1400" dirty="0">
              <a:solidFill>
                <a:schemeClr val="bg1"/>
              </a:solidFill>
              <a:latin typeface="微软雅黑" panose="020B0703020204020201" charset="-122"/>
              <a:ea typeface="微软雅黑" panose="020B0703020204020201" charset="-122"/>
              <a:cs typeface="+mn-cs"/>
              <a:sym typeface="等线"/>
            </a:endParaRPr>
          </a:p>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微软雅黑" panose="020B0703020204020201" charset="-122"/>
                <a:ea typeface="微软雅黑" panose="020B0703020204020201" charset="-122"/>
                <a:cs typeface="+mn-cs"/>
                <a:sym typeface="等线"/>
              </a:rPr>
              <a:t>追溯及信息交互</a:t>
            </a:r>
            <a:endParaRPr lang="en-US" altLang="zh-CN" sz="1400" dirty="0">
              <a:solidFill>
                <a:schemeClr val="bg1"/>
              </a:solidFill>
              <a:latin typeface="微软雅黑" panose="020B0703020204020201" charset="-122"/>
              <a:ea typeface="微软雅黑" panose="020B0703020204020201" charset="-122"/>
              <a:cs typeface="+mn-cs"/>
              <a:sym typeface="等线"/>
            </a:endParaRPr>
          </a:p>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微软雅黑" panose="020B0703020204020201" charset="-122"/>
                <a:ea typeface="微软雅黑" panose="020B0703020204020201" charset="-122"/>
                <a:cs typeface="+mn-cs"/>
                <a:sym typeface="等线"/>
              </a:rPr>
              <a:t>金融及存证交易</a:t>
            </a:r>
            <a:endParaRPr lang="en-US" altLang="zh-CN" sz="1400" dirty="0">
              <a:solidFill>
                <a:schemeClr val="bg1"/>
              </a:solidFill>
              <a:latin typeface="微软雅黑" panose="020B0703020204020201" charset="-122"/>
              <a:ea typeface="微软雅黑" panose="020B0703020204020201" charset="-122"/>
              <a:cs typeface="+mn-cs"/>
              <a:sym typeface="等线"/>
            </a:endParaRPr>
          </a:p>
        </p:txBody>
      </p:sp>
      <p:sp>
        <p:nvSpPr>
          <p:cNvPr id="5" name="文本框 4"/>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tx1">
                    <a:lumMod val="50000"/>
                    <a:lumOff val="50000"/>
                  </a:schemeClr>
                </a:solidFill>
                <a:latin typeface="微软雅黑" panose="020B0703020204020201" charset="-122"/>
                <a:ea typeface="微软雅黑" panose="020B0703020204020201" charset="-122"/>
                <a:cs typeface="+mn-cs"/>
                <a:sym typeface="等线"/>
              </a:rPr>
              <a:t>10</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41910" y="-45085"/>
            <a:ext cx="12275820" cy="6948170"/>
            <a:chOff x="-66" y="-71"/>
            <a:chExt cx="19332" cy="10942"/>
          </a:xfrm>
        </p:grpSpPr>
        <p:pic>
          <p:nvPicPr>
            <p:cNvPr id="2" name="图片 1" descr="深灰色背景"/>
            <p:cNvPicPr>
              <a:picLocks noChangeAspect="1"/>
            </p:cNvPicPr>
            <p:nvPr/>
          </p:nvPicPr>
          <p:blipFill>
            <a:blip r:embed="rId3"/>
            <a:stretch>
              <a:fillRect/>
            </a:stretch>
          </p:blipFill>
          <p:spPr>
            <a:xfrm flipH="1">
              <a:off x="-47" y="-26"/>
              <a:ext cx="19294" cy="10852"/>
            </a:xfrm>
            <a:prstGeom prst="rect">
              <a:avLst/>
            </a:prstGeom>
          </p:spPr>
        </p:pic>
        <p:sp>
          <p:nvSpPr>
            <p:cNvPr id="17" name="矩形 16"/>
            <p:cNvSpPr/>
            <p:nvPr/>
          </p:nvSpPr>
          <p:spPr>
            <a:xfrm>
              <a:off x="-66" y="-71"/>
              <a:ext cx="19332" cy="10942"/>
            </a:xfrm>
            <a:prstGeom prst="rect">
              <a:avLst/>
            </a:prstGeom>
            <a:solidFill>
              <a:schemeClr val="bg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pic>
        <p:nvPicPr>
          <p:cNvPr id="131" name="图片 130" descr="黑色背景3"/>
          <p:cNvPicPr>
            <a:picLocks noChangeAspect="1"/>
          </p:cNvPicPr>
          <p:nvPr/>
        </p:nvPicPr>
        <p:blipFill>
          <a:blip r:embed="rId4"/>
          <a:srcRect r="18778" b="18239"/>
          <a:stretch>
            <a:fillRect/>
          </a:stretch>
        </p:blipFill>
        <p:spPr>
          <a:xfrm flipH="1" flipV="1">
            <a:off x="-10795" y="-11430"/>
            <a:ext cx="12216765" cy="6917055"/>
          </a:xfrm>
          <a:prstGeom prst="rect">
            <a:avLst/>
          </a:prstGeom>
        </p:spPr>
      </p:pic>
      <p:sp>
        <p:nvSpPr>
          <p:cNvPr id="28" name="矩形 27"/>
          <p:cNvSpPr/>
          <p:nvPr/>
        </p:nvSpPr>
        <p:spPr>
          <a:xfrm>
            <a:off x="1614170" y="5685945"/>
            <a:ext cx="9234805" cy="504000"/>
          </a:xfrm>
          <a:prstGeom prst="rect">
            <a:avLst/>
          </a:prstGeom>
          <a:gradFill>
            <a:gsLst>
              <a:gs pos="0">
                <a:schemeClr val="accent1">
                  <a:lumMod val="5000"/>
                  <a:lumOff val="95000"/>
                  <a:alpha val="0"/>
                </a:schemeClr>
              </a:gs>
              <a:gs pos="63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32" name="矩形 31">
            <a:hlinkClick r:id="rId5" action="ppaction://hlinksldjump"/>
          </p:cNvPr>
          <p:cNvSpPr/>
          <p:nvPr/>
        </p:nvSpPr>
        <p:spPr>
          <a:xfrm>
            <a:off x="1614170" y="1437005"/>
            <a:ext cx="2861945" cy="540000"/>
          </a:xfrm>
          <a:prstGeom prst="rect">
            <a:avLst/>
          </a:prstGeom>
          <a:gradFill>
            <a:gsLst>
              <a:gs pos="0">
                <a:schemeClr val="accent1">
                  <a:lumMod val="5000"/>
                  <a:lumOff val="95000"/>
                  <a:alpha val="0"/>
                </a:schemeClr>
              </a:gs>
              <a:gs pos="63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等线"/>
              </a:rPr>
              <a:t>政务及社会治理</a:t>
            </a:r>
          </a:p>
        </p:txBody>
      </p:sp>
      <p:sp>
        <p:nvSpPr>
          <p:cNvPr id="33" name="矩形 32"/>
          <p:cNvSpPr/>
          <p:nvPr/>
        </p:nvSpPr>
        <p:spPr>
          <a:xfrm>
            <a:off x="1613899" y="2113407"/>
            <a:ext cx="2862316" cy="2458594"/>
          </a:xfrm>
          <a:prstGeom prst="rect">
            <a:avLst/>
          </a:prstGeom>
          <a:gradFill>
            <a:gsLst>
              <a:gs pos="0">
                <a:schemeClr val="tx1">
                  <a:lumMod val="0"/>
                </a:schemeClr>
              </a:gs>
              <a:gs pos="100000">
                <a:schemeClr val="tx1">
                  <a:lumMod val="85000"/>
                  <a:lumOff val="15000"/>
                </a:schemeClr>
              </a:gs>
            </a:gsLst>
            <a:lin ang="16140000" scaled="0"/>
          </a:gra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35" name="矩形 34"/>
          <p:cNvSpPr/>
          <p:nvPr/>
        </p:nvSpPr>
        <p:spPr>
          <a:xfrm>
            <a:off x="7987030" y="2098040"/>
            <a:ext cx="2862580" cy="2798445"/>
          </a:xfrm>
          <a:prstGeom prst="rect">
            <a:avLst/>
          </a:prstGeom>
          <a:gradFill>
            <a:gsLst>
              <a:gs pos="0">
                <a:schemeClr val="tx1">
                  <a:lumMod val="0"/>
                </a:schemeClr>
              </a:gs>
              <a:gs pos="100000">
                <a:schemeClr val="tx1">
                  <a:lumMod val="85000"/>
                  <a:lumOff val="15000"/>
                </a:schemeClr>
              </a:gs>
            </a:gsLst>
            <a:lin ang="16140000" scaled="0"/>
          </a:gra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39" name="矩形 38"/>
          <p:cNvSpPr/>
          <p:nvPr/>
        </p:nvSpPr>
        <p:spPr>
          <a:xfrm>
            <a:off x="4800583" y="2095871"/>
            <a:ext cx="2862316" cy="2458594"/>
          </a:xfrm>
          <a:prstGeom prst="rect">
            <a:avLst/>
          </a:prstGeom>
          <a:gradFill>
            <a:gsLst>
              <a:gs pos="0">
                <a:schemeClr val="tx1">
                  <a:lumMod val="0"/>
                </a:schemeClr>
              </a:gs>
              <a:gs pos="100000">
                <a:schemeClr val="tx1">
                  <a:lumMod val="85000"/>
                  <a:lumOff val="15000"/>
                </a:schemeClr>
              </a:gs>
            </a:gsLst>
            <a:lin ang="16140000" scaled="0"/>
          </a:gra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41" name="上箭头 40"/>
          <p:cNvSpPr/>
          <p:nvPr/>
        </p:nvSpPr>
        <p:spPr>
          <a:xfrm>
            <a:off x="2782888" y="4856894"/>
            <a:ext cx="485775" cy="645139"/>
          </a:xfrm>
          <a:prstGeom prst="upArrow">
            <a:avLst/>
          </a:prstGeom>
          <a:solidFill>
            <a:srgbClr val="FF9C00"/>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2" name="上箭头 41"/>
          <p:cNvSpPr/>
          <p:nvPr/>
        </p:nvSpPr>
        <p:spPr>
          <a:xfrm>
            <a:off x="9176068" y="4857295"/>
            <a:ext cx="485775" cy="645139"/>
          </a:xfrm>
          <a:prstGeom prst="upArrow">
            <a:avLst/>
          </a:prstGeom>
          <a:solidFill>
            <a:srgbClr val="FF9C00"/>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3" name="上箭头 42"/>
          <p:cNvSpPr/>
          <p:nvPr/>
        </p:nvSpPr>
        <p:spPr>
          <a:xfrm>
            <a:off x="5979478" y="4857296"/>
            <a:ext cx="485775" cy="645139"/>
          </a:xfrm>
          <a:prstGeom prst="upArrow">
            <a:avLst/>
          </a:prstGeom>
          <a:solidFill>
            <a:srgbClr val="FF9C00"/>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4" name="矩形 43">
            <a:hlinkClick r:id="rId6" action="ppaction://hlinksldjump"/>
          </p:cNvPr>
          <p:cNvSpPr/>
          <p:nvPr/>
        </p:nvSpPr>
        <p:spPr>
          <a:xfrm>
            <a:off x="4800600" y="1437233"/>
            <a:ext cx="2861945" cy="540000"/>
          </a:xfrm>
          <a:prstGeom prst="rect">
            <a:avLst/>
          </a:prstGeom>
          <a:gradFill>
            <a:gsLst>
              <a:gs pos="0">
                <a:schemeClr val="accent1">
                  <a:lumMod val="5000"/>
                  <a:lumOff val="95000"/>
                  <a:alpha val="0"/>
                </a:schemeClr>
              </a:gs>
              <a:gs pos="63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等线"/>
              </a:rPr>
              <a:t>追溯及信息交互</a:t>
            </a:r>
          </a:p>
        </p:txBody>
      </p:sp>
      <p:sp>
        <p:nvSpPr>
          <p:cNvPr id="45" name="矩形 44">
            <a:hlinkClick r:id="rId7" action="ppaction://hlinksldjump"/>
          </p:cNvPr>
          <p:cNvSpPr/>
          <p:nvPr/>
        </p:nvSpPr>
        <p:spPr>
          <a:xfrm>
            <a:off x="7987030" y="1437016"/>
            <a:ext cx="2861945" cy="540000"/>
          </a:xfrm>
          <a:prstGeom prst="rect">
            <a:avLst/>
          </a:prstGeom>
          <a:gradFill>
            <a:gsLst>
              <a:gs pos="0">
                <a:schemeClr val="accent1">
                  <a:lumMod val="5000"/>
                  <a:lumOff val="95000"/>
                  <a:alpha val="0"/>
                </a:schemeClr>
              </a:gs>
              <a:gs pos="63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等线"/>
              </a:rPr>
              <a:t>金融及存证交易</a:t>
            </a:r>
          </a:p>
        </p:txBody>
      </p:sp>
      <p:sp>
        <p:nvSpPr>
          <p:cNvPr id="381" name="文本框 8"/>
          <p:cNvSpPr txBox="1"/>
          <p:nvPr/>
        </p:nvSpPr>
        <p:spPr>
          <a:xfrm>
            <a:off x="1299571" y="285280"/>
            <a:ext cx="28333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914400">
              <a:spcBef>
                <a:spcPts val="0"/>
              </a:spcBef>
            </a:pPr>
            <a:r>
              <a:rPr lang="zh-CN" altLang="en-US" sz="2400" b="0" dirty="0">
                <a:solidFill>
                  <a:schemeClr val="bg1"/>
                </a:solidFill>
                <a:latin typeface="微软雅黑" panose="020B0703020204020201" charset="-122"/>
                <a:ea typeface="微软雅黑" panose="020B0703020204020201" charset="-122"/>
                <a:sym typeface="等线"/>
              </a:rPr>
              <a:t>创新场景方案全景图</a:t>
            </a:r>
            <a:endParaRPr lang="zh-CN" altLang="en-US" sz="2400" b="0" dirty="0">
              <a:solidFill>
                <a:schemeClr val="bg1"/>
              </a:solidFill>
              <a:latin typeface="微软雅黑" panose="020B0703020204020201" charset="-122"/>
              <a:ea typeface="微软雅黑" panose="020B0703020204020201" charset="-122"/>
            </a:endParaRPr>
          </a:p>
        </p:txBody>
      </p:sp>
      <p:pic>
        <p:nvPicPr>
          <p:cNvPr id="127" name="图片 126" descr="旺链logo--"/>
          <p:cNvPicPr>
            <a:picLocks noChangeAspect="1"/>
          </p:cNvPicPr>
          <p:nvPr/>
        </p:nvPicPr>
        <p:blipFill>
          <a:blip r:embed="rId8"/>
          <a:stretch>
            <a:fillRect/>
          </a:stretch>
        </p:blipFill>
        <p:spPr>
          <a:xfrm>
            <a:off x="10548620" y="382270"/>
            <a:ext cx="1217930" cy="367030"/>
          </a:xfrm>
          <a:prstGeom prst="rect">
            <a:avLst/>
          </a:prstGeom>
        </p:spPr>
      </p:pic>
      <p:grpSp>
        <p:nvGrpSpPr>
          <p:cNvPr id="128" name="组合 127"/>
          <p:cNvGrpSpPr/>
          <p:nvPr/>
        </p:nvGrpSpPr>
        <p:grpSpPr>
          <a:xfrm>
            <a:off x="464185" y="326390"/>
            <a:ext cx="641985" cy="377190"/>
            <a:chOff x="731" y="514"/>
            <a:chExt cx="1011" cy="594"/>
          </a:xfrm>
        </p:grpSpPr>
        <p:sp>
          <p:nvSpPr>
            <p:cNvPr id="48"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p>
          </p:txBody>
        </p:sp>
        <p:sp>
          <p:nvSpPr>
            <p:cNvPr id="49" name="箭头: V 形 22"/>
            <p:cNvSpPr/>
            <p:nvPr/>
          </p:nvSpPr>
          <p:spPr>
            <a:xfrm>
              <a:off x="1174" y="514"/>
              <a:ext cx="569" cy="594"/>
            </a:xfrm>
            <a:prstGeom prst="chevron">
              <a:avLst>
                <a:gd name="adj" fmla="val 50000"/>
              </a:avLst>
            </a:prstGeom>
            <a:solidFill>
              <a:schemeClr val="bg1"/>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p>
          </p:txBody>
        </p:sp>
      </p:grpSp>
      <p:sp>
        <p:nvSpPr>
          <p:cNvPr id="51" name="矩形 50"/>
          <p:cNvSpPr/>
          <p:nvPr/>
        </p:nvSpPr>
        <p:spPr>
          <a:xfrm>
            <a:off x="5370830" y="5754370"/>
            <a:ext cx="1774190" cy="367030"/>
          </a:xfrm>
          <a:prstGeom prst="rect">
            <a:avLst/>
          </a:prstGeom>
          <a:noFill/>
          <a:ln w="25400" cap="flat">
            <a:noFill/>
            <a:prstDash val="solid"/>
            <a:round/>
          </a:ln>
          <a:extLst>
            <a:ext uri="{909E8E84-426E-40DD-AFC4-6F175D3DCCD1}">
              <a14:hiddenFill xmlns:a14="http://schemas.microsoft.com/office/drawing/2010/main">
                <a:solidFill>
                  <a:srgbClr val="FF9C00"/>
                </a:solidFill>
              </a14:hiddenFill>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dirty="0">
                <a:latin typeface="微软雅黑" panose="020B0703020204020201" charset="-122"/>
                <a:ea typeface="微软雅黑" panose="020B0703020204020201" charset="-122"/>
                <a:cs typeface="+mn-cs"/>
                <a:sym typeface="等线"/>
              </a:rPr>
              <a:t>区块链技术</a:t>
            </a:r>
            <a:endParaRPr kumimoji="0" lang="zh-CN" altLang="en-US" sz="1800" b="0" i="0" u="none" strike="noStrike" cap="none" spc="0" normalizeH="0" baseline="0" dirty="0">
              <a:ln>
                <a:noFill/>
              </a:ln>
              <a:solidFill>
                <a:srgbClr val="000000"/>
              </a:solidFill>
              <a:effectLst/>
              <a:uFillTx/>
              <a:latin typeface="微软雅黑" panose="020B0703020204020201" charset="-122"/>
              <a:ea typeface="微软雅黑" panose="020B0703020204020201" charset="-122"/>
              <a:cs typeface="+mn-cs"/>
              <a:sym typeface="等线"/>
            </a:endParaRPr>
          </a:p>
        </p:txBody>
      </p:sp>
      <p:sp>
        <p:nvSpPr>
          <p:cNvPr id="24" name="圆角矩形 23"/>
          <p:cNvSpPr/>
          <p:nvPr/>
        </p:nvSpPr>
        <p:spPr>
          <a:xfrm>
            <a:off x="1687830" y="2292723"/>
            <a:ext cx="2677795" cy="408194"/>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 name="圆角矩形 2"/>
          <p:cNvSpPr/>
          <p:nvPr/>
        </p:nvSpPr>
        <p:spPr>
          <a:xfrm>
            <a:off x="1687830" y="2799342"/>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 name="圆角矩形 3"/>
          <p:cNvSpPr/>
          <p:nvPr/>
        </p:nvSpPr>
        <p:spPr>
          <a:xfrm>
            <a:off x="1687830" y="3305437"/>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5" name="圆角矩形 4"/>
          <p:cNvSpPr/>
          <p:nvPr/>
        </p:nvSpPr>
        <p:spPr>
          <a:xfrm>
            <a:off x="1687830" y="3811532"/>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4" name="突破项目统计模式，提供定期可持续的指数及报告">
            <a:hlinkClick r:id="rId9" action="ppaction://hlinksldjump"/>
          </p:cNvPr>
          <p:cNvSpPr txBox="1"/>
          <p:nvPr/>
        </p:nvSpPr>
        <p:spPr>
          <a:xfrm>
            <a:off x="2276475" y="2350770"/>
            <a:ext cx="1577975"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微软雅黑" panose="020B0703020204020201" charset="-122"/>
              </a:rPr>
              <a:t>政企联动人才账本</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53" name="突破项目统计模式，提供定期可持续的指数及报告">
            <a:hlinkClick r:id="rId10" action="ppaction://hlinksldjump"/>
          </p:cNvPr>
          <p:cNvSpPr txBox="1"/>
          <p:nvPr/>
        </p:nvSpPr>
        <p:spPr>
          <a:xfrm>
            <a:off x="2276475" y="3848100"/>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微软雅黑" panose="020B0703020204020201" charset="-122"/>
              </a:rPr>
              <a:t>可信众筹</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6" name="圆角矩形 5"/>
          <p:cNvSpPr/>
          <p:nvPr/>
        </p:nvSpPr>
        <p:spPr>
          <a:xfrm>
            <a:off x="4918710" y="2277483"/>
            <a:ext cx="2677795" cy="408194"/>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7" name="圆角矩形 6"/>
          <p:cNvSpPr/>
          <p:nvPr/>
        </p:nvSpPr>
        <p:spPr>
          <a:xfrm>
            <a:off x="4918710" y="2784102"/>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8" name="圆角矩形 7"/>
          <p:cNvSpPr/>
          <p:nvPr/>
        </p:nvSpPr>
        <p:spPr>
          <a:xfrm>
            <a:off x="4918710" y="3290197"/>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 name="圆角矩形 9"/>
          <p:cNvSpPr/>
          <p:nvPr/>
        </p:nvSpPr>
        <p:spPr>
          <a:xfrm>
            <a:off x="4918710" y="3796292"/>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54" name="突破项目统计模式，提供定期可持续的指数及报告">
            <a:hlinkClick r:id="rId11" action="ppaction://hlinksldjump"/>
          </p:cNvPr>
          <p:cNvSpPr txBox="1"/>
          <p:nvPr/>
        </p:nvSpPr>
        <p:spPr>
          <a:xfrm>
            <a:off x="2276475" y="2839085"/>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mn-ea"/>
              </a:rPr>
              <a:t>社会救助</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55" name="突破项目统计模式，提供定期可持续的指数及报告">
            <a:hlinkClick r:id="rId12" action="ppaction://hlinksldjump"/>
          </p:cNvPr>
          <p:cNvSpPr txBox="1"/>
          <p:nvPr/>
        </p:nvSpPr>
        <p:spPr>
          <a:xfrm>
            <a:off x="2276475" y="3362960"/>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微软雅黑" panose="020B0703020204020201" charset="-122"/>
              </a:rPr>
              <a:t>园区综合管理</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61" name="突破项目统计模式，提供定期可持续的指数及报告">
            <a:hlinkClick r:id="rId13" action="ppaction://hlinksldjump"/>
          </p:cNvPr>
          <p:cNvSpPr txBox="1"/>
          <p:nvPr/>
        </p:nvSpPr>
        <p:spPr>
          <a:xfrm>
            <a:off x="5606415" y="2350135"/>
            <a:ext cx="1577975"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indent="-171450" algn="l" eaLnBrk="1" fontAlgn="auto">
              <a:spcBef>
                <a:spcPts val="0"/>
              </a:spcBef>
              <a:spcAft>
                <a:spcPts val="0"/>
              </a:spcAft>
              <a:buFont typeface="Arial" panose="020B06060202020A0204" pitchFamily="34" charset="0"/>
              <a:buChar char="•"/>
              <a:defRPr/>
            </a:pPr>
            <a:r>
              <a:rPr lang="en-US" altLang="zh-CN" sz="1200" b="1" kern="0" dirty="0">
                <a:latin typeface="微软雅黑" panose="020B0703020204020201" charset="-122"/>
                <a:ea typeface="微软雅黑" panose="020B0703020204020201" charset="-122"/>
                <a:sym typeface="+mn-ea"/>
              </a:rPr>
              <a:t>TBC</a:t>
            </a:r>
            <a:r>
              <a:rPr lang="zh-CN" altLang="en-US" sz="1200" b="1" kern="0" dirty="0">
                <a:latin typeface="微软雅黑" panose="020B0703020204020201" charset="-122"/>
                <a:ea typeface="微软雅黑" panose="020B0703020204020201" charset="-122"/>
                <a:sym typeface="+mn-ea"/>
              </a:rPr>
              <a:t>跨境物流</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62" name="突破项目统计模式，提供定期可持续的指数及报告">
            <a:hlinkClick r:id="rId14" action="ppaction://hlinksldjump"/>
          </p:cNvPr>
          <p:cNvSpPr txBox="1"/>
          <p:nvPr/>
        </p:nvSpPr>
        <p:spPr>
          <a:xfrm>
            <a:off x="5606415" y="3853180"/>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mn-ea"/>
              </a:rPr>
              <a:t>物联网</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63" name="突破项目统计模式，提供定期可持续的指数及报告">
            <a:hlinkClick r:id="rId15" action="ppaction://hlinksldjump"/>
          </p:cNvPr>
          <p:cNvSpPr txBox="1"/>
          <p:nvPr/>
        </p:nvSpPr>
        <p:spPr>
          <a:xfrm>
            <a:off x="5606415" y="2839085"/>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mn-ea"/>
              </a:rPr>
              <a:t>电力业务系统</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64" name="突破项目统计模式，提供定期可持续的指数及报告">
            <a:hlinkClick r:id="rId16" action="ppaction://hlinksldjump"/>
          </p:cNvPr>
          <p:cNvSpPr txBox="1"/>
          <p:nvPr/>
        </p:nvSpPr>
        <p:spPr>
          <a:xfrm>
            <a:off x="5606415" y="3362960"/>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mn-ea"/>
              </a:rPr>
              <a:t>产品溯源</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11" name="圆角矩形 10"/>
          <p:cNvSpPr/>
          <p:nvPr/>
        </p:nvSpPr>
        <p:spPr>
          <a:xfrm>
            <a:off x="8079105" y="2277483"/>
            <a:ext cx="2677795" cy="408194"/>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2" name="圆角矩形 11"/>
          <p:cNvSpPr/>
          <p:nvPr/>
        </p:nvSpPr>
        <p:spPr>
          <a:xfrm>
            <a:off x="8079105" y="2784102"/>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3" name="圆角矩形 12"/>
          <p:cNvSpPr/>
          <p:nvPr/>
        </p:nvSpPr>
        <p:spPr>
          <a:xfrm>
            <a:off x="8079105" y="3290197"/>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4" name="圆角矩形 13"/>
          <p:cNvSpPr/>
          <p:nvPr/>
        </p:nvSpPr>
        <p:spPr>
          <a:xfrm>
            <a:off x="8079105" y="3796292"/>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5" name="圆角矩形 14"/>
          <p:cNvSpPr/>
          <p:nvPr/>
        </p:nvSpPr>
        <p:spPr>
          <a:xfrm>
            <a:off x="8079105" y="4298577"/>
            <a:ext cx="2677795" cy="407670"/>
          </a:xfrm>
          <a:prstGeom prst="roundRect">
            <a:avLst/>
          </a:prstGeom>
          <a:solidFill>
            <a:schemeClr val="tx1">
              <a:lumMod val="65000"/>
              <a:lumOff val="35000"/>
              <a:alpha val="68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66" name="突破项目统计模式，提供定期可持续的指数及报告">
            <a:hlinkClick r:id="rId17" action="ppaction://hlinksldjump"/>
          </p:cNvPr>
          <p:cNvSpPr txBox="1"/>
          <p:nvPr/>
        </p:nvSpPr>
        <p:spPr>
          <a:xfrm>
            <a:off x="8837930" y="2350770"/>
            <a:ext cx="1577975"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mn-ea"/>
              </a:rPr>
              <a:t>供应链金融</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67" name="突破项目统计模式，提供定期可持续的指数及报告">
            <a:hlinkClick r:id="rId18" action="ppaction://hlinksldjump"/>
          </p:cNvPr>
          <p:cNvSpPr txBox="1"/>
          <p:nvPr/>
        </p:nvSpPr>
        <p:spPr>
          <a:xfrm>
            <a:off x="8837930" y="3848100"/>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mn-ea"/>
              </a:rPr>
              <a:t>股权交易</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68" name="突破项目统计模式，提供定期可持续的指数及报告">
            <a:hlinkClick r:id="rId19" action="ppaction://hlinksldjump"/>
          </p:cNvPr>
          <p:cNvSpPr txBox="1"/>
          <p:nvPr/>
        </p:nvSpPr>
        <p:spPr>
          <a:xfrm>
            <a:off x="8837930" y="2849880"/>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mn-ea"/>
              </a:rPr>
              <a:t>电子发票</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69" name="突破项目统计模式，提供定期可持续的指数及报告">
            <a:hlinkClick r:id="rId20" action="ppaction://hlinksldjump"/>
          </p:cNvPr>
          <p:cNvSpPr txBox="1"/>
          <p:nvPr/>
        </p:nvSpPr>
        <p:spPr>
          <a:xfrm>
            <a:off x="8837930" y="3348990"/>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mn-ea"/>
              </a:rPr>
              <a:t>新型营销</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71" name="突破项目统计模式，提供定期可持续的指数及报告">
            <a:hlinkClick r:id="rId21" action="ppaction://hlinksldjump"/>
          </p:cNvPr>
          <p:cNvSpPr txBox="1"/>
          <p:nvPr/>
        </p:nvSpPr>
        <p:spPr>
          <a:xfrm>
            <a:off x="8837930" y="4355465"/>
            <a:ext cx="149987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171450" lvl="0" indent="-171450" algn="l" eaLnBrk="1" fontAlgn="auto">
              <a:spcBef>
                <a:spcPts val="0"/>
              </a:spcBef>
              <a:spcAft>
                <a:spcPts val="0"/>
              </a:spcAft>
              <a:buFont typeface="Arial" panose="020B06060202020A0204" pitchFamily="34" charset="0"/>
              <a:buChar char="•"/>
              <a:defRPr/>
            </a:pPr>
            <a:r>
              <a:rPr lang="zh-CN" altLang="en-US" sz="1200" b="1" kern="0" dirty="0">
                <a:latin typeface="微软雅黑" panose="020B0703020204020201" charset="-122"/>
                <a:ea typeface="微软雅黑" panose="020B0703020204020201" charset="-122"/>
                <a:sym typeface="+mn-ea"/>
              </a:rPr>
              <a:t>资产上链</a:t>
            </a:r>
            <a:endParaRPr kumimoji="0" lang="en-US" altLang="zh-CN" sz="1200" b="1"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mn-ea"/>
            </a:endParaRPr>
          </a:p>
        </p:txBody>
      </p:sp>
      <p:sp>
        <p:nvSpPr>
          <p:cNvPr id="16" name="文本框 15"/>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tx1">
                    <a:lumMod val="50000"/>
                    <a:lumOff val="50000"/>
                  </a:schemeClr>
                </a:solidFill>
                <a:latin typeface="微软雅黑" panose="020B0703020204020201" charset="-122"/>
                <a:ea typeface="微软雅黑" panose="020B0703020204020201" charset="-122"/>
                <a:cs typeface="+mn-cs"/>
                <a:sym typeface="等线"/>
              </a:rPr>
              <a:t>11</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910" y="-45085"/>
            <a:ext cx="12275820" cy="6948170"/>
            <a:chOff x="-66" y="-71"/>
            <a:chExt cx="19332" cy="10942"/>
          </a:xfrm>
        </p:grpSpPr>
        <p:pic>
          <p:nvPicPr>
            <p:cNvPr id="7" name="图片 6" descr="黑色背景"/>
            <p:cNvPicPr>
              <a:picLocks noChangeAspect="1"/>
            </p:cNvPicPr>
            <p:nvPr/>
          </p:nvPicPr>
          <p:blipFill>
            <a:blip r:embed="rId3"/>
            <a:stretch>
              <a:fillRect/>
            </a:stretch>
          </p:blipFill>
          <p:spPr>
            <a:xfrm>
              <a:off x="-66" y="-37"/>
              <a:ext cx="19333" cy="10874"/>
            </a:xfrm>
            <a:prstGeom prst="rect">
              <a:avLst/>
            </a:prstGeom>
          </p:spPr>
        </p:pic>
        <p:sp>
          <p:nvSpPr>
            <p:cNvPr id="3" name="矩形 2"/>
            <p:cNvSpPr/>
            <p:nvPr/>
          </p:nvSpPr>
          <p:spPr>
            <a:xfrm>
              <a:off x="-66" y="-71"/>
              <a:ext cx="19332" cy="10942"/>
            </a:xfrm>
            <a:prstGeom prst="rect">
              <a:avLst/>
            </a:prstGeom>
            <a:solidFill>
              <a:schemeClr val="tx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pic>
        <p:nvPicPr>
          <p:cNvPr id="27" name="图片 26" descr="旺链logo--"/>
          <p:cNvPicPr>
            <a:picLocks noChangeAspect="1"/>
          </p:cNvPicPr>
          <p:nvPr/>
        </p:nvPicPr>
        <p:blipFill>
          <a:blip r:embed="rId4"/>
          <a:stretch>
            <a:fillRect/>
          </a:stretch>
        </p:blipFill>
        <p:spPr>
          <a:xfrm>
            <a:off x="10548620" y="382270"/>
            <a:ext cx="1217930" cy="367030"/>
          </a:xfrm>
          <a:prstGeom prst="rect">
            <a:avLst/>
          </a:prstGeom>
        </p:spPr>
      </p:pic>
      <p:sp>
        <p:nvSpPr>
          <p:cNvPr id="11" name="文本框 10"/>
          <p:cNvSpPr txBox="1"/>
          <p:nvPr/>
        </p:nvSpPr>
        <p:spPr>
          <a:xfrm>
            <a:off x="4643792" y="3028344"/>
            <a:ext cx="5321633"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457200" rtl="0" fontAlgn="auto" latinLnBrk="0" hangingPunct="0">
              <a:lnSpc>
                <a:spcPct val="100000"/>
              </a:lnSpc>
              <a:spcBef>
                <a:spcPts val="0"/>
              </a:spcBef>
              <a:spcAft>
                <a:spcPts val="0"/>
              </a:spcAft>
              <a:buClrTx/>
              <a:buSzTx/>
            </a:pPr>
            <a:r>
              <a:rPr lang="zh-CN" altLang="en-US" sz="2800" dirty="0">
                <a:solidFill>
                  <a:srgbClr val="FF9300"/>
                </a:solidFill>
                <a:latin typeface="微软雅黑" panose="020B0703020204020201" charset="-122"/>
                <a:ea typeface="微软雅黑" panose="020B0703020204020201" charset="-122"/>
                <a:cs typeface="+mn-cs"/>
                <a:sym typeface="等线"/>
              </a:rPr>
              <a:t>政务及社会治理</a:t>
            </a:r>
            <a:endParaRPr lang="en-US" altLang="zh-CN" sz="2800" dirty="0">
              <a:solidFill>
                <a:srgbClr val="FF9300"/>
              </a:solidFill>
              <a:latin typeface="微软雅黑" panose="020B0703020204020201" charset="-122"/>
              <a:ea typeface="微软雅黑" panose="020B0703020204020201" charset="-122"/>
              <a:cs typeface="+mn-cs"/>
              <a:sym typeface="等线"/>
            </a:endParaRPr>
          </a:p>
        </p:txBody>
      </p:sp>
      <p:sp>
        <p:nvSpPr>
          <p:cNvPr id="5" name="文本框 4"/>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tx1">
                    <a:lumMod val="50000"/>
                    <a:lumOff val="50000"/>
                  </a:schemeClr>
                </a:solidFill>
                <a:latin typeface="微软雅黑" panose="020B0703020204020201" charset="-122"/>
                <a:ea typeface="微软雅黑" panose="020B0703020204020201" charset="-122"/>
                <a:cs typeface="+mn-cs"/>
                <a:sym typeface="等线"/>
              </a:rPr>
              <a:t>12</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37477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marL="0" marR="0" lvl="0" algn="l" defTabSz="914400" rtl="0" latinLnBrk="0" hangingPunct="0">
              <a:lnSpc>
                <a:spcPct val="100000"/>
              </a:lnSpc>
              <a:spcBef>
                <a:spcPts val="0"/>
              </a:spcBef>
              <a:buNone/>
            </a:pPr>
            <a:r>
              <a:rPr lang="zh-CN" altLang="en-US" sz="2400" b="0" dirty="0">
                <a:solidFill>
                  <a:schemeClr val="bg2"/>
                </a:solidFill>
                <a:latin typeface="微软雅黑" panose="020B0703020204020201" charset="-122"/>
                <a:ea typeface="微软雅黑" panose="020B0703020204020201" charset="-122"/>
                <a:sym typeface="+mn-ea"/>
              </a:rPr>
              <a:t>基于政务共识的社会救助链</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3" name="六边形 2"/>
          <p:cNvSpPr/>
          <p:nvPr/>
        </p:nvSpPr>
        <p:spPr>
          <a:xfrm>
            <a:off x="5029835" y="2341245"/>
            <a:ext cx="2546350" cy="2139950"/>
          </a:xfrm>
          <a:prstGeom prst="hexagon">
            <a:avLst/>
          </a:prstGeom>
          <a:noFill/>
          <a:ln w="12700">
            <a:solidFill>
              <a:srgbClr val="FF9C00"/>
            </a:solidFill>
            <a:prstDash val="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等线"/>
              <a:ea typeface="等线"/>
              <a:sym typeface="等线" panose="02010600030101010101" pitchFamily="2" charset="-122"/>
            </a:endParaRPr>
          </a:p>
        </p:txBody>
      </p:sp>
      <p:sp>
        <p:nvSpPr>
          <p:cNvPr id="4" name="object 8"/>
          <p:cNvSpPr txBox="1"/>
          <p:nvPr/>
        </p:nvSpPr>
        <p:spPr>
          <a:xfrm>
            <a:off x="4313555" y="2165350"/>
            <a:ext cx="1030605" cy="237490"/>
          </a:xfrm>
          <a:prstGeom prst="rect">
            <a:avLst/>
          </a:prstGeom>
        </p:spPr>
        <p:txBody>
          <a:bodyPr vert="horz" wrap="square" lIns="0" tIns="0" rIns="0" bIns="0" rtlCol="0">
            <a:spAutoFit/>
          </a:bodyPr>
          <a:lstStyle/>
          <a:p>
            <a:pPr marL="0" marR="0" lvl="0" indent="0" algn="r" defTabSz="457200" rtl="0" eaLnBrk="1" fontAlgn="auto" latinLnBrk="0" hangingPunct="0">
              <a:lnSpc>
                <a:spcPts val="1855"/>
              </a:lnSpc>
              <a:spcBef>
                <a:spcPct val="0"/>
              </a:spcBef>
              <a:spcAft>
                <a:spcPct val="0"/>
              </a:spcAft>
              <a:buClrTx/>
              <a:buSzTx/>
              <a:buFontTx/>
              <a:buNone/>
              <a:defRPr/>
            </a:pPr>
            <a:r>
              <a:rPr kumimoji="0" sz="1200" b="0" i="0" u="none" strike="noStrike" kern="0" cap="none" spc="0" normalizeH="0" baseline="0" noProof="0">
                <a:ln>
                  <a:noFill/>
                </a:ln>
                <a:solidFill>
                  <a:schemeClr val="tx1">
                    <a:lumMod val="65000"/>
                    <a:lumOff val="35000"/>
                  </a:schemeClr>
                </a:solidFill>
                <a:effectLst/>
                <a:uLnTx/>
                <a:uFillTx/>
                <a:latin typeface="微软雅黑" panose="020B0703020204020201" charset="-122"/>
                <a:ea typeface="微软雅黑" panose="020B0703020204020201" charset="-122"/>
                <a:cs typeface="VEUNJC+Î¢ÈíÑÅºÚ"/>
                <a:sym typeface="等线" panose="02010600030101010101" pitchFamily="2" charset="-122"/>
              </a:rPr>
              <a:t>数据上链</a:t>
            </a:r>
          </a:p>
        </p:txBody>
      </p:sp>
      <p:sp>
        <p:nvSpPr>
          <p:cNvPr id="5" name="object 9"/>
          <p:cNvSpPr txBox="1"/>
          <p:nvPr/>
        </p:nvSpPr>
        <p:spPr>
          <a:xfrm>
            <a:off x="7246620" y="2165350"/>
            <a:ext cx="1031240" cy="237490"/>
          </a:xfrm>
          <a:prstGeom prst="rect">
            <a:avLst/>
          </a:prstGeom>
        </p:spPr>
        <p:txBody>
          <a:bodyPr vert="horz" wrap="square" lIns="0" tIns="0" rIns="0" bIns="0" rtlCol="0">
            <a:spAutoFit/>
          </a:bodyPr>
          <a:lstStyle/>
          <a:p>
            <a:pPr marL="0" marR="0" lvl="0" indent="0" algn="l" defTabSz="457200" rtl="0" eaLnBrk="1" fontAlgn="auto" latinLnBrk="0" hangingPunct="0">
              <a:lnSpc>
                <a:spcPts val="1855"/>
              </a:lnSpc>
              <a:spcBef>
                <a:spcPct val="0"/>
              </a:spcBef>
              <a:spcAft>
                <a:spcPct val="0"/>
              </a:spcAft>
              <a:buClrTx/>
              <a:buSzTx/>
              <a:buFontTx/>
              <a:buNone/>
              <a:defRPr/>
            </a:pPr>
            <a:r>
              <a:rPr kumimoji="0" sz="1200" b="0" i="0" u="none" strike="noStrike" kern="0" cap="none" spc="0" normalizeH="0" baseline="0" noProof="0">
                <a:ln>
                  <a:noFill/>
                </a:ln>
                <a:solidFill>
                  <a:schemeClr val="tx1">
                    <a:lumMod val="65000"/>
                    <a:lumOff val="35000"/>
                  </a:schemeClr>
                </a:solidFill>
                <a:effectLst/>
                <a:uLnTx/>
                <a:uFillTx/>
                <a:latin typeface="微软雅黑" panose="020B0703020204020201" charset="-122"/>
                <a:ea typeface="微软雅黑" panose="020B0703020204020201" charset="-122"/>
                <a:cs typeface="VEUNJC+Î¢ÈíÑÅºÚ"/>
                <a:sym typeface="等线" panose="02010600030101010101" pitchFamily="2" charset="-122"/>
              </a:rPr>
              <a:t>数据同步</a:t>
            </a:r>
          </a:p>
        </p:txBody>
      </p:sp>
      <p:sp>
        <p:nvSpPr>
          <p:cNvPr id="6" name="object 12"/>
          <p:cNvSpPr txBox="1"/>
          <p:nvPr/>
        </p:nvSpPr>
        <p:spPr>
          <a:xfrm>
            <a:off x="7246620" y="1885950"/>
            <a:ext cx="1172845" cy="269875"/>
          </a:xfrm>
          <a:prstGeom prst="rect">
            <a:avLst/>
          </a:prstGeom>
        </p:spPr>
        <p:txBody>
          <a:bodyPr vert="horz" wrap="square" lIns="0" tIns="0" rIns="0" bIns="0" rtlCol="0">
            <a:spAutoFit/>
          </a:bodyPr>
          <a:lstStyle/>
          <a:p>
            <a:pPr marL="0" marR="0" lvl="0" indent="0" algn="l" defTabSz="457200" rtl="0" eaLnBrk="1" fontAlgn="auto" latinLnBrk="0" hangingPunct="0">
              <a:lnSpc>
                <a:spcPts val="2105"/>
              </a:lnSpc>
              <a:spcBef>
                <a:spcPct val="0"/>
              </a:spcBef>
              <a:spcAft>
                <a:spcPct val="0"/>
              </a:spcAft>
              <a:buClrTx/>
              <a:buSzTx/>
              <a:buFontTx/>
              <a:buNone/>
              <a:defRPr/>
            </a:pPr>
            <a:r>
              <a:rPr kumimoji="0" sz="1400" b="1" i="0" u="none" strike="noStrike" kern="0" cap="none" spc="0" normalizeH="0" baseline="0" noProof="0">
                <a:ln>
                  <a:noFill/>
                </a:ln>
                <a:solidFill>
                  <a:srgbClr val="FFA000"/>
                </a:solidFill>
                <a:effectLst/>
                <a:uLnTx/>
                <a:uFillTx/>
                <a:latin typeface="微软雅黑" panose="020B0703020204020201" charset="-122"/>
                <a:ea typeface="微软雅黑" panose="020B0703020204020201" charset="-122"/>
                <a:cs typeface="UAKWGU+Î¢ÈíÑÅºÚ,Bold"/>
                <a:sym typeface="等线" panose="02010600030101010101" pitchFamily="2" charset="-122"/>
              </a:rPr>
              <a:t>财政部门</a:t>
            </a:r>
          </a:p>
        </p:txBody>
      </p:sp>
      <p:sp>
        <p:nvSpPr>
          <p:cNvPr id="7" name="object 13"/>
          <p:cNvSpPr txBox="1"/>
          <p:nvPr/>
        </p:nvSpPr>
        <p:spPr>
          <a:xfrm>
            <a:off x="4794250" y="1885950"/>
            <a:ext cx="549910" cy="269875"/>
          </a:xfrm>
          <a:prstGeom prst="rect">
            <a:avLst/>
          </a:prstGeom>
        </p:spPr>
        <p:txBody>
          <a:bodyPr vert="horz" wrap="square" lIns="0" tIns="0" rIns="0" bIns="0" rtlCol="0">
            <a:spAutoFit/>
          </a:bodyPr>
          <a:lstStyle/>
          <a:p>
            <a:pPr marL="0" marR="0" lvl="0" indent="0" algn="r" defTabSz="457200" rtl="0" eaLnBrk="1" fontAlgn="auto" latinLnBrk="0" hangingPunct="0">
              <a:lnSpc>
                <a:spcPts val="2105"/>
              </a:lnSpc>
              <a:spcBef>
                <a:spcPct val="0"/>
              </a:spcBef>
              <a:spcAft>
                <a:spcPct val="0"/>
              </a:spcAft>
              <a:buClrTx/>
              <a:buSzTx/>
              <a:buFontTx/>
              <a:buNone/>
              <a:defRPr/>
            </a:pPr>
            <a:r>
              <a:rPr kumimoji="0" lang="zh-CN" altLang="en-US" sz="1400" b="1" i="0" u="none" strike="noStrike" kern="0" cap="none" spc="0" normalizeH="0" baseline="0" noProof="0">
                <a:ln>
                  <a:noFill/>
                </a:ln>
                <a:solidFill>
                  <a:srgbClr val="FFA000"/>
                </a:solidFill>
                <a:effectLst/>
                <a:uLnTx/>
                <a:uFillTx/>
                <a:latin typeface="微软雅黑" panose="020B0703020204020201" charset="-122"/>
                <a:ea typeface="微软雅黑" panose="020B0703020204020201" charset="-122"/>
                <a:cs typeface="UAKWGU+Î¢ÈíÑÅºÚ,Bold"/>
                <a:sym typeface="等线" panose="02010600030101010101" pitchFamily="2" charset="-122"/>
              </a:rPr>
              <a:t>公安</a:t>
            </a:r>
          </a:p>
        </p:txBody>
      </p:sp>
      <p:sp>
        <p:nvSpPr>
          <p:cNvPr id="10" name="object 16"/>
          <p:cNvSpPr txBox="1"/>
          <p:nvPr/>
        </p:nvSpPr>
        <p:spPr>
          <a:xfrm>
            <a:off x="7811135" y="3442970"/>
            <a:ext cx="1040130" cy="237490"/>
          </a:xfrm>
          <a:prstGeom prst="rect">
            <a:avLst/>
          </a:prstGeom>
        </p:spPr>
        <p:txBody>
          <a:bodyPr vert="horz" wrap="square" lIns="0" tIns="0" rIns="0" bIns="0" rtlCol="0">
            <a:spAutoFit/>
          </a:bodyPr>
          <a:lstStyle/>
          <a:p>
            <a:pPr marL="9525" marR="0" lvl="0" indent="0" algn="l" defTabSz="457200" rtl="0" eaLnBrk="1" fontAlgn="auto" latinLnBrk="0" hangingPunct="0">
              <a:lnSpc>
                <a:spcPts val="1855"/>
              </a:lnSpc>
              <a:spcBef>
                <a:spcPts val="2245"/>
              </a:spcBef>
              <a:spcAft>
                <a:spcPct val="0"/>
              </a:spcAft>
              <a:buClrTx/>
              <a:buSzTx/>
              <a:buFontTx/>
              <a:buNone/>
              <a:defRPr/>
            </a:pPr>
            <a:r>
              <a:rPr kumimoji="0" sz="1200" b="0" i="0" u="none" strike="noStrike" kern="0" cap="none" spc="0" normalizeH="0" baseline="0" noProof="0">
                <a:ln>
                  <a:noFill/>
                </a:ln>
                <a:solidFill>
                  <a:schemeClr val="tx1">
                    <a:lumMod val="65000"/>
                    <a:lumOff val="35000"/>
                  </a:schemeClr>
                </a:solidFill>
                <a:effectLst/>
                <a:uLnTx/>
                <a:uFillTx/>
                <a:latin typeface="微软雅黑" panose="020B0703020204020201" charset="-122"/>
                <a:ea typeface="微软雅黑" panose="020B0703020204020201" charset="-122"/>
                <a:cs typeface="VEUNJC+Î¢ÈíÑÅºÚ"/>
                <a:sym typeface="等线" panose="02010600030101010101" pitchFamily="2" charset="-122"/>
              </a:rPr>
              <a:t>数据上链</a:t>
            </a:r>
          </a:p>
        </p:txBody>
      </p:sp>
      <p:sp>
        <p:nvSpPr>
          <p:cNvPr id="11" name="object 17"/>
          <p:cNvSpPr txBox="1"/>
          <p:nvPr/>
        </p:nvSpPr>
        <p:spPr>
          <a:xfrm>
            <a:off x="3763645" y="3442970"/>
            <a:ext cx="1030605" cy="237490"/>
          </a:xfrm>
          <a:prstGeom prst="rect">
            <a:avLst/>
          </a:prstGeom>
        </p:spPr>
        <p:txBody>
          <a:bodyPr vert="horz" wrap="square" lIns="0" tIns="0" rIns="0" bIns="0" rtlCol="0">
            <a:spAutoFit/>
          </a:bodyPr>
          <a:lstStyle/>
          <a:p>
            <a:pPr marL="0" marR="0" lvl="0" indent="0" algn="r" defTabSz="457200" rtl="0" eaLnBrk="1" fontAlgn="auto" latinLnBrk="0" hangingPunct="0">
              <a:lnSpc>
                <a:spcPts val="1855"/>
              </a:lnSpc>
              <a:spcBef>
                <a:spcPct val="0"/>
              </a:spcBef>
              <a:spcAft>
                <a:spcPct val="0"/>
              </a:spcAft>
              <a:buClrTx/>
              <a:buSzTx/>
              <a:buFontTx/>
              <a:buNone/>
              <a:defRPr/>
            </a:pPr>
            <a:r>
              <a:rPr kumimoji="0" sz="1200" b="0" i="0" u="none" strike="noStrike" kern="0" cap="none" spc="0" normalizeH="0" baseline="0" noProof="0">
                <a:ln>
                  <a:noFill/>
                </a:ln>
                <a:solidFill>
                  <a:schemeClr val="tx1">
                    <a:lumMod val="65000"/>
                    <a:lumOff val="35000"/>
                  </a:schemeClr>
                </a:solidFill>
                <a:effectLst/>
                <a:uLnTx/>
                <a:uFillTx/>
                <a:latin typeface="微软雅黑" panose="020B0703020204020201" charset="-122"/>
                <a:ea typeface="微软雅黑" panose="020B0703020204020201" charset="-122"/>
                <a:cs typeface="VEUNJC+Î¢ÈíÑÅºÚ"/>
                <a:sym typeface="等线" panose="02010600030101010101" pitchFamily="2" charset="-122"/>
              </a:rPr>
              <a:t>数据上链</a:t>
            </a:r>
          </a:p>
        </p:txBody>
      </p:sp>
      <p:sp>
        <p:nvSpPr>
          <p:cNvPr id="12" name="object 18"/>
          <p:cNvSpPr txBox="1"/>
          <p:nvPr/>
        </p:nvSpPr>
        <p:spPr>
          <a:xfrm>
            <a:off x="5413375" y="3096260"/>
            <a:ext cx="1934845" cy="378460"/>
          </a:xfrm>
          <a:prstGeom prst="rect">
            <a:avLst/>
          </a:prstGeom>
        </p:spPr>
        <p:txBody>
          <a:bodyPr vert="horz" wrap="square" lIns="0" tIns="0" rIns="0" bIns="0" rtlCol="0">
            <a:spAutoFit/>
          </a:bodyPr>
          <a:lstStyle/>
          <a:p>
            <a:pPr marL="0" marR="0" lvl="0" indent="0" algn="l" defTabSz="457200" rtl="0" eaLnBrk="1" fontAlgn="auto" latinLnBrk="0" hangingPunct="0">
              <a:lnSpc>
                <a:spcPts val="3690"/>
              </a:lnSpc>
              <a:spcBef>
                <a:spcPct val="0"/>
              </a:spcBef>
              <a:spcAft>
                <a:spcPct val="0"/>
              </a:spcAft>
              <a:buClrTx/>
              <a:buSzTx/>
              <a:buFontTx/>
              <a:buNone/>
              <a:defRPr/>
            </a:pPr>
            <a:r>
              <a:rPr kumimoji="0" lang="zh-CN" altLang="en-US" sz="2800" b="1" i="0" u="none" strike="noStrike" kern="0" cap="none" spc="0" normalizeH="0" baseline="0" noProof="0" dirty="0">
                <a:ln>
                  <a:noFill/>
                </a:ln>
                <a:solidFill>
                  <a:srgbClr val="FFA000"/>
                </a:solidFill>
                <a:effectLst/>
                <a:uLnTx/>
                <a:uFillTx/>
                <a:latin typeface="黑体" panose="02010609060101010101" charset="-122"/>
                <a:ea typeface="黑体" panose="02010609060101010101" charset="-122"/>
                <a:cs typeface="UAKWGU+Î¢ÈíÑÅºÚ,Bold"/>
                <a:sym typeface="等线" panose="02010600030101010101" pitchFamily="2" charset="-122"/>
              </a:rPr>
              <a:t>社会救助链</a:t>
            </a:r>
          </a:p>
        </p:txBody>
      </p:sp>
      <p:sp>
        <p:nvSpPr>
          <p:cNvPr id="14" name="object 19"/>
          <p:cNvSpPr txBox="1"/>
          <p:nvPr/>
        </p:nvSpPr>
        <p:spPr>
          <a:xfrm>
            <a:off x="7810500" y="3177540"/>
            <a:ext cx="515620" cy="269875"/>
          </a:xfrm>
          <a:prstGeom prst="rect">
            <a:avLst/>
          </a:prstGeom>
        </p:spPr>
        <p:txBody>
          <a:bodyPr vert="horz" wrap="square" lIns="0" tIns="0" rIns="0" bIns="0" rtlCol="0">
            <a:spAutoFit/>
          </a:bodyPr>
          <a:lstStyle/>
          <a:p>
            <a:pPr marL="0" marR="0" lvl="0" indent="0" algn="l" defTabSz="457200" rtl="0" eaLnBrk="1" fontAlgn="auto" latinLnBrk="0" hangingPunct="0">
              <a:lnSpc>
                <a:spcPts val="2105"/>
              </a:lnSpc>
              <a:spcBef>
                <a:spcPct val="0"/>
              </a:spcBef>
              <a:spcAft>
                <a:spcPct val="0"/>
              </a:spcAft>
              <a:buClrTx/>
              <a:buSzTx/>
              <a:buFontTx/>
              <a:buNone/>
              <a:defRPr/>
            </a:pPr>
            <a:r>
              <a:rPr kumimoji="0" lang="zh-CN" altLang="en-US" sz="1400" b="1" i="0" u="none" strike="noStrike" kern="0" cap="none" spc="0" normalizeH="0" baseline="0" noProof="0">
                <a:ln>
                  <a:noFill/>
                </a:ln>
                <a:solidFill>
                  <a:srgbClr val="FFA000"/>
                </a:solidFill>
                <a:effectLst/>
                <a:uLnTx/>
                <a:uFillTx/>
                <a:latin typeface="微软雅黑" panose="020B0703020204020201" charset="-122"/>
                <a:ea typeface="微软雅黑" panose="020B0703020204020201" charset="-122"/>
                <a:cs typeface="UAKWGU+Î¢ÈíÑÅºÚ,Bold"/>
                <a:sym typeface="等线" panose="02010600030101010101" pitchFamily="2" charset="-122"/>
              </a:rPr>
              <a:t>工商</a:t>
            </a:r>
          </a:p>
        </p:txBody>
      </p:sp>
      <p:sp>
        <p:nvSpPr>
          <p:cNvPr id="15" name="object 20"/>
          <p:cNvSpPr txBox="1"/>
          <p:nvPr/>
        </p:nvSpPr>
        <p:spPr>
          <a:xfrm>
            <a:off x="4175760" y="3227070"/>
            <a:ext cx="618490" cy="269875"/>
          </a:xfrm>
          <a:prstGeom prst="rect">
            <a:avLst/>
          </a:prstGeom>
        </p:spPr>
        <p:txBody>
          <a:bodyPr vert="horz" wrap="square" lIns="0" tIns="0" rIns="0" bIns="0" rtlCol="0">
            <a:spAutoFit/>
          </a:bodyPr>
          <a:lstStyle/>
          <a:p>
            <a:pPr marL="0" marR="0" lvl="0" indent="0" algn="r" defTabSz="457200" rtl="0" eaLnBrk="1" fontAlgn="auto" latinLnBrk="0" hangingPunct="0">
              <a:lnSpc>
                <a:spcPts val="2105"/>
              </a:lnSpc>
              <a:spcBef>
                <a:spcPct val="0"/>
              </a:spcBef>
              <a:spcAft>
                <a:spcPct val="0"/>
              </a:spcAft>
              <a:buClrTx/>
              <a:buSzTx/>
              <a:buFontTx/>
              <a:buNone/>
              <a:defRPr/>
            </a:pPr>
            <a:r>
              <a:rPr kumimoji="0" lang="zh-CN" altLang="en-US" sz="1400" b="1" i="0" u="none" strike="noStrike" kern="0" cap="none" spc="0" normalizeH="0" baseline="0" noProof="0">
                <a:ln>
                  <a:noFill/>
                </a:ln>
                <a:solidFill>
                  <a:srgbClr val="FFA000"/>
                </a:solidFill>
                <a:effectLst/>
                <a:uLnTx/>
                <a:uFillTx/>
                <a:latin typeface="微软雅黑" panose="020B0703020204020201" charset="-122"/>
                <a:ea typeface="微软雅黑" panose="020B0703020204020201" charset="-122"/>
                <a:cs typeface="UAKWGU+Î¢ÈíÑÅºÚ,Bold"/>
                <a:sym typeface="等线" panose="02010600030101010101" pitchFamily="2" charset="-122"/>
              </a:rPr>
              <a:t>地税</a:t>
            </a:r>
          </a:p>
        </p:txBody>
      </p:sp>
      <p:sp>
        <p:nvSpPr>
          <p:cNvPr id="16" name="object 21"/>
          <p:cNvSpPr txBox="1"/>
          <p:nvPr/>
        </p:nvSpPr>
        <p:spPr>
          <a:xfrm>
            <a:off x="4383405" y="4359910"/>
            <a:ext cx="960755" cy="270510"/>
          </a:xfrm>
          <a:prstGeom prst="rect">
            <a:avLst/>
          </a:prstGeom>
        </p:spPr>
        <p:txBody>
          <a:bodyPr vert="horz" wrap="square" lIns="0" tIns="0" rIns="0" bIns="0" rtlCol="0">
            <a:spAutoFit/>
          </a:bodyPr>
          <a:lstStyle/>
          <a:p>
            <a:pPr marL="0" marR="0" lvl="0" indent="0" algn="r" defTabSz="457200" rtl="0" eaLnBrk="1" fontAlgn="auto" latinLnBrk="0" hangingPunct="0">
              <a:lnSpc>
                <a:spcPts val="2110"/>
              </a:lnSpc>
              <a:spcBef>
                <a:spcPct val="0"/>
              </a:spcBef>
              <a:spcAft>
                <a:spcPct val="0"/>
              </a:spcAft>
              <a:buClrTx/>
              <a:buSzTx/>
              <a:buFontTx/>
              <a:buNone/>
              <a:defRPr/>
            </a:pPr>
            <a:r>
              <a:rPr kumimoji="0" lang="zh-CN" altLang="en-US" sz="1400" b="1" i="0" u="none" strike="noStrike" kern="0" cap="none" spc="0" normalizeH="0" baseline="0" noProof="0">
                <a:ln>
                  <a:noFill/>
                </a:ln>
                <a:solidFill>
                  <a:srgbClr val="FFA000"/>
                </a:solidFill>
                <a:effectLst/>
                <a:uLnTx/>
                <a:uFillTx/>
                <a:latin typeface="微软雅黑" panose="020B0703020204020201" charset="-122"/>
                <a:ea typeface="微软雅黑" panose="020B0703020204020201" charset="-122"/>
                <a:cs typeface="UAKWGU+Î¢ÈíÑÅºÚ,Bold"/>
                <a:sym typeface="等线" panose="02010600030101010101" pitchFamily="2" charset="-122"/>
              </a:rPr>
              <a:t>人社</a:t>
            </a:r>
          </a:p>
        </p:txBody>
      </p:sp>
      <p:sp>
        <p:nvSpPr>
          <p:cNvPr id="17" name="object 22"/>
          <p:cNvSpPr txBox="1"/>
          <p:nvPr/>
        </p:nvSpPr>
        <p:spPr>
          <a:xfrm>
            <a:off x="7246620" y="4360545"/>
            <a:ext cx="654050" cy="269875"/>
          </a:xfrm>
          <a:prstGeom prst="rect">
            <a:avLst/>
          </a:prstGeom>
        </p:spPr>
        <p:txBody>
          <a:bodyPr vert="horz" wrap="square" lIns="0" tIns="0" rIns="0" bIns="0" rtlCol="0">
            <a:spAutoFit/>
          </a:bodyPr>
          <a:lstStyle/>
          <a:p>
            <a:pPr marL="0" marR="0" lvl="0" indent="0" algn="l" defTabSz="457200" rtl="0" eaLnBrk="1" fontAlgn="auto" latinLnBrk="0" hangingPunct="0">
              <a:lnSpc>
                <a:spcPts val="2105"/>
              </a:lnSpc>
              <a:spcBef>
                <a:spcPct val="0"/>
              </a:spcBef>
              <a:spcAft>
                <a:spcPct val="0"/>
              </a:spcAft>
              <a:buClrTx/>
              <a:buSzTx/>
              <a:buFontTx/>
              <a:buNone/>
              <a:defRPr/>
            </a:pPr>
            <a:r>
              <a:rPr kumimoji="0" lang="zh-CN" altLang="en-US" sz="1400" b="1" i="0" u="none" strike="noStrike" kern="0" cap="none" spc="0" normalizeH="0" baseline="0" noProof="0">
                <a:ln>
                  <a:noFill/>
                </a:ln>
                <a:solidFill>
                  <a:srgbClr val="FFA000"/>
                </a:solidFill>
                <a:effectLst/>
                <a:uLnTx/>
                <a:uFillTx/>
                <a:latin typeface="微软雅黑" panose="020B0703020204020201" charset="-122"/>
                <a:ea typeface="微软雅黑" panose="020B0703020204020201" charset="-122"/>
                <a:cs typeface="UAKWGU+Î¢ÈíÑÅºÚ,Bold"/>
                <a:sym typeface="等线" panose="02010600030101010101" pitchFamily="2" charset="-122"/>
              </a:rPr>
              <a:t>房管</a:t>
            </a:r>
          </a:p>
        </p:txBody>
      </p:sp>
      <p:sp>
        <p:nvSpPr>
          <p:cNvPr id="18" name="object 23"/>
          <p:cNvSpPr txBox="1"/>
          <p:nvPr/>
        </p:nvSpPr>
        <p:spPr>
          <a:xfrm>
            <a:off x="4313555" y="4652010"/>
            <a:ext cx="1030605" cy="237490"/>
          </a:xfrm>
          <a:prstGeom prst="rect">
            <a:avLst/>
          </a:prstGeom>
        </p:spPr>
        <p:txBody>
          <a:bodyPr vert="horz" wrap="square" lIns="0" tIns="0" rIns="0" bIns="0" rtlCol="0">
            <a:spAutoFit/>
          </a:bodyPr>
          <a:lstStyle/>
          <a:p>
            <a:pPr marL="0" marR="0" lvl="0" indent="0" algn="r" defTabSz="457200" rtl="0" eaLnBrk="1" fontAlgn="auto" latinLnBrk="0" hangingPunct="0">
              <a:lnSpc>
                <a:spcPts val="1855"/>
              </a:lnSpc>
              <a:spcBef>
                <a:spcPct val="0"/>
              </a:spcBef>
              <a:spcAft>
                <a:spcPct val="0"/>
              </a:spcAft>
              <a:buClrTx/>
              <a:buSzTx/>
              <a:buFontTx/>
              <a:buNone/>
              <a:defRPr/>
            </a:pPr>
            <a:r>
              <a:rPr kumimoji="0" sz="1200" b="0" i="0" u="none" strike="noStrike" kern="0" cap="none" spc="0" normalizeH="0" baseline="0" noProof="0">
                <a:ln>
                  <a:noFill/>
                </a:ln>
                <a:solidFill>
                  <a:schemeClr val="tx1">
                    <a:lumMod val="65000"/>
                    <a:lumOff val="35000"/>
                  </a:schemeClr>
                </a:solidFill>
                <a:effectLst/>
                <a:uLnTx/>
                <a:uFillTx/>
                <a:latin typeface="微软雅黑" panose="020B0703020204020201" charset="-122"/>
                <a:ea typeface="微软雅黑" panose="020B0703020204020201" charset="-122"/>
                <a:cs typeface="VEUNJC+Î¢ÈíÑÅºÚ"/>
                <a:sym typeface="等线" panose="02010600030101010101" pitchFamily="2" charset="-122"/>
              </a:rPr>
              <a:t>数据上链</a:t>
            </a:r>
          </a:p>
        </p:txBody>
      </p:sp>
      <p:sp>
        <p:nvSpPr>
          <p:cNvPr id="21" name="object 24"/>
          <p:cNvSpPr txBox="1"/>
          <p:nvPr/>
        </p:nvSpPr>
        <p:spPr>
          <a:xfrm>
            <a:off x="7246620" y="4652010"/>
            <a:ext cx="1029970" cy="237490"/>
          </a:xfrm>
          <a:prstGeom prst="rect">
            <a:avLst/>
          </a:prstGeom>
        </p:spPr>
        <p:txBody>
          <a:bodyPr vert="horz" wrap="square" lIns="0" tIns="0" rIns="0" bIns="0" rtlCol="0">
            <a:spAutoFit/>
          </a:bodyPr>
          <a:lstStyle/>
          <a:p>
            <a:pPr marL="0" marR="0" lvl="0" indent="0" algn="l" defTabSz="457200" rtl="0" eaLnBrk="1" fontAlgn="auto" latinLnBrk="0" hangingPunct="0">
              <a:lnSpc>
                <a:spcPts val="1855"/>
              </a:lnSpc>
              <a:spcBef>
                <a:spcPct val="0"/>
              </a:spcBef>
              <a:spcAft>
                <a:spcPct val="0"/>
              </a:spcAft>
              <a:buClrTx/>
              <a:buSzTx/>
              <a:buFontTx/>
              <a:buNone/>
              <a:defRPr/>
            </a:pPr>
            <a:r>
              <a:rPr kumimoji="0" sz="1200" b="0" i="0" u="none" strike="noStrike" kern="0" cap="none" spc="0" normalizeH="0" baseline="0" noProof="0">
                <a:ln>
                  <a:noFill/>
                </a:ln>
                <a:solidFill>
                  <a:schemeClr val="tx1">
                    <a:lumMod val="65000"/>
                    <a:lumOff val="35000"/>
                  </a:schemeClr>
                </a:solidFill>
                <a:effectLst/>
                <a:uLnTx/>
                <a:uFillTx/>
                <a:latin typeface="微软雅黑" panose="020B0703020204020201" charset="-122"/>
                <a:ea typeface="微软雅黑" panose="020B0703020204020201" charset="-122"/>
                <a:cs typeface="VEUNJC+Î¢ÈíÑÅºÚ"/>
                <a:sym typeface="等线" panose="02010600030101010101" pitchFamily="2" charset="-122"/>
              </a:rPr>
              <a:t>数据上链</a:t>
            </a:r>
          </a:p>
        </p:txBody>
      </p:sp>
      <p:sp>
        <p:nvSpPr>
          <p:cNvPr id="22" name="object 25"/>
          <p:cNvSpPr txBox="1"/>
          <p:nvPr/>
        </p:nvSpPr>
        <p:spPr>
          <a:xfrm>
            <a:off x="4475480" y="5405755"/>
            <a:ext cx="1278890" cy="269875"/>
          </a:xfrm>
          <a:prstGeom prst="rect">
            <a:avLst/>
          </a:prstGeom>
        </p:spPr>
        <p:txBody>
          <a:bodyPr vert="horz" wrap="square" lIns="0" tIns="0" rIns="0" bIns="0" rtlCol="0">
            <a:spAutoFit/>
          </a:bodyPr>
          <a:lstStyle/>
          <a:p>
            <a:pPr marL="0" marR="0" lvl="0" indent="0" algn="ctr" defTabSz="457200" rtl="0" eaLnBrk="1" fontAlgn="auto" latinLnBrk="0" hangingPunct="0">
              <a:lnSpc>
                <a:spcPts val="2105"/>
              </a:lnSpc>
              <a:spcBef>
                <a:spcPct val="0"/>
              </a:spcBef>
              <a:spcAft>
                <a:spcPct val="0"/>
              </a:spcAft>
              <a:buClrTx/>
              <a:buSzTx/>
              <a:buFontTx/>
              <a:buNone/>
              <a:defRPr/>
            </a:pPr>
            <a:r>
              <a:rPr kumimoji="0" lang="zh-CN" altLang="en-US" sz="1800" b="1" i="0" u="none" strike="noStrike" kern="0" cap="none" spc="0" normalizeH="0" baseline="0" noProof="0">
                <a:ln>
                  <a:noFill/>
                </a:ln>
                <a:solidFill>
                  <a:srgbClr val="FFA000"/>
                </a:solidFill>
                <a:effectLst/>
                <a:uLnTx/>
                <a:uFillTx/>
                <a:latin typeface="微软雅黑" panose="020B0703020204020201" charset="-122"/>
                <a:ea typeface="微软雅黑" panose="020B0703020204020201" charset="-122"/>
                <a:cs typeface="UAKWGU+Î¢ÈíÑÅºÚ,Bold"/>
                <a:sym typeface="等线" panose="02010600030101010101" pitchFamily="2" charset="-122"/>
              </a:rPr>
              <a:t>数据上链</a:t>
            </a:r>
          </a:p>
        </p:txBody>
      </p:sp>
      <p:sp>
        <p:nvSpPr>
          <p:cNvPr id="23" name="object 26"/>
          <p:cNvSpPr txBox="1"/>
          <p:nvPr/>
        </p:nvSpPr>
        <p:spPr>
          <a:xfrm>
            <a:off x="5767705" y="5405755"/>
            <a:ext cx="1226820" cy="215900"/>
          </a:xfrm>
          <a:prstGeom prst="rect">
            <a:avLst/>
          </a:prstGeom>
        </p:spPr>
        <p:txBody>
          <a:bodyPr vert="horz" wrap="square" lIns="0" tIns="0" rIns="0" bIns="0" rtlCol="0">
            <a:spAutoFit/>
          </a:bodyPr>
          <a:lstStyle/>
          <a:p>
            <a:pPr marL="0" marR="0" lvl="0" indent="0" algn="ctr" defTabSz="457200" rtl="0" eaLnBrk="1" fontAlgn="auto" latinLnBrk="0" hangingPunct="0">
              <a:lnSpc>
                <a:spcPts val="2105"/>
              </a:lnSpc>
              <a:spcBef>
                <a:spcPct val="0"/>
              </a:spcBef>
              <a:spcAft>
                <a:spcPct val="0"/>
              </a:spcAft>
              <a:buClrTx/>
              <a:buSzTx/>
              <a:buFontTx/>
              <a:buNone/>
              <a:defRPr/>
            </a:pPr>
            <a:r>
              <a:rPr kumimoji="0" lang="zh-CN" altLang="en-US" sz="1800" b="1" i="0" u="none" strike="noStrike" kern="0" cap="none" spc="0" normalizeH="0" baseline="0" noProof="0">
                <a:ln>
                  <a:noFill/>
                </a:ln>
                <a:solidFill>
                  <a:srgbClr val="FFA000"/>
                </a:solidFill>
                <a:effectLst/>
                <a:uLnTx/>
                <a:uFillTx/>
                <a:latin typeface="微软雅黑" panose="020B0703020204020201" charset="-122"/>
                <a:ea typeface="微软雅黑" panose="020B0703020204020201" charset="-122"/>
                <a:cs typeface="UAKWGU+Î¢ÈíÑÅºÚ,Bold"/>
                <a:sym typeface="等线" panose="02010600030101010101" pitchFamily="2" charset="-122"/>
              </a:rPr>
              <a:t>资金上链</a:t>
            </a:r>
          </a:p>
        </p:txBody>
      </p:sp>
      <p:sp>
        <p:nvSpPr>
          <p:cNvPr id="24" name="矩形 23"/>
          <p:cNvSpPr/>
          <p:nvPr/>
        </p:nvSpPr>
        <p:spPr>
          <a:xfrm>
            <a:off x="572135" y="1967865"/>
            <a:ext cx="2988945" cy="3707765"/>
          </a:xfrm>
          <a:prstGeom prst="rect">
            <a:avLst/>
          </a:prstGeom>
          <a:gradFill>
            <a:gsLst>
              <a:gs pos="0">
                <a:schemeClr val="bg1">
                  <a:lumMod val="85000"/>
                </a:schemeClr>
              </a:gs>
              <a:gs pos="88000">
                <a:schemeClr val="tx1">
                  <a:lumMod val="65000"/>
                  <a:lumOff val="35000"/>
                </a:schemeClr>
              </a:gs>
            </a:gsLst>
            <a:lin ang="13800000" scaled="0"/>
          </a:gra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25" name="object 26"/>
          <p:cNvSpPr txBox="1"/>
          <p:nvPr/>
        </p:nvSpPr>
        <p:spPr>
          <a:xfrm>
            <a:off x="7018655" y="5405755"/>
            <a:ext cx="1202055" cy="215900"/>
          </a:xfrm>
          <a:prstGeom prst="rect">
            <a:avLst/>
          </a:prstGeom>
        </p:spPr>
        <p:txBody>
          <a:bodyPr vert="horz" wrap="square" lIns="0" tIns="0" rIns="0" bIns="0" rtlCol="0">
            <a:spAutoFit/>
          </a:bodyPr>
          <a:lstStyle/>
          <a:p>
            <a:pPr marL="0" marR="0" lvl="0" indent="0" algn="ctr" defTabSz="457200" rtl="0" eaLnBrk="1" fontAlgn="auto" latinLnBrk="0" hangingPunct="0">
              <a:lnSpc>
                <a:spcPts val="2105"/>
              </a:lnSpc>
              <a:spcBef>
                <a:spcPct val="0"/>
              </a:spcBef>
              <a:spcAft>
                <a:spcPct val="0"/>
              </a:spcAft>
              <a:buClrTx/>
              <a:buSzTx/>
              <a:buFontTx/>
              <a:buNone/>
              <a:defRPr/>
            </a:pPr>
            <a:r>
              <a:rPr kumimoji="0" lang="zh-CN" altLang="en-US" sz="1800" b="1" i="0" u="none" strike="noStrike" kern="0" cap="none" spc="0" normalizeH="0" baseline="0" noProof="0">
                <a:ln>
                  <a:noFill/>
                </a:ln>
                <a:solidFill>
                  <a:srgbClr val="FFA000"/>
                </a:solidFill>
                <a:effectLst/>
                <a:uLnTx/>
                <a:uFillTx/>
                <a:latin typeface="微软雅黑" panose="020B0703020204020201" charset="-122"/>
                <a:ea typeface="微软雅黑" panose="020B0703020204020201" charset="-122"/>
                <a:cs typeface="UAKWGU+Î¢ÈíÑÅºÚ,Bold"/>
                <a:sym typeface="等线" panose="02010600030101010101" pitchFamily="2" charset="-122"/>
              </a:rPr>
              <a:t>联合监督</a:t>
            </a:r>
          </a:p>
        </p:txBody>
      </p:sp>
      <p:sp>
        <p:nvSpPr>
          <p:cNvPr id="26" name="突破项目统计模式，提供定期可持续的指数及报告"/>
          <p:cNvSpPr txBox="1"/>
          <p:nvPr/>
        </p:nvSpPr>
        <p:spPr>
          <a:xfrm>
            <a:off x="1410335" y="4872355"/>
            <a:ext cx="2060575"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0" marR="0" lvl="0" indent="0" algn="l" defTabSz="457200" rtl="0" eaLnBrk="1" fontAlgn="auto" latinLnBrk="0" hangingPunct="0">
              <a:lnSpc>
                <a:spcPct val="11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等线" panose="02010600030101010101" pitchFamily="2" charset="-122"/>
              </a:rPr>
              <a:t>增强</a:t>
            </a:r>
            <a:r>
              <a:rPr kumimoji="0" sz="1200" b="0" i="0" u="none" strike="noStrike" kern="0" cap="none" spc="0" normalizeH="0" baseline="0" noProof="0" dirty="0" err="1">
                <a:ln>
                  <a:noFill/>
                </a:ln>
                <a:solidFill>
                  <a:srgbClr val="FFFFFF"/>
                </a:solidFill>
                <a:effectLst/>
                <a:uLnTx/>
                <a:uFillTx/>
                <a:latin typeface="微软雅黑" panose="020B0703020204020201" charset="-122"/>
                <a:ea typeface="微软雅黑" panose="020B0703020204020201" charset="-122"/>
                <a:sym typeface="等线" panose="02010600030101010101" pitchFamily="2" charset="-122"/>
              </a:rPr>
              <a:t>敏感数据隐私保护措施</a:t>
            </a:r>
          </a:p>
        </p:txBody>
      </p:sp>
      <p:sp>
        <p:nvSpPr>
          <p:cNvPr id="27" name="突破项目统计模式，提供定期可持续的指数及报告"/>
          <p:cNvSpPr txBox="1"/>
          <p:nvPr/>
        </p:nvSpPr>
        <p:spPr>
          <a:xfrm>
            <a:off x="1410335" y="3948430"/>
            <a:ext cx="191008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0" marR="0" lvl="0" indent="0" algn="l" defTabSz="457200" rtl="0" eaLnBrk="1" fontAlgn="auto" latinLnBrk="0" hangingPunct="0">
              <a:lnSpc>
                <a:spcPct val="11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等线" panose="02010600030101010101" pitchFamily="2" charset="-122"/>
              </a:rPr>
              <a:t>优化</a:t>
            </a:r>
            <a:r>
              <a:rPr kumimoji="0" sz="1200" b="0" i="0" u="none" strike="noStrike" kern="0" cap="none" spc="0" normalizeH="0" baseline="0" noProof="0" dirty="0" err="1">
                <a:ln>
                  <a:noFill/>
                </a:ln>
                <a:solidFill>
                  <a:srgbClr val="FFFFFF"/>
                </a:solidFill>
                <a:effectLst/>
                <a:uLnTx/>
                <a:uFillTx/>
                <a:latin typeface="微软雅黑" panose="020B0703020204020201" charset="-122"/>
                <a:ea typeface="微软雅黑" panose="020B0703020204020201" charset="-122"/>
                <a:sym typeface="等线" panose="02010600030101010101" pitchFamily="2" charset="-122"/>
              </a:rPr>
              <a:t>对等数据共享方式</a:t>
            </a:r>
          </a:p>
        </p:txBody>
      </p:sp>
      <p:sp>
        <p:nvSpPr>
          <p:cNvPr id="28" name="突破项目统计模式，提供定期可持续的指数及报告"/>
          <p:cNvSpPr txBox="1"/>
          <p:nvPr/>
        </p:nvSpPr>
        <p:spPr>
          <a:xfrm>
            <a:off x="1410335" y="2268220"/>
            <a:ext cx="2151380"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0" marR="0" lvl="0" indent="0" algn="l" defTabSz="457200" rtl="0" eaLnBrk="1" fontAlgn="auto" latinLnBrk="0" hangingPunct="0">
              <a:lnSpc>
                <a:spcPct val="11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等线" panose="02010600030101010101" pitchFamily="2" charset="-122"/>
              </a:rPr>
              <a:t>加强</a:t>
            </a:r>
            <a:r>
              <a:rPr kumimoji="0" sz="1200" b="0" i="0" u="none" strike="noStrike" kern="0" cap="none" spc="0" normalizeH="0" baseline="0" noProof="0" dirty="0" err="1">
                <a:ln>
                  <a:noFill/>
                </a:ln>
                <a:solidFill>
                  <a:srgbClr val="FFFFFF"/>
                </a:solidFill>
                <a:effectLst/>
                <a:uLnTx/>
                <a:uFillTx/>
                <a:latin typeface="微软雅黑" panose="020B0703020204020201" charset="-122"/>
                <a:ea typeface="微软雅黑" panose="020B0703020204020201" charset="-122"/>
                <a:sym typeface="等线" panose="02010600030101010101" pitchFamily="2" charset="-122"/>
              </a:rPr>
              <a:t>可信在线业务协同模式</a:t>
            </a:r>
          </a:p>
        </p:txBody>
      </p:sp>
      <p:sp>
        <p:nvSpPr>
          <p:cNvPr id="29" name="突破项目统计模式，提供定期可持续的指数及报告"/>
          <p:cNvSpPr txBox="1"/>
          <p:nvPr/>
        </p:nvSpPr>
        <p:spPr>
          <a:xfrm>
            <a:off x="1410335" y="3134360"/>
            <a:ext cx="1896745" cy="292735"/>
          </a:xfrm>
          <a:prstGeom prst="rect">
            <a:avLst/>
          </a:prstGeom>
          <a:noFill/>
          <a:ln w="12700" cap="flat">
            <a:noFill/>
            <a:miter lim="400000"/>
          </a:ln>
          <a:effectLst/>
        </p:spPr>
        <p:txBody>
          <a:bodyPr wrap="square" lIns="45718" tIns="45718" rIns="45718" bIns="45718" numCol="1" anchor="t">
            <a:spAutoFit/>
          </a:bodyPr>
          <a:lstStyle>
            <a:lvl1pPr algn="l">
              <a:lnSpc>
                <a:spcPct val="110000"/>
              </a:lnSpc>
              <a:defRPr sz="2400">
                <a:solidFill>
                  <a:srgbClr val="FFFFFF"/>
                </a:solidFill>
              </a:defRPr>
            </a:lvl1pPr>
          </a:lstStyle>
          <a:p>
            <a:pPr marL="0" marR="0" lvl="0" indent="0" algn="l" defTabSz="457200" rtl="0" eaLnBrk="1" fontAlgn="auto" latinLnBrk="0" hangingPunct="0">
              <a:lnSpc>
                <a:spcPct val="11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FFFFFF"/>
                </a:solidFill>
                <a:effectLst/>
                <a:uLnTx/>
                <a:uFillTx/>
                <a:latin typeface="微软雅黑" panose="020B0703020204020201" charset="-122"/>
                <a:ea typeface="微软雅黑" panose="020B0703020204020201" charset="-122"/>
                <a:sym typeface="等线" panose="02010600030101010101" pitchFamily="2" charset="-122"/>
              </a:rPr>
              <a:t>统一</a:t>
            </a:r>
            <a:r>
              <a:rPr kumimoji="0" sz="1200" b="0" i="0" u="none" strike="noStrike" kern="0" cap="none" spc="0" normalizeH="0" baseline="0" noProof="0" dirty="0" err="1">
                <a:ln>
                  <a:noFill/>
                </a:ln>
                <a:solidFill>
                  <a:srgbClr val="FFFFFF"/>
                </a:solidFill>
                <a:effectLst/>
                <a:uLnTx/>
                <a:uFillTx/>
                <a:latin typeface="微软雅黑" panose="020B0703020204020201" charset="-122"/>
                <a:ea typeface="微软雅黑" panose="020B0703020204020201" charset="-122"/>
                <a:sym typeface="等线" panose="02010600030101010101" pitchFamily="2" charset="-122"/>
              </a:rPr>
              <a:t>可信的数字身份认证</a:t>
            </a:r>
          </a:p>
        </p:txBody>
      </p:sp>
      <p:pic>
        <p:nvPicPr>
          <p:cNvPr id="30" name="图像" descr="图像"/>
          <p:cNvPicPr>
            <a:picLocks noChangeAspect="1"/>
          </p:cNvPicPr>
          <p:nvPr/>
        </p:nvPicPr>
        <p:blipFill>
          <a:blip r:embed="rId4"/>
          <a:stretch>
            <a:fillRect/>
          </a:stretch>
        </p:blipFill>
        <p:spPr>
          <a:xfrm>
            <a:off x="848995" y="2308225"/>
            <a:ext cx="378460" cy="287655"/>
          </a:xfrm>
          <a:prstGeom prst="rect">
            <a:avLst/>
          </a:prstGeom>
          <a:ln w="12700" cap="flat">
            <a:noFill/>
            <a:miter lim="400000"/>
            <a:headEnd/>
            <a:tailEnd/>
          </a:ln>
          <a:effectLst/>
        </p:spPr>
      </p:pic>
      <p:pic>
        <p:nvPicPr>
          <p:cNvPr id="31" name="图像" descr="图像"/>
          <p:cNvPicPr>
            <a:picLocks noChangeAspect="1"/>
          </p:cNvPicPr>
          <p:nvPr/>
        </p:nvPicPr>
        <p:blipFill>
          <a:blip r:embed="rId5"/>
          <a:stretch>
            <a:fillRect/>
          </a:stretch>
        </p:blipFill>
        <p:spPr>
          <a:xfrm>
            <a:off x="890905" y="3990975"/>
            <a:ext cx="345440" cy="250190"/>
          </a:xfrm>
          <a:prstGeom prst="rect">
            <a:avLst/>
          </a:prstGeom>
          <a:ln w="12700" cap="flat">
            <a:noFill/>
            <a:miter lim="400000"/>
            <a:headEnd/>
            <a:tailEnd/>
          </a:ln>
          <a:effectLst/>
        </p:spPr>
      </p:pic>
      <p:pic>
        <p:nvPicPr>
          <p:cNvPr id="32" name="图像" descr="图像"/>
          <p:cNvPicPr>
            <a:picLocks noChangeAspect="1"/>
          </p:cNvPicPr>
          <p:nvPr/>
        </p:nvPicPr>
        <p:blipFill>
          <a:blip r:embed="rId6"/>
          <a:stretch>
            <a:fillRect/>
          </a:stretch>
        </p:blipFill>
        <p:spPr>
          <a:xfrm>
            <a:off x="830580" y="3162935"/>
            <a:ext cx="410210" cy="249555"/>
          </a:xfrm>
          <a:prstGeom prst="rect">
            <a:avLst/>
          </a:prstGeom>
          <a:ln w="12700" cap="flat">
            <a:noFill/>
            <a:miter lim="400000"/>
            <a:headEnd/>
            <a:tailEnd/>
          </a:ln>
          <a:effectLst/>
        </p:spPr>
      </p:pic>
      <p:pic>
        <p:nvPicPr>
          <p:cNvPr id="33" name="图像" descr="图像"/>
          <p:cNvPicPr>
            <a:picLocks noChangeAspect="1"/>
          </p:cNvPicPr>
          <p:nvPr/>
        </p:nvPicPr>
        <p:blipFill>
          <a:blip r:embed="rId7"/>
          <a:stretch>
            <a:fillRect/>
          </a:stretch>
        </p:blipFill>
        <p:spPr>
          <a:xfrm>
            <a:off x="881380" y="4872355"/>
            <a:ext cx="346075" cy="315595"/>
          </a:xfrm>
          <a:prstGeom prst="rect">
            <a:avLst/>
          </a:prstGeom>
          <a:ln w="12700" cap="flat">
            <a:noFill/>
            <a:miter lim="400000"/>
            <a:headEnd/>
            <a:tailEnd/>
          </a:ln>
          <a:effectLst/>
        </p:spPr>
      </p:pic>
      <p:sp>
        <p:nvSpPr>
          <p:cNvPr id="34" name="矩形 33"/>
          <p:cNvSpPr/>
          <p:nvPr/>
        </p:nvSpPr>
        <p:spPr>
          <a:xfrm>
            <a:off x="9264015" y="1967865"/>
            <a:ext cx="2151380" cy="3708400"/>
          </a:xfrm>
          <a:prstGeom prst="rect">
            <a:avLst/>
          </a:prstGeom>
          <a:gradFill>
            <a:gsLst>
              <a:gs pos="0">
                <a:schemeClr val="bg1">
                  <a:lumMod val="85000"/>
                </a:schemeClr>
              </a:gs>
              <a:gs pos="88000">
                <a:schemeClr val="tx1">
                  <a:lumMod val="65000"/>
                  <a:lumOff val="35000"/>
                </a:schemeClr>
              </a:gs>
            </a:gsLst>
            <a:lin ang="13800000" scaled="0"/>
          </a:gra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35" name="object 11"/>
          <p:cNvSpPr txBox="1"/>
          <p:nvPr/>
        </p:nvSpPr>
        <p:spPr>
          <a:xfrm>
            <a:off x="9438640" y="3853180"/>
            <a:ext cx="1802130" cy="304165"/>
          </a:xfrm>
          <a:prstGeom prst="rect">
            <a:avLst/>
          </a:prstGeom>
        </p:spPr>
        <p:txBody>
          <a:bodyPr vert="horz" wrap="square" lIns="0" tIns="0" rIns="0" bIns="0" rtlCol="0">
            <a:spAutoFit/>
          </a:bodyPr>
          <a:lstStyle/>
          <a:p>
            <a:pPr marL="0" marR="0" lvl="0" indent="0" algn="ctr" defTabSz="457200" rtl="0" eaLnBrk="1" fontAlgn="auto" latinLnBrk="0" hangingPunct="0">
              <a:lnSpc>
                <a:spcPts val="2375"/>
              </a:lnSpc>
              <a:spcBef>
                <a:spcPct val="0"/>
              </a:spcBef>
              <a:spcAft>
                <a:spcPct val="0"/>
              </a:spcAft>
              <a:buClrTx/>
              <a:buSzTx/>
              <a:buFontTx/>
              <a:buNone/>
              <a:defRPr/>
            </a:pPr>
            <a:r>
              <a:rPr kumimoji="0" sz="1200" b="0" i="0" u="none" strike="noStrike" kern="0" cap="none" spc="0" normalizeH="0" baseline="0" noProof="0">
                <a:ln>
                  <a:noFill/>
                </a:ln>
                <a:solidFill>
                  <a:srgbClr val="FFFFFF"/>
                </a:solidFill>
                <a:effectLst/>
                <a:uLnTx/>
                <a:uFillTx/>
                <a:latin typeface="微软雅黑" panose="020B0703020204020201" charset="-122"/>
                <a:ea typeface="微软雅黑" panose="020B0703020204020201" charset="-122"/>
                <a:cs typeface="VEUNJC+Î¢ÈíÑÅºÚ"/>
                <a:sym typeface="+mn-ea"/>
              </a:rPr>
              <a:t>支付结果返还</a:t>
            </a:r>
          </a:p>
        </p:txBody>
      </p:sp>
      <p:sp>
        <p:nvSpPr>
          <p:cNvPr id="36" name="object 11"/>
          <p:cNvSpPr txBox="1"/>
          <p:nvPr/>
        </p:nvSpPr>
        <p:spPr>
          <a:xfrm>
            <a:off x="9438640" y="4651375"/>
            <a:ext cx="1802130" cy="304165"/>
          </a:xfrm>
          <a:prstGeom prst="rect">
            <a:avLst/>
          </a:prstGeom>
        </p:spPr>
        <p:txBody>
          <a:bodyPr vert="horz" wrap="square" lIns="0" tIns="0" rIns="0" bIns="0" rtlCol="0">
            <a:spAutoFit/>
          </a:bodyPr>
          <a:lstStyle/>
          <a:p>
            <a:pPr marL="0" marR="0" lvl="0" indent="0" algn="ctr" defTabSz="457200" rtl="0" eaLnBrk="1" fontAlgn="auto" latinLnBrk="0" hangingPunct="0">
              <a:lnSpc>
                <a:spcPts val="2375"/>
              </a:lnSpc>
              <a:spcBef>
                <a:spcPts val="5340"/>
              </a:spcBef>
              <a:spcAft>
                <a:spcPct val="0"/>
              </a:spcAft>
              <a:buClrTx/>
              <a:buSzTx/>
              <a:buFontTx/>
              <a:buNone/>
              <a:defRPr/>
            </a:pPr>
            <a:r>
              <a:rPr kumimoji="0" sz="1200" b="0" i="0" u="none" strike="noStrike" kern="0" cap="none" spc="0" normalizeH="0" baseline="0" noProof="0">
                <a:ln>
                  <a:noFill/>
                </a:ln>
                <a:solidFill>
                  <a:srgbClr val="FFFFFF"/>
                </a:solidFill>
                <a:effectLst/>
                <a:uLnTx/>
                <a:uFillTx/>
                <a:latin typeface="微软雅黑" panose="020B0703020204020201" charset="-122"/>
                <a:ea typeface="微软雅黑" panose="020B0703020204020201" charset="-122"/>
                <a:cs typeface="VEUNJC+Î¢ÈíÑÅºÚ"/>
                <a:sym typeface="+mn-ea"/>
              </a:rPr>
              <a:t>数据统计分析</a:t>
            </a:r>
          </a:p>
        </p:txBody>
      </p:sp>
      <p:sp>
        <p:nvSpPr>
          <p:cNvPr id="37" name="椭圆 36"/>
          <p:cNvSpPr/>
          <p:nvPr/>
        </p:nvSpPr>
        <p:spPr>
          <a:xfrm>
            <a:off x="5477510" y="2241550"/>
            <a:ext cx="180975" cy="180975"/>
          </a:xfrm>
          <a:prstGeom prst="ellipse">
            <a:avLst/>
          </a:prstGeom>
          <a:solidFill>
            <a:srgbClr val="FF9C00"/>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8" name="椭圆 37"/>
          <p:cNvSpPr/>
          <p:nvPr/>
        </p:nvSpPr>
        <p:spPr>
          <a:xfrm>
            <a:off x="6944995" y="2254885"/>
            <a:ext cx="180975" cy="180975"/>
          </a:xfrm>
          <a:prstGeom prst="ellipse">
            <a:avLst/>
          </a:prstGeom>
          <a:solidFill>
            <a:srgbClr val="FF9C00"/>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9" name="椭圆 38"/>
          <p:cNvSpPr/>
          <p:nvPr/>
        </p:nvSpPr>
        <p:spPr>
          <a:xfrm>
            <a:off x="5477510" y="4359910"/>
            <a:ext cx="180975" cy="180975"/>
          </a:xfrm>
          <a:prstGeom prst="ellipse">
            <a:avLst/>
          </a:prstGeom>
          <a:solidFill>
            <a:srgbClr val="FF9C00"/>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0" name="椭圆 39"/>
          <p:cNvSpPr/>
          <p:nvPr/>
        </p:nvSpPr>
        <p:spPr>
          <a:xfrm>
            <a:off x="6944995" y="4373245"/>
            <a:ext cx="180975" cy="180975"/>
          </a:xfrm>
          <a:prstGeom prst="ellipse">
            <a:avLst/>
          </a:prstGeom>
          <a:solidFill>
            <a:srgbClr val="FF9C00"/>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1" name="椭圆 40"/>
          <p:cNvSpPr/>
          <p:nvPr/>
        </p:nvSpPr>
        <p:spPr>
          <a:xfrm>
            <a:off x="4953635" y="3320415"/>
            <a:ext cx="180975" cy="180975"/>
          </a:xfrm>
          <a:prstGeom prst="ellipse">
            <a:avLst/>
          </a:prstGeom>
          <a:solidFill>
            <a:srgbClr val="FF9C00"/>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2" name="椭圆 41"/>
          <p:cNvSpPr/>
          <p:nvPr/>
        </p:nvSpPr>
        <p:spPr>
          <a:xfrm>
            <a:off x="7454900" y="3320415"/>
            <a:ext cx="180975" cy="180975"/>
          </a:xfrm>
          <a:prstGeom prst="ellipse">
            <a:avLst/>
          </a:prstGeom>
          <a:solidFill>
            <a:srgbClr val="FF9C00"/>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3" name="object 4"/>
          <p:cNvSpPr/>
          <p:nvPr/>
        </p:nvSpPr>
        <p:spPr>
          <a:xfrm>
            <a:off x="572135" y="1329690"/>
            <a:ext cx="2988945" cy="540000"/>
          </a:xfrm>
          <a:prstGeom prst="rect">
            <a:avLst/>
          </a:prstGeom>
          <a:gradFill>
            <a:gsLst>
              <a:gs pos="0">
                <a:schemeClr val="accent1">
                  <a:lumMod val="5000"/>
                  <a:lumOff val="95000"/>
                  <a:alpha val="0"/>
                </a:schemeClr>
              </a:gs>
              <a:gs pos="63000">
                <a:srgbClr val="FCA100"/>
              </a:gs>
            </a:gsLst>
            <a:lin ang="15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等线" panose="02010600030101010101" pitchFamily="2" charset="-122"/>
              </a:rPr>
              <a:t>数据管理</a:t>
            </a:r>
          </a:p>
        </p:txBody>
      </p:sp>
      <p:sp>
        <p:nvSpPr>
          <p:cNvPr id="44" name="object 5"/>
          <p:cNvSpPr/>
          <p:nvPr/>
        </p:nvSpPr>
        <p:spPr>
          <a:xfrm>
            <a:off x="9264015" y="1346200"/>
            <a:ext cx="2152015" cy="540000"/>
          </a:xfrm>
          <a:prstGeom prst="rect">
            <a:avLst/>
          </a:prstGeom>
          <a:gradFill>
            <a:gsLst>
              <a:gs pos="0">
                <a:schemeClr val="accent1">
                  <a:lumMod val="5000"/>
                  <a:lumOff val="95000"/>
                  <a:alpha val="0"/>
                </a:schemeClr>
              </a:gs>
              <a:gs pos="63000">
                <a:srgbClr val="FCA100"/>
              </a:gs>
            </a:gsLst>
            <a:lin ang="15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mn-ea"/>
              </a:rPr>
              <a:t>共享账本</a:t>
            </a:r>
          </a:p>
        </p:txBody>
      </p:sp>
      <p:sp>
        <p:nvSpPr>
          <p:cNvPr id="45" name="object 11"/>
          <p:cNvSpPr txBox="1"/>
          <p:nvPr/>
        </p:nvSpPr>
        <p:spPr>
          <a:xfrm>
            <a:off x="9438640" y="2256790"/>
            <a:ext cx="1802130" cy="304165"/>
          </a:xfrm>
          <a:prstGeom prst="rect">
            <a:avLst/>
          </a:prstGeom>
        </p:spPr>
        <p:txBody>
          <a:bodyPr vert="horz" wrap="square" lIns="0" tIns="0" rIns="0" bIns="0" rtlCol="0">
            <a:spAutoFit/>
          </a:bodyPr>
          <a:lstStyle/>
          <a:p>
            <a:pPr marL="0" marR="0" lvl="0" indent="0" algn="ctr" defTabSz="457200" rtl="0" eaLnBrk="1" fontAlgn="auto" latinLnBrk="0" hangingPunct="0">
              <a:lnSpc>
                <a:spcPts val="2375"/>
              </a:lnSpc>
              <a:spcBef>
                <a:spcPct val="0"/>
              </a:spcBef>
              <a:spcAft>
                <a:spcPct val="0"/>
              </a:spcAft>
              <a:buClrTx/>
              <a:buSzTx/>
              <a:buFontTx/>
              <a:buNone/>
              <a:defRPr/>
            </a:pPr>
            <a:r>
              <a:rPr kumimoji="0" sz="1200" b="0" i="0" u="none" strike="noStrike" kern="0" cap="none" spc="0" normalizeH="0" baseline="0" noProof="0">
                <a:ln>
                  <a:noFill/>
                </a:ln>
                <a:solidFill>
                  <a:srgbClr val="FFFFFF"/>
                </a:solidFill>
                <a:effectLst/>
                <a:uLnTx/>
                <a:uFillTx/>
                <a:latin typeface="微软雅黑" panose="020B0703020204020201" charset="-122"/>
                <a:ea typeface="微软雅黑" panose="020B0703020204020201" charset="-122"/>
                <a:cs typeface="VEUNJC+Î¢ÈíÑÅºÚ"/>
                <a:sym typeface="等线" panose="02010600030101010101" pitchFamily="2" charset="-122"/>
              </a:rPr>
              <a:t>智能合约驱动</a:t>
            </a:r>
          </a:p>
        </p:txBody>
      </p:sp>
      <p:sp>
        <p:nvSpPr>
          <p:cNvPr id="46" name="object 11"/>
          <p:cNvSpPr txBox="1"/>
          <p:nvPr/>
        </p:nvSpPr>
        <p:spPr>
          <a:xfrm>
            <a:off x="9438640" y="3054985"/>
            <a:ext cx="1802130" cy="304165"/>
          </a:xfrm>
          <a:prstGeom prst="rect">
            <a:avLst/>
          </a:prstGeom>
        </p:spPr>
        <p:txBody>
          <a:bodyPr vert="horz" wrap="square" lIns="0" tIns="0" rIns="0" bIns="0" rtlCol="0">
            <a:spAutoFit/>
          </a:bodyPr>
          <a:lstStyle/>
          <a:p>
            <a:pPr marL="0" marR="0" lvl="0" indent="0" algn="ctr" defTabSz="457200" rtl="0" eaLnBrk="1" fontAlgn="auto" latinLnBrk="0" hangingPunct="0">
              <a:lnSpc>
                <a:spcPts val="2375"/>
              </a:lnSpc>
              <a:spcBef>
                <a:spcPct val="0"/>
              </a:spcBef>
              <a:spcAft>
                <a:spcPct val="0"/>
              </a:spcAft>
              <a:buClrTx/>
              <a:buSzTx/>
              <a:buFontTx/>
              <a:buNone/>
              <a:defRPr/>
            </a:pPr>
            <a:r>
              <a:rPr kumimoji="0" sz="1200" b="0" i="0" u="none" strike="noStrike" kern="0" cap="none" spc="0" normalizeH="0" baseline="0" noProof="0">
                <a:ln>
                  <a:noFill/>
                </a:ln>
                <a:solidFill>
                  <a:srgbClr val="FFFFFF"/>
                </a:solidFill>
                <a:effectLst/>
                <a:uLnTx/>
                <a:uFillTx/>
                <a:latin typeface="微软雅黑" panose="020B0703020204020201" charset="-122"/>
                <a:ea typeface="微软雅黑" panose="020B0703020204020201" charset="-122"/>
                <a:cs typeface="VEUNJC+Î¢ÈíÑÅºÚ"/>
                <a:sym typeface="+mn-ea"/>
              </a:rPr>
              <a:t>支付条件判断</a:t>
            </a:r>
          </a:p>
        </p:txBody>
      </p:sp>
      <p:sp>
        <p:nvSpPr>
          <p:cNvPr id="2" name="文本框 1"/>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13</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46621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marL="0" marR="0" lvl="0" algn="l" defTabSz="914400" rtl="0" latinLnBrk="0" hangingPunct="0">
              <a:lnSpc>
                <a:spcPct val="100000"/>
              </a:lnSpc>
              <a:spcBef>
                <a:spcPts val="0"/>
              </a:spcBef>
              <a:buNone/>
            </a:pPr>
            <a:r>
              <a:rPr lang="zh-CN" altLang="en-US" sz="2400" b="0" dirty="0">
                <a:solidFill>
                  <a:schemeClr val="bg2"/>
                </a:solidFill>
                <a:latin typeface="微软雅黑" panose="020B0703020204020201" charset="-122"/>
                <a:ea typeface="微软雅黑" panose="020B0703020204020201" charset="-122"/>
                <a:sym typeface="微软雅黑" panose="020B0703020204020201" charset="-122"/>
              </a:rPr>
              <a:t>基于政务共识的政企联动人才账本</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2" name="椭圆 1"/>
          <p:cNvSpPr/>
          <p:nvPr/>
        </p:nvSpPr>
        <p:spPr>
          <a:xfrm>
            <a:off x="3373120" y="2091690"/>
            <a:ext cx="1712595" cy="1497330"/>
          </a:xfrm>
          <a:prstGeom prst="ellipse">
            <a:avLst/>
          </a:prstGeom>
          <a:gradFill>
            <a:gsLst>
              <a:gs pos="0">
                <a:schemeClr val="accent1">
                  <a:lumMod val="5000"/>
                  <a:lumOff val="95000"/>
                  <a:alpha val="0"/>
                </a:schemeClr>
              </a:gs>
              <a:gs pos="67000">
                <a:srgbClr val="FCA100"/>
              </a:gs>
            </a:gsLst>
            <a:lin ang="137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47" name="椭圆 2"/>
          <p:cNvSpPr/>
          <p:nvPr/>
        </p:nvSpPr>
        <p:spPr>
          <a:xfrm>
            <a:off x="6859905" y="2091690"/>
            <a:ext cx="1711960" cy="1497330"/>
          </a:xfrm>
          <a:prstGeom prst="ellipse">
            <a:avLst/>
          </a:prstGeom>
          <a:gradFill>
            <a:gsLst>
              <a:gs pos="0">
                <a:schemeClr val="accent1">
                  <a:lumMod val="5000"/>
                  <a:lumOff val="95000"/>
                  <a:alpha val="0"/>
                </a:schemeClr>
              </a:gs>
              <a:gs pos="67000">
                <a:srgbClr val="FCA100"/>
              </a:gs>
            </a:gsLst>
            <a:lin ang="137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48" name="椭圆 3"/>
          <p:cNvSpPr/>
          <p:nvPr/>
        </p:nvSpPr>
        <p:spPr>
          <a:xfrm>
            <a:off x="3373120" y="4701540"/>
            <a:ext cx="1712595" cy="1496695"/>
          </a:xfrm>
          <a:prstGeom prst="ellipse">
            <a:avLst/>
          </a:prstGeom>
          <a:gradFill>
            <a:gsLst>
              <a:gs pos="0">
                <a:schemeClr val="accent1">
                  <a:lumMod val="5000"/>
                  <a:lumOff val="95000"/>
                  <a:alpha val="0"/>
                </a:schemeClr>
              </a:gs>
              <a:gs pos="67000">
                <a:srgbClr val="FCA100"/>
              </a:gs>
            </a:gsLst>
            <a:lin ang="137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49" name="椭圆 4"/>
          <p:cNvSpPr/>
          <p:nvPr/>
        </p:nvSpPr>
        <p:spPr>
          <a:xfrm>
            <a:off x="6859905" y="4701540"/>
            <a:ext cx="1711960" cy="1496695"/>
          </a:xfrm>
          <a:prstGeom prst="ellipse">
            <a:avLst/>
          </a:prstGeom>
          <a:gradFill>
            <a:gsLst>
              <a:gs pos="0">
                <a:schemeClr val="accent1">
                  <a:lumMod val="5000"/>
                  <a:lumOff val="95000"/>
                  <a:alpha val="0"/>
                </a:schemeClr>
              </a:gs>
              <a:gs pos="67000">
                <a:srgbClr val="FCA100"/>
              </a:gs>
            </a:gsLst>
            <a:lin ang="137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50" name="右箭头 5"/>
          <p:cNvSpPr/>
          <p:nvPr/>
        </p:nvSpPr>
        <p:spPr>
          <a:xfrm>
            <a:off x="5573395" y="2626360"/>
            <a:ext cx="799465" cy="427355"/>
          </a:xfrm>
          <a:prstGeom prst="rightArrow">
            <a:avLst>
              <a:gd name="adj1" fmla="val 50000"/>
              <a:gd name="adj2" fmla="val 50000"/>
            </a:avLst>
          </a:prstGeom>
          <a:solidFill>
            <a:srgbClr val="FF9C00"/>
          </a:solidFill>
          <a:ln w="12700">
            <a:miter lim="400000"/>
          </a:ln>
        </p:spPr>
        <p:txBody>
          <a:bodyPr lIns="45718" tIns="45718" rIns="45718" bIns="45718" anchor="ctr"/>
          <a:lstStyle/>
          <a:p>
            <a:pPr marL="0" marR="0" lvl="0" indent="0" algn="l" defTabSz="457200" rtl="0" eaLnBrk="1" fontAlgn="auto" latinLnBrk="0" hangingPunct="0">
              <a:lnSpc>
                <a:spcPct val="100000"/>
              </a:lnSpc>
              <a:spcBef>
                <a:spcPts val="0"/>
              </a:spcBef>
              <a:spcAft>
                <a:spcPts val="0"/>
              </a:spcAft>
              <a:buClrTx/>
              <a:buSzTx/>
              <a:buFontTx/>
              <a:buNone/>
              <a:defRPr>
                <a:latin typeface="+mj-lt"/>
                <a:ea typeface="+mj-ea"/>
                <a:cs typeface="+mj-cs"/>
                <a:sym typeface="等线"/>
              </a:defRPr>
            </a:pPr>
            <a:endParaRPr kumimoji="0" sz="1800" i="0" u="none" strike="noStrike" kern="0" cap="none" spc="0" normalizeH="0" baseline="0" noProof="0">
              <a:ln>
                <a:noFill/>
              </a:ln>
              <a:solidFill>
                <a:srgbClr val="000000"/>
              </a:solidFill>
              <a:effectLst/>
              <a:uLnTx/>
              <a:uFillTx/>
              <a:latin typeface="Helvetica" panose="020B06040202020A0204"/>
              <a:cs typeface="Helvetica" panose="020B06040202020A0204"/>
              <a:sym typeface="等线"/>
            </a:endParaRPr>
          </a:p>
        </p:txBody>
      </p:sp>
      <p:sp>
        <p:nvSpPr>
          <p:cNvPr id="51" name="信任的距离"/>
          <p:cNvSpPr txBox="1"/>
          <p:nvPr/>
        </p:nvSpPr>
        <p:spPr>
          <a:xfrm>
            <a:off x="3500755" y="2657793"/>
            <a:ext cx="1458595" cy="305435"/>
          </a:xfrm>
          <a:prstGeom prst="rect">
            <a:avLst/>
          </a:prstGeom>
          <a:ln w="12700">
            <a:miter lim="400000"/>
          </a:ln>
          <a:effectLst/>
        </p:spPr>
        <p:txBody>
          <a:bodyPr lIns="45718" tIns="45718" rIns="45718" bIns="45718" anchor="ctr">
            <a:spAutoFit/>
          </a:bodyPr>
          <a:lstStyle>
            <a:lvl1pPr algn="ctr" defTabSz="914400">
              <a:defRPr sz="2000" b="1">
                <a:solidFill>
                  <a:srgbClr val="FFFFF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400" b="0" i="0" u="none" strike="noStrike" kern="0" cap="none" spc="0" normalizeH="0" baseline="0" noProof="0" dirty="0" err="1">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企业</a:t>
            </a:r>
          </a:p>
        </p:txBody>
      </p:sp>
      <p:sp>
        <p:nvSpPr>
          <p:cNvPr id="52" name="信任的距离"/>
          <p:cNvSpPr txBox="1"/>
          <p:nvPr/>
        </p:nvSpPr>
        <p:spPr>
          <a:xfrm>
            <a:off x="6988175" y="2632711"/>
            <a:ext cx="1457960" cy="305435"/>
          </a:xfrm>
          <a:prstGeom prst="rect">
            <a:avLst/>
          </a:prstGeom>
          <a:ln w="12700">
            <a:miter lim="400000"/>
          </a:ln>
          <a:effectLst/>
        </p:spPr>
        <p:txBody>
          <a:bodyPr lIns="45718" tIns="45718" rIns="45718" bIns="45718" anchor="ctr">
            <a:spAutoFit/>
          </a:bodyPr>
          <a:lstStyle>
            <a:lvl1pPr algn="ctr" defTabSz="914400">
              <a:defRPr sz="2000" b="1">
                <a:solidFill>
                  <a:srgbClr val="FFFFF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400" b="0" i="0" u="none" strike="noStrike" kern="0" cap="none" spc="0" normalizeH="0" baseline="0" noProof="0" dirty="0" err="1">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人才</a:t>
            </a:r>
          </a:p>
        </p:txBody>
      </p:sp>
      <p:sp>
        <p:nvSpPr>
          <p:cNvPr id="53" name="信任的距离"/>
          <p:cNvSpPr txBox="1"/>
          <p:nvPr/>
        </p:nvSpPr>
        <p:spPr>
          <a:xfrm>
            <a:off x="3500120" y="5296853"/>
            <a:ext cx="1458595" cy="305435"/>
          </a:xfrm>
          <a:prstGeom prst="rect">
            <a:avLst/>
          </a:prstGeom>
          <a:ln w="12700">
            <a:miter lim="400000"/>
          </a:ln>
          <a:effectLst/>
        </p:spPr>
        <p:txBody>
          <a:bodyPr lIns="45718" tIns="45718" rIns="45718" bIns="45718" anchor="ctr">
            <a:spAutoFit/>
          </a:bodyPr>
          <a:lstStyle>
            <a:lvl1pPr algn="ctr" defTabSz="914400">
              <a:defRPr sz="2000" b="1">
                <a:solidFill>
                  <a:srgbClr val="FFFFF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400" b="0" i="0" u="none" strike="noStrike" kern="0" cap="none" spc="0" normalizeH="0" baseline="0" noProof="0">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政府监管</a:t>
            </a:r>
          </a:p>
        </p:txBody>
      </p:sp>
      <p:sp>
        <p:nvSpPr>
          <p:cNvPr id="54" name="信任的距离"/>
          <p:cNvSpPr txBox="1"/>
          <p:nvPr/>
        </p:nvSpPr>
        <p:spPr>
          <a:xfrm>
            <a:off x="6987540" y="5272088"/>
            <a:ext cx="1457960" cy="305435"/>
          </a:xfrm>
          <a:prstGeom prst="rect">
            <a:avLst/>
          </a:prstGeom>
          <a:ln w="12700">
            <a:miter lim="400000"/>
          </a:ln>
          <a:effectLst/>
        </p:spPr>
        <p:txBody>
          <a:bodyPr lIns="45718" tIns="45718" rIns="45718" bIns="45718" anchor="ctr">
            <a:spAutoFit/>
          </a:bodyPr>
          <a:lstStyle>
            <a:lvl1pPr algn="ctr" defTabSz="914400">
              <a:defRPr sz="2000" b="1">
                <a:solidFill>
                  <a:srgbClr val="FFFFF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1400" b="0" i="0" u="none" strike="noStrike" kern="0" cap="none" spc="0" normalizeH="0" baseline="0" noProof="0">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社保信息</a:t>
            </a:r>
          </a:p>
        </p:txBody>
      </p:sp>
      <p:sp>
        <p:nvSpPr>
          <p:cNvPr id="55" name="右箭头 9"/>
          <p:cNvSpPr/>
          <p:nvPr/>
        </p:nvSpPr>
        <p:spPr>
          <a:xfrm rot="5400000">
            <a:off x="7367905" y="3891280"/>
            <a:ext cx="698500" cy="488950"/>
          </a:xfrm>
          <a:prstGeom prst="rightArrow">
            <a:avLst>
              <a:gd name="adj1" fmla="val 50000"/>
              <a:gd name="adj2" fmla="val 50000"/>
            </a:avLst>
          </a:prstGeom>
          <a:solidFill>
            <a:srgbClr val="FF9C00"/>
          </a:solidFill>
          <a:ln w="12700">
            <a:miter lim="400000"/>
          </a:ln>
        </p:spPr>
        <p:txBody>
          <a:bodyPr lIns="45718" tIns="45718" rIns="45718" bIns="45718" anchor="ctr"/>
          <a:lstStyle/>
          <a:p>
            <a:pPr marL="0" marR="0" lvl="0" indent="0" algn="l" defTabSz="457200" rtl="0" eaLnBrk="1" fontAlgn="auto" latinLnBrk="0" hangingPunct="0">
              <a:lnSpc>
                <a:spcPct val="100000"/>
              </a:lnSpc>
              <a:spcBef>
                <a:spcPts val="0"/>
              </a:spcBef>
              <a:spcAft>
                <a:spcPts val="0"/>
              </a:spcAft>
              <a:buClrTx/>
              <a:buSzTx/>
              <a:buFontTx/>
              <a:buNone/>
              <a:defRPr>
                <a:latin typeface="+mj-lt"/>
                <a:ea typeface="+mj-ea"/>
                <a:cs typeface="+mj-cs"/>
                <a:sym typeface="等线"/>
              </a:defRPr>
            </a:pPr>
            <a:endParaRPr kumimoji="0" sz="1800" i="0" u="none" strike="noStrike" kern="0" cap="none" spc="0" normalizeH="0" baseline="0" noProof="0">
              <a:ln>
                <a:noFill/>
              </a:ln>
              <a:solidFill>
                <a:srgbClr val="000000"/>
              </a:solidFill>
              <a:effectLst/>
              <a:uLnTx/>
              <a:uFillTx/>
              <a:latin typeface="Helvetica" panose="020B06040202020A0204"/>
              <a:cs typeface="Helvetica" panose="020B06040202020A0204"/>
              <a:sym typeface="等线"/>
            </a:endParaRPr>
          </a:p>
        </p:txBody>
      </p:sp>
      <p:sp>
        <p:nvSpPr>
          <p:cNvPr id="56" name="右箭头 10"/>
          <p:cNvSpPr/>
          <p:nvPr/>
        </p:nvSpPr>
        <p:spPr>
          <a:xfrm rot="10800000">
            <a:off x="5573395" y="5236210"/>
            <a:ext cx="799465" cy="427355"/>
          </a:xfrm>
          <a:prstGeom prst="rightArrow">
            <a:avLst>
              <a:gd name="adj1" fmla="val 50000"/>
              <a:gd name="adj2" fmla="val 50000"/>
            </a:avLst>
          </a:prstGeom>
          <a:solidFill>
            <a:srgbClr val="FF9C00"/>
          </a:solidFill>
          <a:ln w="12700">
            <a:miter lim="400000"/>
          </a:ln>
        </p:spPr>
        <p:txBody>
          <a:bodyPr lIns="45718" tIns="45718" rIns="45718" bIns="45718" anchor="ctr"/>
          <a:lstStyle/>
          <a:p>
            <a:pPr marL="0" marR="0" lvl="0" indent="0" algn="l" defTabSz="457200" rtl="0" eaLnBrk="1" fontAlgn="auto" latinLnBrk="0" hangingPunct="0">
              <a:lnSpc>
                <a:spcPct val="100000"/>
              </a:lnSpc>
              <a:spcBef>
                <a:spcPts val="0"/>
              </a:spcBef>
              <a:spcAft>
                <a:spcPts val="0"/>
              </a:spcAft>
              <a:buClrTx/>
              <a:buSzTx/>
              <a:buFontTx/>
              <a:buNone/>
              <a:defRPr>
                <a:latin typeface="+mj-lt"/>
                <a:ea typeface="+mj-ea"/>
                <a:cs typeface="+mj-cs"/>
                <a:sym typeface="等线"/>
              </a:defRPr>
            </a:pPr>
            <a:endParaRPr kumimoji="0" sz="1800" i="0" u="none" strike="noStrike" kern="0" cap="none" spc="0" normalizeH="0" baseline="0" noProof="0">
              <a:ln>
                <a:noFill/>
              </a:ln>
              <a:solidFill>
                <a:srgbClr val="000000"/>
              </a:solidFill>
              <a:effectLst/>
              <a:uLnTx/>
              <a:uFillTx/>
              <a:latin typeface="Helvetica" panose="020B06040202020A0204"/>
              <a:cs typeface="Helvetica" panose="020B06040202020A0204"/>
              <a:sym typeface="等线"/>
            </a:endParaRPr>
          </a:p>
        </p:txBody>
      </p:sp>
      <p:sp>
        <p:nvSpPr>
          <p:cNvPr id="57" name="右箭头 11"/>
          <p:cNvSpPr/>
          <p:nvPr/>
        </p:nvSpPr>
        <p:spPr>
          <a:xfrm rot="16200000">
            <a:off x="3880485" y="3891280"/>
            <a:ext cx="698500" cy="488950"/>
          </a:xfrm>
          <a:prstGeom prst="rightArrow">
            <a:avLst>
              <a:gd name="adj1" fmla="val 50000"/>
              <a:gd name="adj2" fmla="val 50000"/>
            </a:avLst>
          </a:prstGeom>
          <a:solidFill>
            <a:srgbClr val="FF9C00"/>
          </a:solidFill>
          <a:ln w="12700">
            <a:miter lim="400000"/>
          </a:ln>
        </p:spPr>
        <p:txBody>
          <a:bodyPr lIns="45718" tIns="45718" rIns="45718" bIns="45718" anchor="ctr"/>
          <a:lstStyle/>
          <a:p>
            <a:pPr marL="0" marR="0" lvl="0" indent="0" algn="l" defTabSz="457200" rtl="0" eaLnBrk="1" fontAlgn="auto" latinLnBrk="0" hangingPunct="0">
              <a:lnSpc>
                <a:spcPct val="100000"/>
              </a:lnSpc>
              <a:spcBef>
                <a:spcPts val="0"/>
              </a:spcBef>
              <a:spcAft>
                <a:spcPts val="0"/>
              </a:spcAft>
              <a:buClrTx/>
              <a:buSzTx/>
              <a:buFontTx/>
              <a:buNone/>
              <a:defRPr>
                <a:latin typeface="+mj-lt"/>
                <a:ea typeface="+mj-ea"/>
                <a:cs typeface="+mj-cs"/>
                <a:sym typeface="等线"/>
              </a:defRPr>
            </a:pPr>
            <a:endParaRPr kumimoji="0" sz="1800" i="0" u="none" strike="noStrike" kern="0" cap="none" spc="0" normalizeH="0" baseline="0" noProof="0">
              <a:ln>
                <a:noFill/>
              </a:ln>
              <a:solidFill>
                <a:srgbClr val="000000"/>
              </a:solidFill>
              <a:effectLst/>
              <a:uLnTx/>
              <a:uFillTx/>
              <a:latin typeface="Helvetica" panose="020B06040202020A0204"/>
              <a:cs typeface="Helvetica" panose="020B06040202020A0204"/>
              <a:sym typeface="等线"/>
            </a:endParaRPr>
          </a:p>
        </p:txBody>
      </p:sp>
      <p:grpSp>
        <p:nvGrpSpPr>
          <p:cNvPr id="58" name="左弧形箭头 12"/>
          <p:cNvGrpSpPr/>
          <p:nvPr/>
        </p:nvGrpSpPr>
        <p:grpSpPr>
          <a:xfrm>
            <a:off x="5043170" y="4294505"/>
            <a:ext cx="1721485" cy="633095"/>
            <a:chOff x="0" y="0"/>
            <a:chExt cx="1882423" cy="792069"/>
          </a:xfrm>
          <a:solidFill>
            <a:srgbClr val="FF9C00"/>
          </a:solidFill>
        </p:grpSpPr>
        <p:sp>
          <p:nvSpPr>
            <p:cNvPr id="59" name="形状"/>
            <p:cNvSpPr/>
            <p:nvPr/>
          </p:nvSpPr>
          <p:spPr>
            <a:xfrm rot="5400000" flipH="1">
              <a:off x="545176" y="-545178"/>
              <a:ext cx="792070" cy="1882424"/>
            </a:xfrm>
            <a:custGeom>
              <a:avLst/>
              <a:gdLst/>
              <a:ahLst/>
              <a:cxnLst>
                <a:cxn ang="0">
                  <a:pos x="wd2" y="hd2"/>
                </a:cxn>
                <a:cxn ang="5400000">
                  <a:pos x="wd2" y="hd2"/>
                </a:cxn>
                <a:cxn ang="10800000">
                  <a:pos x="wd2" y="hd2"/>
                </a:cxn>
                <a:cxn ang="16200000">
                  <a:pos x="wd2" y="hd2"/>
                </a:cxn>
              </a:cxnLst>
              <a:rect l="0" t="0" r="r" b="b"/>
              <a:pathLst>
                <a:path w="20374" h="21600" extrusionOk="0">
                  <a:moveTo>
                    <a:pt x="2" y="9243"/>
                  </a:moveTo>
                  <a:cubicBezTo>
                    <a:pt x="2" y="13457"/>
                    <a:pt x="6287" y="17138"/>
                    <a:pt x="15281" y="18192"/>
                  </a:cubicBezTo>
                  <a:lnTo>
                    <a:pt x="15281" y="17056"/>
                  </a:lnTo>
                  <a:lnTo>
                    <a:pt x="20374" y="19622"/>
                  </a:lnTo>
                  <a:lnTo>
                    <a:pt x="15281" y="21600"/>
                  </a:lnTo>
                  <a:lnTo>
                    <a:pt x="15281" y="20464"/>
                  </a:lnTo>
                  <a:cubicBezTo>
                    <a:pt x="6287" y="19410"/>
                    <a:pt x="2" y="15729"/>
                    <a:pt x="2" y="11515"/>
                  </a:cubicBezTo>
                  <a:close/>
                  <a:moveTo>
                    <a:pt x="20374" y="2272"/>
                  </a:moveTo>
                  <a:cubicBezTo>
                    <a:pt x="10091" y="2272"/>
                    <a:pt x="1421" y="5749"/>
                    <a:pt x="157" y="10379"/>
                  </a:cubicBezTo>
                  <a:cubicBezTo>
                    <a:pt x="-1226" y="5313"/>
                    <a:pt x="6705" y="697"/>
                    <a:pt x="17870" y="70"/>
                  </a:cubicBezTo>
                  <a:cubicBezTo>
                    <a:pt x="18701" y="23"/>
                    <a:pt x="19537" y="0"/>
                    <a:pt x="20374" y="0"/>
                  </a:cubicBezTo>
                  <a:close/>
                </a:path>
              </a:pathLst>
            </a:custGeom>
            <a:grpFill/>
            <a:ln w="12700" cap="flat">
              <a:noFill/>
              <a:miter lim="400000"/>
            </a:ln>
            <a:effectLst/>
          </p:spPr>
          <p:txBody>
            <a:bodyPr wrap="square" lIns="45718" tIns="45718" rIns="45718" bIns="45718"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a:latin typeface="+mj-lt"/>
                  <a:ea typeface="+mj-ea"/>
                  <a:cs typeface="+mj-cs"/>
                  <a:sym typeface="等线"/>
                </a:defRPr>
              </a:pPr>
              <a:endParaRPr kumimoji="0" sz="1800" i="0" u="none" strike="noStrike" kern="0" cap="none" spc="0" normalizeH="0" baseline="0" noProof="0">
                <a:ln>
                  <a:noFill/>
                </a:ln>
                <a:solidFill>
                  <a:srgbClr val="000000"/>
                </a:solidFill>
                <a:effectLst/>
                <a:uLnTx/>
                <a:uFillTx/>
                <a:latin typeface="Helvetica" panose="020B06040202020A0204"/>
                <a:cs typeface="Helvetica" panose="020B06040202020A0204"/>
                <a:sym typeface="等线"/>
              </a:endParaRPr>
            </a:p>
          </p:txBody>
        </p:sp>
        <p:sp>
          <p:nvSpPr>
            <p:cNvPr id="60" name="形状"/>
            <p:cNvSpPr/>
            <p:nvPr/>
          </p:nvSpPr>
          <p:spPr>
            <a:xfrm rot="5400000" flipH="1">
              <a:off x="1034137" y="-56216"/>
              <a:ext cx="792070" cy="904502"/>
            </a:xfrm>
            <a:custGeom>
              <a:avLst/>
              <a:gdLst/>
              <a:ahLst/>
              <a:cxnLst>
                <a:cxn ang="0">
                  <a:pos x="wd2" y="hd2"/>
                </a:cxn>
                <a:cxn ang="5400000">
                  <a:pos x="wd2" y="hd2"/>
                </a:cxn>
                <a:cxn ang="10800000">
                  <a:pos x="wd2" y="hd2"/>
                </a:cxn>
                <a:cxn ang="16200000">
                  <a:pos x="wd2" y="hd2"/>
                </a:cxn>
              </a:cxnLst>
              <a:rect l="0" t="0" r="r" b="b"/>
              <a:pathLst>
                <a:path w="20374" h="21600" extrusionOk="0">
                  <a:moveTo>
                    <a:pt x="20374" y="4728"/>
                  </a:moveTo>
                  <a:cubicBezTo>
                    <a:pt x="10091" y="4728"/>
                    <a:pt x="1421" y="11964"/>
                    <a:pt x="157" y="21600"/>
                  </a:cubicBezTo>
                  <a:cubicBezTo>
                    <a:pt x="-1226" y="11057"/>
                    <a:pt x="6705" y="1452"/>
                    <a:pt x="17870" y="146"/>
                  </a:cubicBezTo>
                  <a:cubicBezTo>
                    <a:pt x="18701" y="49"/>
                    <a:pt x="19537" y="0"/>
                    <a:pt x="20374" y="0"/>
                  </a:cubicBezTo>
                  <a:close/>
                </a:path>
              </a:pathLst>
            </a:custGeom>
            <a:grpFill/>
            <a:ln w="12700" cap="flat">
              <a:noFill/>
              <a:miter lim="400000"/>
            </a:ln>
            <a:effectLst/>
          </p:spPr>
          <p:txBody>
            <a:bodyPr wrap="square" lIns="45718" tIns="45718" rIns="45718" bIns="45718"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a:latin typeface="+mj-lt"/>
                  <a:ea typeface="+mj-ea"/>
                  <a:cs typeface="+mj-cs"/>
                  <a:sym typeface="等线"/>
                </a:defRPr>
              </a:pPr>
              <a:endParaRPr kumimoji="0" sz="1800" i="0" u="none" strike="noStrike" kern="0" cap="none" spc="0" normalizeH="0" baseline="0" noProof="0">
                <a:ln>
                  <a:noFill/>
                </a:ln>
                <a:solidFill>
                  <a:srgbClr val="000000"/>
                </a:solidFill>
                <a:effectLst/>
                <a:uLnTx/>
                <a:uFillTx/>
                <a:latin typeface="Helvetica" panose="020B06040202020A0204"/>
                <a:cs typeface="Helvetica" panose="020B06040202020A0204"/>
                <a:sym typeface="等线"/>
              </a:endParaRPr>
            </a:p>
          </p:txBody>
        </p:sp>
      </p:grpSp>
      <p:grpSp>
        <p:nvGrpSpPr>
          <p:cNvPr id="61" name="左弧形箭头 13"/>
          <p:cNvGrpSpPr/>
          <p:nvPr/>
        </p:nvGrpSpPr>
        <p:grpSpPr>
          <a:xfrm>
            <a:off x="5085715" y="3435350"/>
            <a:ext cx="1721485" cy="633095"/>
            <a:chOff x="0" y="14"/>
            <a:chExt cx="1882422" cy="792070"/>
          </a:xfrm>
          <a:solidFill>
            <a:srgbClr val="FF9C00"/>
          </a:solidFill>
        </p:grpSpPr>
        <p:sp>
          <p:nvSpPr>
            <p:cNvPr id="62" name="形状"/>
            <p:cNvSpPr/>
            <p:nvPr/>
          </p:nvSpPr>
          <p:spPr>
            <a:xfrm rot="16200000" flipH="1">
              <a:off x="545176" y="-545162"/>
              <a:ext cx="792070" cy="1882424"/>
            </a:xfrm>
            <a:custGeom>
              <a:avLst/>
              <a:gdLst/>
              <a:ahLst/>
              <a:cxnLst>
                <a:cxn ang="0">
                  <a:pos x="wd2" y="hd2"/>
                </a:cxn>
                <a:cxn ang="5400000">
                  <a:pos x="wd2" y="hd2"/>
                </a:cxn>
                <a:cxn ang="10800000">
                  <a:pos x="wd2" y="hd2"/>
                </a:cxn>
                <a:cxn ang="16200000">
                  <a:pos x="wd2" y="hd2"/>
                </a:cxn>
              </a:cxnLst>
              <a:rect l="0" t="0" r="r" b="b"/>
              <a:pathLst>
                <a:path w="20374" h="21600" extrusionOk="0">
                  <a:moveTo>
                    <a:pt x="2" y="9243"/>
                  </a:moveTo>
                  <a:cubicBezTo>
                    <a:pt x="2" y="13457"/>
                    <a:pt x="6287" y="17138"/>
                    <a:pt x="15281" y="18192"/>
                  </a:cubicBezTo>
                  <a:lnTo>
                    <a:pt x="15281" y="17056"/>
                  </a:lnTo>
                  <a:lnTo>
                    <a:pt x="20374" y="19622"/>
                  </a:lnTo>
                  <a:lnTo>
                    <a:pt x="15281" y="21600"/>
                  </a:lnTo>
                  <a:lnTo>
                    <a:pt x="15281" y="20464"/>
                  </a:lnTo>
                  <a:cubicBezTo>
                    <a:pt x="6287" y="19410"/>
                    <a:pt x="2" y="15729"/>
                    <a:pt x="2" y="11515"/>
                  </a:cubicBezTo>
                  <a:close/>
                  <a:moveTo>
                    <a:pt x="20374" y="2272"/>
                  </a:moveTo>
                  <a:cubicBezTo>
                    <a:pt x="10091" y="2272"/>
                    <a:pt x="1421" y="5749"/>
                    <a:pt x="157" y="10379"/>
                  </a:cubicBezTo>
                  <a:cubicBezTo>
                    <a:pt x="-1226" y="5313"/>
                    <a:pt x="6705" y="697"/>
                    <a:pt x="17870" y="70"/>
                  </a:cubicBezTo>
                  <a:cubicBezTo>
                    <a:pt x="18701" y="23"/>
                    <a:pt x="19537" y="0"/>
                    <a:pt x="20374" y="0"/>
                  </a:cubicBezTo>
                  <a:close/>
                </a:path>
              </a:pathLst>
            </a:custGeom>
            <a:grpFill/>
            <a:ln w="12700" cap="flat">
              <a:noFill/>
              <a:miter lim="400000"/>
            </a:ln>
            <a:effectLst/>
          </p:spPr>
          <p:txBody>
            <a:bodyPr wrap="square" lIns="45718" tIns="45718" rIns="45718" bIns="45718"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a:latin typeface="+mj-lt"/>
                  <a:ea typeface="+mj-ea"/>
                  <a:cs typeface="+mj-cs"/>
                  <a:sym typeface="等线"/>
                </a:defRPr>
              </a:pPr>
              <a:endParaRPr kumimoji="0" sz="1800" i="0" u="none" strike="noStrike" kern="0" cap="none" spc="0" normalizeH="0" baseline="0" noProof="0">
                <a:ln>
                  <a:noFill/>
                </a:ln>
                <a:solidFill>
                  <a:srgbClr val="000000"/>
                </a:solidFill>
                <a:effectLst/>
                <a:uLnTx/>
                <a:uFillTx/>
                <a:latin typeface="Helvetica" panose="020B06040202020A0204"/>
                <a:cs typeface="Helvetica" panose="020B06040202020A0204"/>
                <a:sym typeface="等线"/>
              </a:endParaRPr>
            </a:p>
          </p:txBody>
        </p:sp>
        <p:sp>
          <p:nvSpPr>
            <p:cNvPr id="63" name="形状"/>
            <p:cNvSpPr/>
            <p:nvPr/>
          </p:nvSpPr>
          <p:spPr>
            <a:xfrm rot="16200000" flipH="1">
              <a:off x="56214" y="-56201"/>
              <a:ext cx="792072" cy="904503"/>
            </a:xfrm>
            <a:custGeom>
              <a:avLst/>
              <a:gdLst/>
              <a:ahLst/>
              <a:cxnLst>
                <a:cxn ang="0">
                  <a:pos x="wd2" y="hd2"/>
                </a:cxn>
                <a:cxn ang="5400000">
                  <a:pos x="wd2" y="hd2"/>
                </a:cxn>
                <a:cxn ang="10800000">
                  <a:pos x="wd2" y="hd2"/>
                </a:cxn>
                <a:cxn ang="16200000">
                  <a:pos x="wd2" y="hd2"/>
                </a:cxn>
              </a:cxnLst>
              <a:rect l="0" t="0" r="r" b="b"/>
              <a:pathLst>
                <a:path w="20374" h="21600" extrusionOk="0">
                  <a:moveTo>
                    <a:pt x="20374" y="4728"/>
                  </a:moveTo>
                  <a:cubicBezTo>
                    <a:pt x="10091" y="4728"/>
                    <a:pt x="1421" y="11964"/>
                    <a:pt x="157" y="21600"/>
                  </a:cubicBezTo>
                  <a:cubicBezTo>
                    <a:pt x="-1226" y="11057"/>
                    <a:pt x="6705" y="1452"/>
                    <a:pt x="17870" y="146"/>
                  </a:cubicBezTo>
                  <a:cubicBezTo>
                    <a:pt x="18701" y="49"/>
                    <a:pt x="19537" y="0"/>
                    <a:pt x="20374" y="0"/>
                  </a:cubicBezTo>
                  <a:close/>
                </a:path>
              </a:pathLst>
            </a:custGeom>
            <a:grpFill/>
            <a:ln w="12700" cap="flat">
              <a:noFill/>
              <a:miter lim="400000"/>
            </a:ln>
            <a:effectLst/>
          </p:spPr>
          <p:txBody>
            <a:bodyPr wrap="square" lIns="45718" tIns="45718" rIns="45718" bIns="45718"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defRPr>
                  <a:latin typeface="+mj-lt"/>
                  <a:ea typeface="+mj-ea"/>
                  <a:cs typeface="+mj-cs"/>
                  <a:sym typeface="等线"/>
                </a:defRPr>
              </a:pPr>
              <a:endParaRPr kumimoji="0" sz="1800" i="0" u="none" strike="noStrike" kern="0" cap="none" spc="0" normalizeH="0" baseline="0" noProof="0">
                <a:ln>
                  <a:noFill/>
                </a:ln>
                <a:solidFill>
                  <a:srgbClr val="000000"/>
                </a:solidFill>
                <a:effectLst/>
                <a:uLnTx/>
                <a:uFillTx/>
                <a:latin typeface="Helvetica" panose="020B06040202020A0204"/>
                <a:cs typeface="Helvetica" panose="020B06040202020A0204"/>
                <a:sym typeface="等线"/>
              </a:endParaRPr>
            </a:p>
          </p:txBody>
        </p:sp>
      </p:grpSp>
      <p:sp>
        <p:nvSpPr>
          <p:cNvPr id="64" name="信任的距离"/>
          <p:cNvSpPr txBox="1"/>
          <p:nvPr/>
        </p:nvSpPr>
        <p:spPr>
          <a:xfrm>
            <a:off x="5163820" y="4010343"/>
            <a:ext cx="1457960" cy="367030"/>
          </a:xfrm>
          <a:prstGeom prst="rect">
            <a:avLst/>
          </a:prstGeom>
          <a:ln w="12700">
            <a:miter lim="400000"/>
          </a:ln>
          <a:effectLst/>
        </p:spPr>
        <p:txBody>
          <a:bodyPr lIns="45718" tIns="45718" rIns="45718" bIns="45718" anchor="ctr">
            <a:spAutoFit/>
          </a:bodyPr>
          <a:lstStyle>
            <a:lvl1pPr algn="ctr" defTabSz="914400">
              <a:defRPr sz="2000" b="1">
                <a:solidFill>
                  <a:srgbClr val="FFFFF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rgbClr val="FF9C00"/>
                </a:solidFill>
                <a:effectLst/>
                <a:uLnTx/>
                <a:uFillTx/>
                <a:latin typeface="微软雅黑" panose="020B0703020204020201" charset="-122"/>
                <a:ea typeface="微软雅黑" panose="020B0703020204020201" charset="-122"/>
                <a:sym typeface="微软雅黑" panose="020B0703020204020201" charset="-122"/>
              </a:rPr>
              <a:t>人才账本</a:t>
            </a:r>
          </a:p>
        </p:txBody>
      </p:sp>
      <p:sp>
        <p:nvSpPr>
          <p:cNvPr id="65" name="矩形 11"/>
          <p:cNvSpPr txBox="1"/>
          <p:nvPr/>
        </p:nvSpPr>
        <p:spPr>
          <a:xfrm>
            <a:off x="3180080" y="3989070"/>
            <a:ext cx="1457960" cy="274320"/>
          </a:xfrm>
          <a:prstGeom prst="rect">
            <a:avLst/>
          </a:prstGeom>
          <a:ln w="12700">
            <a:miter lim="400000"/>
          </a:ln>
        </p:spPr>
        <p:txBody>
          <a:bodyPr wrap="square" lIns="45718" tIns="45718" rIns="45718" bIns="45718">
            <a:spAutoFit/>
          </a:bodyPr>
          <a:lstStyle>
            <a:lvl1pPr>
              <a:lnSpc>
                <a:spcPct val="150000"/>
              </a:lnSpc>
              <a:defRPr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FFA300"/>
                </a:solidFill>
                <a:effectLst/>
                <a:uLnTx/>
                <a:uFillTx/>
                <a:latin typeface="微软雅黑" panose="020B0703020204020201" charset="-122"/>
                <a:ea typeface="微软雅黑" panose="020B0703020204020201" charset="-122"/>
                <a:sym typeface="微软雅黑" panose="020B0703020204020201" charset="-122"/>
              </a:rPr>
              <a:t>联盟链</a:t>
            </a:r>
          </a:p>
        </p:txBody>
      </p:sp>
      <p:sp>
        <p:nvSpPr>
          <p:cNvPr id="66" name="矩形 11"/>
          <p:cNvSpPr txBox="1"/>
          <p:nvPr/>
        </p:nvSpPr>
        <p:spPr>
          <a:xfrm>
            <a:off x="5573395" y="2259965"/>
            <a:ext cx="1191260" cy="274320"/>
          </a:xfrm>
          <a:prstGeom prst="rect">
            <a:avLst/>
          </a:prstGeom>
          <a:ln w="12700">
            <a:miter lim="400000"/>
          </a:ln>
        </p:spPr>
        <p:txBody>
          <a:bodyPr wrap="square" lIns="45718" tIns="45718" rIns="45718" bIns="45718">
            <a:spAutoFit/>
          </a:bodyPr>
          <a:lstStyle>
            <a:lvl1pPr>
              <a:lnSpc>
                <a:spcPct val="150000"/>
              </a:lnSpc>
              <a:defRPr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FFA300"/>
                </a:solidFill>
                <a:effectLst/>
                <a:uLnTx/>
                <a:uFillTx/>
                <a:latin typeface="微软雅黑" panose="020B0703020204020201" charset="-122"/>
                <a:ea typeface="微软雅黑" panose="020B0703020204020201" charset="-122"/>
                <a:sym typeface="微软雅黑" panose="020B0703020204020201" charset="-122"/>
              </a:rPr>
              <a:t>联盟链</a:t>
            </a:r>
          </a:p>
        </p:txBody>
      </p:sp>
      <p:sp>
        <p:nvSpPr>
          <p:cNvPr id="67" name="矩形 11"/>
          <p:cNvSpPr txBox="1"/>
          <p:nvPr/>
        </p:nvSpPr>
        <p:spPr>
          <a:xfrm>
            <a:off x="8038465" y="3947795"/>
            <a:ext cx="1712595" cy="274320"/>
          </a:xfrm>
          <a:prstGeom prst="rect">
            <a:avLst/>
          </a:prstGeom>
          <a:ln w="12700">
            <a:miter lim="400000"/>
          </a:ln>
        </p:spPr>
        <p:txBody>
          <a:bodyPr wrap="square" lIns="45718" tIns="45718" rIns="45718" bIns="45718">
            <a:spAutoFit/>
          </a:bodyPr>
          <a:lstStyle>
            <a:lvl1pPr>
              <a:lnSpc>
                <a:spcPct val="150000"/>
              </a:lnSpc>
              <a:defRPr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FFA300"/>
                </a:solidFill>
                <a:effectLst/>
                <a:uLnTx/>
                <a:uFillTx/>
                <a:latin typeface="微软雅黑" panose="020B0703020204020201" charset="-122"/>
                <a:ea typeface="微软雅黑" panose="020B0703020204020201" charset="-122"/>
                <a:sym typeface="微软雅黑" panose="020B0703020204020201" charset="-122"/>
              </a:rPr>
              <a:t>联盟链</a:t>
            </a:r>
          </a:p>
        </p:txBody>
      </p:sp>
      <p:sp>
        <p:nvSpPr>
          <p:cNvPr id="68" name="距离坍缩产生颠覆"/>
          <p:cNvSpPr txBox="1"/>
          <p:nvPr/>
        </p:nvSpPr>
        <p:spPr>
          <a:xfrm>
            <a:off x="1367790" y="2385695"/>
            <a:ext cx="1906270" cy="459105"/>
          </a:xfrm>
          <a:prstGeom prst="rect">
            <a:avLst/>
          </a:prstGeom>
          <a:ln w="12700">
            <a:miter lim="400000"/>
          </a:ln>
        </p:spPr>
        <p:txBody>
          <a:bodyPr wrap="square" lIns="45718" tIns="45718" rIns="45718" bIns="45718">
            <a:spAutoFit/>
          </a:bodyPr>
          <a:lstStyle>
            <a:lvl1pPr defTabSz="914400">
              <a:defRPr b="1">
                <a:solidFill>
                  <a:srgbClr val="FFFFF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企业通过联盟链</a:t>
            </a:r>
            <a:r>
              <a:rPr kumimoji="0" lang="zh-CN" altLang="en-US" sz="1200" b="0" i="0" u="none" strike="noStrike" kern="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人才账本</a:t>
            </a:r>
            <a:r>
              <a:rPr kumimoji="0" sz="1200" b="0" i="0" u="none" strike="noStrike" kern="0" cap="none" spc="0" normalizeH="0" baseline="0" noProof="0" dirty="0" err="1">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寻找人才</a:t>
            </a:r>
          </a:p>
        </p:txBody>
      </p:sp>
      <p:sp>
        <p:nvSpPr>
          <p:cNvPr id="69" name="距离坍缩产生颠覆"/>
          <p:cNvSpPr txBox="1"/>
          <p:nvPr/>
        </p:nvSpPr>
        <p:spPr>
          <a:xfrm>
            <a:off x="8816975" y="2416175"/>
            <a:ext cx="2070100" cy="459105"/>
          </a:xfrm>
          <a:prstGeom prst="rect">
            <a:avLst/>
          </a:prstGeom>
          <a:ln w="12700">
            <a:miter lim="400000"/>
          </a:ln>
        </p:spPr>
        <p:txBody>
          <a:bodyPr lIns="45718" tIns="45718" rIns="45718" bIns="45718">
            <a:spAutoFit/>
          </a:bodyPr>
          <a:lstStyle>
            <a:lvl1pPr defTabSz="914400">
              <a:defRPr b="1">
                <a:solidFill>
                  <a:srgbClr val="FFFFF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当地居民可以通过</a:t>
            </a:r>
            <a:r>
              <a:rPr kumimoji="0" lang="zh-CN" altLang="en-US" sz="1200" b="0" i="0" u="none" strike="noStrike" kern="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人才账本</a:t>
            </a:r>
            <a:r>
              <a:rPr kumimoji="0" sz="1200" b="0" i="0" u="none" strike="noStrike" kern="0" cap="none" spc="0" normalizeH="0" baseline="0" noProof="0" dirty="0" err="1">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找到工作，提高就业效率</a:t>
            </a:r>
          </a:p>
        </p:txBody>
      </p:sp>
      <p:sp>
        <p:nvSpPr>
          <p:cNvPr id="71" name="矩形 11"/>
          <p:cNvSpPr txBox="1"/>
          <p:nvPr/>
        </p:nvSpPr>
        <p:spPr>
          <a:xfrm>
            <a:off x="5688330" y="5685155"/>
            <a:ext cx="1458595" cy="274320"/>
          </a:xfrm>
          <a:prstGeom prst="rect">
            <a:avLst/>
          </a:prstGeom>
          <a:ln w="12700">
            <a:miter lim="400000"/>
          </a:ln>
        </p:spPr>
        <p:txBody>
          <a:bodyPr wrap="square" lIns="45718" tIns="45718" rIns="45718" bIns="45718">
            <a:spAutoFit/>
          </a:bodyPr>
          <a:lstStyle>
            <a:lvl1pPr>
              <a:lnSpc>
                <a:spcPct val="150000"/>
              </a:lnSpc>
              <a:defRPr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FFA300"/>
                </a:solidFill>
                <a:effectLst/>
                <a:uLnTx/>
                <a:uFillTx/>
                <a:latin typeface="微软雅黑" panose="020B0703020204020201" charset="-122"/>
                <a:ea typeface="微软雅黑" panose="020B0703020204020201" charset="-122"/>
                <a:sym typeface="微软雅黑" panose="020B0703020204020201" charset="-122"/>
              </a:rPr>
              <a:t>联盟链</a:t>
            </a:r>
          </a:p>
        </p:txBody>
      </p:sp>
      <p:sp>
        <p:nvSpPr>
          <p:cNvPr id="72" name="距离坍缩产生颠覆"/>
          <p:cNvSpPr txBox="1"/>
          <p:nvPr/>
        </p:nvSpPr>
        <p:spPr>
          <a:xfrm>
            <a:off x="8816975" y="5210810"/>
            <a:ext cx="2263775" cy="459105"/>
          </a:xfrm>
          <a:prstGeom prst="rect">
            <a:avLst/>
          </a:prstGeom>
          <a:ln w="12700">
            <a:miter lim="400000"/>
          </a:ln>
        </p:spPr>
        <p:txBody>
          <a:bodyPr wrap="square" lIns="45718" tIns="45718" rIns="45718" bIns="45718">
            <a:spAutoFit/>
          </a:bodyPr>
          <a:lstStyle>
            <a:lvl1pPr defTabSz="914400">
              <a:defRPr b="1">
                <a:solidFill>
                  <a:srgbClr val="FFFFF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通过录用关键监督社保情况，而不是靠举报信息才知道</a:t>
            </a:r>
          </a:p>
        </p:txBody>
      </p:sp>
      <p:sp>
        <p:nvSpPr>
          <p:cNvPr id="73" name="距离坍缩产生颠覆"/>
          <p:cNvSpPr txBox="1"/>
          <p:nvPr/>
        </p:nvSpPr>
        <p:spPr>
          <a:xfrm>
            <a:off x="1368425" y="5118735"/>
            <a:ext cx="1905635" cy="643890"/>
          </a:xfrm>
          <a:prstGeom prst="rect">
            <a:avLst/>
          </a:prstGeom>
          <a:ln w="12700">
            <a:miter lim="400000"/>
          </a:ln>
        </p:spPr>
        <p:txBody>
          <a:bodyPr wrap="square" lIns="45718" tIns="45718" rIns="45718" bIns="45718">
            <a:spAutoFit/>
          </a:bodyPr>
          <a:lstStyle>
            <a:lvl1pPr defTabSz="914400">
              <a:defRPr b="1">
                <a:solidFill>
                  <a:srgbClr val="FFFFFF"/>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a:ln>
                  <a:noFill/>
                </a:ln>
                <a:solidFill>
                  <a:schemeClr val="tx1">
                    <a:lumMod val="75000"/>
                    <a:lumOff val="25000"/>
                  </a:schemeClr>
                </a:solidFill>
                <a:effectLst/>
                <a:uLnTx/>
                <a:uFillTx/>
                <a:latin typeface="微软雅黑" panose="020B0703020204020201" charset="-122"/>
                <a:ea typeface="微软雅黑" panose="020B0703020204020201" charset="-122"/>
                <a:sym typeface="微软雅黑" panose="020B0703020204020201" charset="-122"/>
              </a:rPr>
              <a:t>通过企业用工情况，监管和扶持企业更加精准，让公共资源更加有效利用</a:t>
            </a:r>
          </a:p>
        </p:txBody>
      </p:sp>
      <p:sp>
        <p:nvSpPr>
          <p:cNvPr id="74" name="文本框 73"/>
          <p:cNvSpPr txBox="1"/>
          <p:nvPr/>
        </p:nvSpPr>
        <p:spPr>
          <a:xfrm>
            <a:off x="1419732" y="1218285"/>
            <a:ext cx="9177628" cy="274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以人才账本微基础设置，以区块链联盟为底层，推进信用、监管、信息流整合，从而提高人才利用效率</a:t>
            </a:r>
          </a:p>
        </p:txBody>
      </p:sp>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14</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31381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a:spcBef>
                <a:spcPts val="0"/>
              </a:spcBef>
            </a:pPr>
            <a:r>
              <a:rPr lang="zh-CN" altLang="en-US" sz="2400" b="0" dirty="0">
                <a:solidFill>
                  <a:schemeClr val="bg2"/>
                </a:solidFill>
                <a:latin typeface="微软雅黑" panose="020B0703020204020201" charset="-122"/>
                <a:ea typeface="微软雅黑" panose="020B0703020204020201" charset="-122"/>
                <a:sym typeface="+mn-ea"/>
              </a:rPr>
              <a:t>园区综合管理解决方案</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11" name="出自【趣你的PPT】(微信:qunideppt)：最优质的PPT资源库"/>
          <p:cNvSpPr txBox="1"/>
          <p:nvPr/>
        </p:nvSpPr>
        <p:spPr>
          <a:xfrm>
            <a:off x="8750300" y="2418080"/>
            <a:ext cx="2777490" cy="52070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lang="zh-CN" sz="1400" dirty="0">
                <a:solidFill>
                  <a:srgbClr val="FFA300"/>
                </a:solidFill>
              </a:rPr>
              <a:t>分布式储存和联盟链底层构建能力平台</a:t>
            </a:r>
          </a:p>
        </p:txBody>
      </p:sp>
      <p:sp>
        <p:nvSpPr>
          <p:cNvPr id="2" name="出自【趣你的PPT】(微信:qunideppt)：最优质的PPT资源库"/>
          <p:cNvSpPr txBox="1"/>
          <p:nvPr/>
        </p:nvSpPr>
        <p:spPr>
          <a:xfrm>
            <a:off x="8750300" y="3294380"/>
            <a:ext cx="3016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lang="zh-CN" sz="1400">
                <a:solidFill>
                  <a:srgbClr val="FFA300"/>
                </a:solidFill>
              </a:rPr>
              <a:t>可溯源信息上链，线下交易成本</a:t>
            </a:r>
          </a:p>
        </p:txBody>
      </p:sp>
      <p:sp>
        <p:nvSpPr>
          <p:cNvPr id="14" name="出自【趣你的PPT】(微信:qunideppt)：最优质的PPT资源库"/>
          <p:cNvSpPr txBox="1"/>
          <p:nvPr/>
        </p:nvSpPr>
        <p:spPr>
          <a:xfrm>
            <a:off x="8750300" y="4174490"/>
            <a:ext cx="3016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lang="zh-CN" sz="1400" dirty="0">
                <a:solidFill>
                  <a:srgbClr val="FFA300"/>
                </a:solidFill>
              </a:rPr>
              <a:t>智能合约集群营造自由交易生态</a:t>
            </a:r>
          </a:p>
        </p:txBody>
      </p:sp>
      <p:pic>
        <p:nvPicPr>
          <p:cNvPr id="3" name="图片 2" descr="解决方案图-07"/>
          <p:cNvPicPr>
            <a:picLocks noChangeAspect="1"/>
          </p:cNvPicPr>
          <p:nvPr/>
        </p:nvPicPr>
        <p:blipFill>
          <a:blip r:embed="rId4"/>
          <a:srcRect l="80663" t="56510" r="1206" b="14472"/>
          <a:stretch>
            <a:fillRect/>
          </a:stretch>
        </p:blipFill>
        <p:spPr>
          <a:xfrm>
            <a:off x="-633095" y="744220"/>
            <a:ext cx="9715500" cy="5337810"/>
          </a:xfrm>
          <a:prstGeom prst="rect">
            <a:avLst/>
          </a:prstGeom>
        </p:spPr>
      </p:pic>
      <p:sp>
        <p:nvSpPr>
          <p:cNvPr id="4" name="文本框 3"/>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15</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34429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a:spcBef>
                <a:spcPts val="0"/>
              </a:spcBef>
            </a:pPr>
            <a:r>
              <a:rPr lang="zh-CN" altLang="en-US" sz="2400" b="0" dirty="0">
                <a:solidFill>
                  <a:schemeClr val="bg2"/>
                </a:solidFill>
                <a:latin typeface="微软雅黑" panose="020B0703020204020201" charset="-122"/>
                <a:ea typeface="微软雅黑" panose="020B0703020204020201" charset="-122"/>
                <a:sym typeface="+mn-ea"/>
              </a:rPr>
              <a:t>区块链可信众筹解决方案</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5" name="出自【趣你的PPT】(微信:qunideppt)：最优质的PPT资源库"/>
          <p:cNvSpPr txBox="1"/>
          <p:nvPr/>
        </p:nvSpPr>
        <p:spPr>
          <a:xfrm>
            <a:off x="8067040" y="327279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ym typeface="微软雅黑" panose="020B0703020204020201" charset="-122"/>
              </a:rPr>
              <a:t>去中心化节点</a:t>
            </a:r>
            <a:endParaRPr sz="1400">
              <a:solidFill>
                <a:srgbClr val="FFA300"/>
              </a:solidFill>
            </a:endParaRPr>
          </a:p>
        </p:txBody>
      </p:sp>
      <p:sp>
        <p:nvSpPr>
          <p:cNvPr id="10" name="出自【趣你的PPT】(微信:qunideppt)：最优质的PPT资源库"/>
          <p:cNvSpPr txBox="1"/>
          <p:nvPr/>
        </p:nvSpPr>
        <p:spPr>
          <a:xfrm>
            <a:off x="8067040" y="398526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lgn="l">
              <a:buFont typeface="Arial" panose="020B06060202020A0204" pitchFamily="34" charset="0"/>
              <a:buChar char="•"/>
            </a:pPr>
            <a:r>
              <a:rPr sz="1400">
                <a:sym typeface="微软雅黑" panose="020B0703020204020201" charset="-122"/>
              </a:rPr>
              <a:t>数据可追溯</a:t>
            </a:r>
            <a:endParaRPr sz="1400">
              <a:solidFill>
                <a:srgbClr val="FFA300"/>
              </a:solidFill>
            </a:endParaRPr>
          </a:p>
        </p:txBody>
      </p:sp>
      <p:sp>
        <p:nvSpPr>
          <p:cNvPr id="6" name="出自【趣你的PPT】(微信:qunideppt)：最优质的PPT资源库"/>
          <p:cNvSpPr txBox="1"/>
          <p:nvPr/>
        </p:nvSpPr>
        <p:spPr>
          <a:xfrm>
            <a:off x="10144125" y="327279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lgn="l">
              <a:buFont typeface="Arial" panose="020B06060202020A0204" pitchFamily="34" charset="0"/>
              <a:buChar char="•"/>
            </a:pPr>
            <a:r>
              <a:rPr sz="1400">
                <a:sym typeface="微软雅黑" panose="020B0703020204020201" charset="-122"/>
              </a:rPr>
              <a:t>数据防篡改</a:t>
            </a:r>
            <a:endParaRPr sz="1400">
              <a:solidFill>
                <a:srgbClr val="FFA300"/>
              </a:solidFill>
            </a:endParaRPr>
          </a:p>
        </p:txBody>
      </p:sp>
      <p:sp>
        <p:nvSpPr>
          <p:cNvPr id="12" name="出自【趣你的PPT】(微信:qunideppt)：最优质的PPT资源库"/>
          <p:cNvSpPr txBox="1"/>
          <p:nvPr/>
        </p:nvSpPr>
        <p:spPr>
          <a:xfrm>
            <a:off x="10144125" y="398526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lgn="l">
              <a:buFont typeface="Arial" panose="020B06060202020A0204" pitchFamily="34" charset="0"/>
              <a:buChar char="•"/>
            </a:pPr>
            <a:r>
              <a:rPr sz="1400">
                <a:sym typeface="微软雅黑" panose="020B0703020204020201" charset="-122"/>
              </a:rPr>
              <a:t>平台开放性</a:t>
            </a:r>
            <a:endParaRPr sz="1400">
              <a:solidFill>
                <a:srgbClr val="FFA300"/>
              </a:solidFill>
            </a:endParaRPr>
          </a:p>
        </p:txBody>
      </p:sp>
      <p:sp>
        <p:nvSpPr>
          <p:cNvPr id="17" name="Text Placeholder 32"/>
          <p:cNvSpPr txBox="1"/>
          <p:nvPr/>
        </p:nvSpPr>
        <p:spPr>
          <a:xfrm>
            <a:off x="8352155" y="2453005"/>
            <a:ext cx="3690620" cy="276860"/>
          </a:xfrm>
          <a:prstGeom prst="rect">
            <a:avLst/>
          </a:prstGeom>
          <a:ln w="12700">
            <a:miter lim="400000"/>
          </a:ln>
        </p:spPr>
        <p:txBody>
          <a:bodyPr wrap="square" lIns="0" tIns="0" rIns="0" bIns="0">
            <a:spAutoFit/>
          </a:bodyPr>
          <a:lstStyle>
            <a:lvl1pPr defTabSz="685800">
              <a:lnSpc>
                <a:spcPct val="120000"/>
              </a:lnSpc>
              <a:spcBef>
                <a:spcPts val="700"/>
              </a:spcBef>
              <a:defRPr sz="1200">
                <a:solidFill>
                  <a:schemeClr val="accent2">
                    <a:satOff val="-4012"/>
                    <a:lumOff val="20392"/>
                  </a:scheme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a:lnSpc>
                <a:spcPct val="150000"/>
              </a:lnSpc>
            </a:pPr>
            <a:r>
              <a:rPr kern="0" noProof="0">
                <a:ln>
                  <a:noFill/>
                </a:ln>
                <a:solidFill>
                  <a:schemeClr val="tx1">
                    <a:lumMod val="75000"/>
                    <a:lumOff val="25000"/>
                  </a:schemeClr>
                </a:solidFill>
                <a:effectLst/>
                <a:uLnTx/>
                <a:uFillTx/>
                <a:sym typeface="微软雅黑" panose="020B0703020204020201" charset="-122"/>
              </a:rPr>
              <a:t>采用区块链架构的搭建去中心化众筹平台。</a:t>
            </a:r>
          </a:p>
        </p:txBody>
      </p:sp>
      <p:pic>
        <p:nvPicPr>
          <p:cNvPr id="15" name="图片 14" descr="解决方案图-07"/>
          <p:cNvPicPr>
            <a:picLocks noChangeAspect="1"/>
          </p:cNvPicPr>
          <p:nvPr/>
        </p:nvPicPr>
        <p:blipFill>
          <a:blip r:embed="rId4"/>
          <a:srcRect l="20196" t="54910" r="61288" b="6087"/>
          <a:stretch>
            <a:fillRect/>
          </a:stretch>
        </p:blipFill>
        <p:spPr>
          <a:xfrm>
            <a:off x="-534670" y="285115"/>
            <a:ext cx="9443085" cy="6829425"/>
          </a:xfrm>
          <a:prstGeom prst="rect">
            <a:avLst/>
          </a:prstGeom>
        </p:spPr>
      </p:pic>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16</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910" y="-45085"/>
            <a:ext cx="12275820" cy="6948170"/>
            <a:chOff x="-66" y="-71"/>
            <a:chExt cx="19332" cy="10942"/>
          </a:xfrm>
        </p:grpSpPr>
        <p:pic>
          <p:nvPicPr>
            <p:cNvPr id="7" name="图片 6" descr="黑色背景"/>
            <p:cNvPicPr>
              <a:picLocks noChangeAspect="1"/>
            </p:cNvPicPr>
            <p:nvPr/>
          </p:nvPicPr>
          <p:blipFill>
            <a:blip r:embed="rId3"/>
            <a:stretch>
              <a:fillRect/>
            </a:stretch>
          </p:blipFill>
          <p:spPr>
            <a:xfrm>
              <a:off x="-66" y="-37"/>
              <a:ext cx="19333" cy="10874"/>
            </a:xfrm>
            <a:prstGeom prst="rect">
              <a:avLst/>
            </a:prstGeom>
          </p:spPr>
        </p:pic>
        <p:sp>
          <p:nvSpPr>
            <p:cNvPr id="3" name="矩形 2"/>
            <p:cNvSpPr/>
            <p:nvPr/>
          </p:nvSpPr>
          <p:spPr>
            <a:xfrm>
              <a:off x="-66" y="-71"/>
              <a:ext cx="19332" cy="10942"/>
            </a:xfrm>
            <a:prstGeom prst="rect">
              <a:avLst/>
            </a:prstGeom>
            <a:solidFill>
              <a:schemeClr val="tx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pic>
        <p:nvPicPr>
          <p:cNvPr id="27" name="图片 26" descr="旺链logo--"/>
          <p:cNvPicPr>
            <a:picLocks noChangeAspect="1"/>
          </p:cNvPicPr>
          <p:nvPr/>
        </p:nvPicPr>
        <p:blipFill>
          <a:blip r:embed="rId4"/>
          <a:stretch>
            <a:fillRect/>
          </a:stretch>
        </p:blipFill>
        <p:spPr>
          <a:xfrm>
            <a:off x="10548620" y="382270"/>
            <a:ext cx="1217930" cy="367030"/>
          </a:xfrm>
          <a:prstGeom prst="rect">
            <a:avLst/>
          </a:prstGeom>
        </p:spPr>
      </p:pic>
      <p:sp>
        <p:nvSpPr>
          <p:cNvPr id="11" name="文本框 10"/>
          <p:cNvSpPr txBox="1"/>
          <p:nvPr/>
        </p:nvSpPr>
        <p:spPr>
          <a:xfrm>
            <a:off x="4643792" y="3028344"/>
            <a:ext cx="5321633"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457200" rtl="0" fontAlgn="auto" latinLnBrk="0" hangingPunct="0">
              <a:lnSpc>
                <a:spcPct val="100000"/>
              </a:lnSpc>
              <a:spcBef>
                <a:spcPts val="0"/>
              </a:spcBef>
              <a:spcAft>
                <a:spcPts val="0"/>
              </a:spcAft>
              <a:buClrTx/>
              <a:buSzTx/>
            </a:pPr>
            <a:r>
              <a:rPr lang="zh-CN" altLang="en-US" sz="2800" dirty="0">
                <a:solidFill>
                  <a:srgbClr val="FF9300"/>
                </a:solidFill>
                <a:latin typeface="微软雅黑" panose="020B0703020204020201" charset="-122"/>
                <a:ea typeface="微软雅黑" panose="020B0703020204020201" charset="-122"/>
                <a:cs typeface="+mn-cs"/>
                <a:sym typeface="等线"/>
              </a:rPr>
              <a:t>追溯及信息交互</a:t>
            </a:r>
            <a:endParaRPr lang="en-US" altLang="zh-CN" sz="2800" dirty="0">
              <a:solidFill>
                <a:srgbClr val="FF9300"/>
              </a:solidFill>
              <a:latin typeface="微软雅黑" panose="020B0703020204020201" charset="-122"/>
              <a:ea typeface="微软雅黑" panose="020B0703020204020201" charset="-122"/>
              <a:cs typeface="+mn-cs"/>
              <a:sym typeface="等线"/>
            </a:endParaRPr>
          </a:p>
        </p:txBody>
      </p:sp>
      <p:sp>
        <p:nvSpPr>
          <p:cNvPr id="5" name="文本框 4"/>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tx1">
                    <a:lumMod val="50000"/>
                    <a:lumOff val="50000"/>
                  </a:schemeClr>
                </a:solidFill>
                <a:latin typeface="微软雅黑" panose="020B0703020204020201" charset="-122"/>
                <a:ea typeface="微软雅黑" panose="020B0703020204020201" charset="-122"/>
                <a:cs typeface="+mn-cs"/>
                <a:sym typeface="等线"/>
              </a:rPr>
              <a:t>17</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3707765"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914400">
              <a:spcBef>
                <a:spcPts val="0"/>
              </a:spcBef>
            </a:pPr>
            <a:r>
              <a:rPr lang="zh-CN" altLang="en-US" sz="2400" b="0" dirty="0">
                <a:solidFill>
                  <a:schemeClr val="bg2"/>
                </a:solidFill>
                <a:latin typeface="微软雅黑" panose="020B0703020204020201" charset="-122"/>
                <a:ea typeface="微软雅黑" panose="020B0703020204020201" charset="-122"/>
                <a:sym typeface="+mn-ea"/>
              </a:rPr>
              <a:t>TBC跨境贸易直通车物流链</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81" name="文本框 80"/>
          <p:cNvSpPr txBox="1"/>
          <p:nvPr/>
        </p:nvSpPr>
        <p:spPr>
          <a:xfrm>
            <a:off x="1285875" y="934720"/>
            <a:ext cx="9135110" cy="460375"/>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基于</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TBC</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物流链上的可信数据及平台的汇集能力，便于上链业务场景可信度验证，业务全流程可视可监管，从而推动海关，向诚信企业释放真正的便利通关红利。</a:t>
            </a:r>
          </a:p>
        </p:txBody>
      </p:sp>
      <p:grpSp>
        <p:nvGrpSpPr>
          <p:cNvPr id="174" name="组合 173"/>
          <p:cNvGrpSpPr/>
          <p:nvPr/>
        </p:nvGrpSpPr>
        <p:grpSpPr>
          <a:xfrm>
            <a:off x="467995" y="1503045"/>
            <a:ext cx="11327765" cy="5125085"/>
            <a:chOff x="900" y="2404"/>
            <a:chExt cx="17839" cy="8071"/>
          </a:xfrm>
        </p:grpSpPr>
        <p:cxnSp>
          <p:nvCxnSpPr>
            <p:cNvPr id="175" name="直接连接符 429"/>
            <p:cNvCxnSpPr/>
            <p:nvPr/>
          </p:nvCxnSpPr>
          <p:spPr>
            <a:xfrm flipV="1">
              <a:off x="9741" y="4998"/>
              <a:ext cx="1228" cy="491"/>
            </a:xfrm>
            <a:prstGeom prst="line">
              <a:avLst/>
            </a:prstGeom>
            <a:noFill/>
            <a:ln w="6350" cap="flat" cmpd="sng" algn="ctr">
              <a:solidFill>
                <a:schemeClr val="tx1">
                  <a:lumMod val="50000"/>
                  <a:lumOff val="50000"/>
                </a:schemeClr>
              </a:solidFill>
              <a:prstDash val="solid"/>
              <a:miter lim="800000"/>
              <a:headEnd type="oval" w="med" len="med"/>
              <a:tailEnd type="oval" w="med" len="med"/>
            </a:ln>
            <a:effectLst/>
          </p:spPr>
        </p:cxnSp>
        <p:cxnSp>
          <p:nvCxnSpPr>
            <p:cNvPr id="176" name="直接连接符 430"/>
            <p:cNvCxnSpPr/>
            <p:nvPr/>
          </p:nvCxnSpPr>
          <p:spPr>
            <a:xfrm flipV="1">
              <a:off x="7690" y="7150"/>
              <a:ext cx="829" cy="330"/>
            </a:xfrm>
            <a:prstGeom prst="line">
              <a:avLst/>
            </a:prstGeom>
            <a:noFill/>
            <a:ln w="6350" cap="flat" cmpd="sng" algn="ctr">
              <a:solidFill>
                <a:schemeClr val="tx1">
                  <a:lumMod val="50000"/>
                  <a:lumOff val="50000"/>
                </a:schemeClr>
              </a:solidFill>
              <a:prstDash val="solid"/>
              <a:miter lim="800000"/>
              <a:headEnd type="oval" w="med" len="med"/>
              <a:tailEnd type="oval" w="med" len="med"/>
            </a:ln>
            <a:effectLst/>
          </p:spPr>
        </p:cxnSp>
        <p:cxnSp>
          <p:nvCxnSpPr>
            <p:cNvPr id="177" name="直接连接符 431"/>
            <p:cNvCxnSpPr/>
            <p:nvPr/>
          </p:nvCxnSpPr>
          <p:spPr>
            <a:xfrm flipH="1" flipV="1">
              <a:off x="8472" y="4989"/>
              <a:ext cx="1238" cy="486"/>
            </a:xfrm>
            <a:prstGeom prst="line">
              <a:avLst/>
            </a:prstGeom>
            <a:noFill/>
            <a:ln w="6350" cap="flat" cmpd="sng" algn="ctr">
              <a:solidFill>
                <a:schemeClr val="tx1">
                  <a:lumMod val="50000"/>
                  <a:lumOff val="50000"/>
                </a:schemeClr>
              </a:solidFill>
              <a:prstDash val="solid"/>
              <a:miter lim="800000"/>
              <a:headEnd type="none" w="med" len="med"/>
              <a:tailEnd type="oval" w="med" len="med"/>
            </a:ln>
            <a:effectLst/>
          </p:spPr>
        </p:cxnSp>
        <p:cxnSp>
          <p:nvCxnSpPr>
            <p:cNvPr id="178" name="直接连接符 432"/>
            <p:cNvCxnSpPr/>
            <p:nvPr/>
          </p:nvCxnSpPr>
          <p:spPr>
            <a:xfrm flipH="1">
              <a:off x="6348" y="6585"/>
              <a:ext cx="849" cy="358"/>
            </a:xfrm>
            <a:prstGeom prst="line">
              <a:avLst/>
            </a:prstGeom>
            <a:noFill/>
            <a:ln w="6350" cap="flat" cmpd="sng" algn="ctr">
              <a:solidFill>
                <a:schemeClr val="tx1">
                  <a:lumMod val="50000"/>
                  <a:lumOff val="50000"/>
                </a:schemeClr>
              </a:solidFill>
              <a:prstDash val="solid"/>
              <a:miter lim="800000"/>
              <a:tailEnd type="oval"/>
            </a:ln>
            <a:effectLst/>
          </p:spPr>
        </p:cxnSp>
        <p:cxnSp>
          <p:nvCxnSpPr>
            <p:cNvPr id="179" name="直接连接符 433"/>
            <p:cNvCxnSpPr/>
            <p:nvPr/>
          </p:nvCxnSpPr>
          <p:spPr>
            <a:xfrm flipV="1">
              <a:off x="7352" y="6100"/>
              <a:ext cx="960" cy="400"/>
            </a:xfrm>
            <a:prstGeom prst="line">
              <a:avLst/>
            </a:prstGeom>
            <a:noFill/>
            <a:ln w="6350" cap="flat" cmpd="sng" algn="ctr">
              <a:solidFill>
                <a:schemeClr val="tx1">
                  <a:lumMod val="50000"/>
                  <a:lumOff val="50000"/>
                </a:schemeClr>
              </a:solidFill>
              <a:prstDash val="lgDash"/>
              <a:miter lim="800000"/>
            </a:ln>
            <a:effectLst/>
          </p:spPr>
        </p:cxnSp>
        <p:cxnSp>
          <p:nvCxnSpPr>
            <p:cNvPr id="180" name="直接连接符 434"/>
            <p:cNvCxnSpPr/>
            <p:nvPr/>
          </p:nvCxnSpPr>
          <p:spPr>
            <a:xfrm>
              <a:off x="9712" y="4296"/>
              <a:ext cx="576" cy="237"/>
            </a:xfrm>
            <a:prstGeom prst="line">
              <a:avLst/>
            </a:prstGeom>
            <a:noFill/>
            <a:ln w="6350" cap="flat" cmpd="sng" algn="ctr">
              <a:solidFill>
                <a:schemeClr val="tx1">
                  <a:lumMod val="50000"/>
                  <a:lumOff val="50000"/>
                </a:schemeClr>
              </a:solidFill>
              <a:prstDash val="solid"/>
              <a:miter lim="800000"/>
              <a:headEnd type="oval"/>
            </a:ln>
            <a:effectLst/>
          </p:spPr>
        </p:cxnSp>
        <p:cxnSp>
          <p:nvCxnSpPr>
            <p:cNvPr id="181" name="直接连接符 435"/>
            <p:cNvCxnSpPr/>
            <p:nvPr/>
          </p:nvCxnSpPr>
          <p:spPr>
            <a:xfrm flipH="1">
              <a:off x="8761" y="4514"/>
              <a:ext cx="1526" cy="583"/>
            </a:xfrm>
            <a:prstGeom prst="line">
              <a:avLst/>
            </a:prstGeom>
            <a:noFill/>
            <a:ln w="6350" cap="flat" cmpd="sng" algn="ctr">
              <a:solidFill>
                <a:schemeClr val="tx1">
                  <a:lumMod val="50000"/>
                  <a:lumOff val="50000"/>
                </a:schemeClr>
              </a:solidFill>
              <a:prstDash val="solid"/>
              <a:miter lim="800000"/>
            </a:ln>
            <a:effectLst/>
          </p:spPr>
        </p:cxnSp>
        <p:cxnSp>
          <p:nvCxnSpPr>
            <p:cNvPr id="182" name="直接连接符 436"/>
            <p:cNvCxnSpPr/>
            <p:nvPr/>
          </p:nvCxnSpPr>
          <p:spPr>
            <a:xfrm flipH="1">
              <a:off x="10092" y="8141"/>
              <a:ext cx="854" cy="357"/>
            </a:xfrm>
            <a:prstGeom prst="line">
              <a:avLst/>
            </a:prstGeom>
            <a:noFill/>
            <a:ln w="6350" cap="flat" cmpd="sng" algn="ctr">
              <a:solidFill>
                <a:schemeClr val="tx1">
                  <a:lumMod val="50000"/>
                  <a:lumOff val="50000"/>
                </a:schemeClr>
              </a:solidFill>
              <a:prstDash val="solid"/>
              <a:miter lim="800000"/>
              <a:tailEnd type="oval"/>
            </a:ln>
            <a:effectLst/>
          </p:spPr>
        </p:cxnSp>
        <p:sp>
          <p:nvSpPr>
            <p:cNvPr id="183" name="六边形 182"/>
            <p:cNvSpPr/>
            <p:nvPr/>
          </p:nvSpPr>
          <p:spPr>
            <a:xfrm rot="16200000">
              <a:off x="8709" y="5347"/>
              <a:ext cx="2123" cy="2457"/>
            </a:xfrm>
            <a:prstGeom prst="hexagon">
              <a:avLst/>
            </a:prstGeom>
            <a:noFill/>
            <a:ln w="12700"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j-ea"/>
                <a:ea typeface="+mj-ea"/>
                <a:cs typeface="+mn-cs"/>
              </a:endParaRPr>
            </a:p>
          </p:txBody>
        </p:sp>
        <p:cxnSp>
          <p:nvCxnSpPr>
            <p:cNvPr id="184" name="直接连接符 438"/>
            <p:cNvCxnSpPr/>
            <p:nvPr/>
          </p:nvCxnSpPr>
          <p:spPr>
            <a:xfrm>
              <a:off x="6269" y="6180"/>
              <a:ext cx="4872" cy="2009"/>
            </a:xfrm>
            <a:prstGeom prst="line">
              <a:avLst/>
            </a:prstGeom>
            <a:noFill/>
            <a:ln w="6350" cap="flat" cmpd="sng" algn="ctr">
              <a:solidFill>
                <a:schemeClr val="tx1">
                  <a:lumMod val="50000"/>
                  <a:lumOff val="50000"/>
                </a:schemeClr>
              </a:solidFill>
              <a:prstDash val="solid"/>
              <a:miter lim="800000"/>
              <a:headEnd type="oval"/>
              <a:tailEnd type="oval"/>
            </a:ln>
            <a:effectLst/>
          </p:spPr>
        </p:cxnSp>
        <p:cxnSp>
          <p:nvCxnSpPr>
            <p:cNvPr id="185" name="直接连接符 439"/>
            <p:cNvCxnSpPr/>
            <p:nvPr/>
          </p:nvCxnSpPr>
          <p:spPr>
            <a:xfrm flipV="1">
              <a:off x="10940" y="6230"/>
              <a:ext cx="2330" cy="920"/>
            </a:xfrm>
            <a:prstGeom prst="line">
              <a:avLst/>
            </a:prstGeom>
            <a:noFill/>
            <a:ln w="6350" cap="flat" cmpd="sng" algn="ctr">
              <a:solidFill>
                <a:schemeClr val="tx1">
                  <a:lumMod val="50000"/>
                  <a:lumOff val="50000"/>
                </a:schemeClr>
              </a:solidFill>
              <a:prstDash val="solid"/>
              <a:miter lim="800000"/>
              <a:tailEnd type="oval"/>
            </a:ln>
            <a:effectLst/>
          </p:spPr>
        </p:cxnSp>
        <p:cxnSp>
          <p:nvCxnSpPr>
            <p:cNvPr id="186" name="直接连接符 440"/>
            <p:cNvCxnSpPr/>
            <p:nvPr/>
          </p:nvCxnSpPr>
          <p:spPr>
            <a:xfrm flipV="1">
              <a:off x="10968" y="5564"/>
              <a:ext cx="1133" cy="453"/>
            </a:xfrm>
            <a:prstGeom prst="line">
              <a:avLst/>
            </a:prstGeom>
            <a:noFill/>
            <a:ln w="6350" cap="flat" cmpd="sng" algn="ctr">
              <a:solidFill>
                <a:schemeClr val="tx1">
                  <a:lumMod val="50000"/>
                  <a:lumOff val="50000"/>
                </a:schemeClr>
              </a:solidFill>
              <a:prstDash val="solid"/>
              <a:miter lim="800000"/>
              <a:headEnd type="oval" w="med" len="med"/>
              <a:tailEnd type="oval" w="med" len="med"/>
            </a:ln>
            <a:effectLst/>
          </p:spPr>
        </p:cxnSp>
        <p:cxnSp>
          <p:nvCxnSpPr>
            <p:cNvPr id="187" name="直接连接符 441"/>
            <p:cNvCxnSpPr/>
            <p:nvPr/>
          </p:nvCxnSpPr>
          <p:spPr>
            <a:xfrm flipV="1">
              <a:off x="8871" y="7646"/>
              <a:ext cx="873" cy="352"/>
            </a:xfrm>
            <a:prstGeom prst="line">
              <a:avLst/>
            </a:prstGeom>
            <a:noFill/>
            <a:ln w="6350" cap="flat" cmpd="sng" algn="ctr">
              <a:solidFill>
                <a:schemeClr val="tx1">
                  <a:lumMod val="50000"/>
                  <a:lumOff val="50000"/>
                </a:schemeClr>
              </a:solidFill>
              <a:prstDash val="solid"/>
              <a:miter lim="800000"/>
              <a:headEnd type="oval"/>
              <a:tailEnd type="oval"/>
            </a:ln>
            <a:effectLst/>
          </p:spPr>
        </p:cxnSp>
        <p:cxnSp>
          <p:nvCxnSpPr>
            <p:cNvPr id="188" name="直接连接符 442"/>
            <p:cNvCxnSpPr/>
            <p:nvPr/>
          </p:nvCxnSpPr>
          <p:spPr>
            <a:xfrm>
              <a:off x="10969" y="6012"/>
              <a:ext cx="2352" cy="1006"/>
            </a:xfrm>
            <a:prstGeom prst="line">
              <a:avLst/>
            </a:prstGeom>
            <a:noFill/>
            <a:ln w="6350" cap="flat" cmpd="sng" algn="ctr">
              <a:solidFill>
                <a:schemeClr val="tx1">
                  <a:lumMod val="50000"/>
                  <a:lumOff val="50000"/>
                </a:schemeClr>
              </a:solidFill>
              <a:prstDash val="solid"/>
              <a:miter lim="800000"/>
              <a:tailEnd type="oval"/>
            </a:ln>
            <a:effectLst/>
          </p:spPr>
        </p:cxnSp>
        <p:cxnSp>
          <p:nvCxnSpPr>
            <p:cNvPr id="189" name="直接连接符 443"/>
            <p:cNvCxnSpPr/>
            <p:nvPr/>
          </p:nvCxnSpPr>
          <p:spPr>
            <a:xfrm>
              <a:off x="10968" y="7115"/>
              <a:ext cx="836" cy="358"/>
            </a:xfrm>
            <a:prstGeom prst="line">
              <a:avLst/>
            </a:prstGeom>
            <a:noFill/>
            <a:ln w="6350" cap="flat" cmpd="sng" algn="ctr">
              <a:solidFill>
                <a:schemeClr val="tx1">
                  <a:lumMod val="50000"/>
                  <a:lumOff val="50000"/>
                </a:schemeClr>
              </a:solidFill>
              <a:prstDash val="solid"/>
              <a:miter lim="800000"/>
              <a:headEnd type="oval"/>
              <a:tailEnd type="none"/>
            </a:ln>
            <a:effectLst/>
          </p:spPr>
        </p:cxnSp>
        <p:cxnSp>
          <p:nvCxnSpPr>
            <p:cNvPr id="190" name="直接连接符 444"/>
            <p:cNvCxnSpPr/>
            <p:nvPr/>
          </p:nvCxnSpPr>
          <p:spPr>
            <a:xfrm flipV="1">
              <a:off x="11767" y="6479"/>
              <a:ext cx="2488" cy="990"/>
            </a:xfrm>
            <a:prstGeom prst="line">
              <a:avLst/>
            </a:prstGeom>
            <a:noFill/>
            <a:ln w="6350" cap="flat" cmpd="sng" algn="ctr">
              <a:solidFill>
                <a:schemeClr val="tx1">
                  <a:lumMod val="50000"/>
                  <a:lumOff val="50000"/>
                </a:schemeClr>
              </a:solidFill>
              <a:prstDash val="solid"/>
              <a:miter lim="800000"/>
            </a:ln>
            <a:effectLst/>
          </p:spPr>
        </p:cxnSp>
        <p:cxnSp>
          <p:nvCxnSpPr>
            <p:cNvPr id="191" name="直接连接符 445"/>
            <p:cNvCxnSpPr/>
            <p:nvPr/>
          </p:nvCxnSpPr>
          <p:spPr>
            <a:xfrm>
              <a:off x="14258" y="6494"/>
              <a:ext cx="500" cy="205"/>
            </a:xfrm>
            <a:prstGeom prst="line">
              <a:avLst/>
            </a:prstGeom>
            <a:noFill/>
            <a:ln w="6350" cap="flat" cmpd="sng" algn="ctr">
              <a:solidFill>
                <a:schemeClr val="tx1">
                  <a:lumMod val="50000"/>
                  <a:lumOff val="50000"/>
                </a:schemeClr>
              </a:solidFill>
              <a:prstDash val="solid"/>
              <a:miter lim="800000"/>
              <a:headEnd type="none"/>
              <a:tailEnd type="oval"/>
            </a:ln>
            <a:effectLst/>
          </p:spPr>
        </p:cxnSp>
        <p:cxnSp>
          <p:nvCxnSpPr>
            <p:cNvPr id="192" name="直接连接符 446"/>
            <p:cNvCxnSpPr/>
            <p:nvPr/>
          </p:nvCxnSpPr>
          <p:spPr>
            <a:xfrm flipH="1" flipV="1">
              <a:off x="7456" y="5598"/>
              <a:ext cx="1050" cy="414"/>
            </a:xfrm>
            <a:prstGeom prst="line">
              <a:avLst/>
            </a:prstGeom>
            <a:noFill/>
            <a:ln w="6350" cap="flat" cmpd="sng" algn="ctr">
              <a:solidFill>
                <a:schemeClr val="tx1">
                  <a:lumMod val="50000"/>
                  <a:lumOff val="50000"/>
                </a:schemeClr>
              </a:solidFill>
              <a:prstDash val="solid"/>
              <a:miter lim="800000"/>
              <a:headEnd type="oval" w="med" len="med"/>
              <a:tailEnd type="oval" w="med" len="med"/>
            </a:ln>
            <a:effectLst/>
          </p:spPr>
        </p:cxnSp>
        <p:cxnSp>
          <p:nvCxnSpPr>
            <p:cNvPr id="193" name="直接连接符 447"/>
            <p:cNvCxnSpPr/>
            <p:nvPr/>
          </p:nvCxnSpPr>
          <p:spPr>
            <a:xfrm flipH="1">
              <a:off x="5689" y="6312"/>
              <a:ext cx="819" cy="328"/>
            </a:xfrm>
            <a:prstGeom prst="line">
              <a:avLst/>
            </a:prstGeom>
            <a:noFill/>
            <a:ln w="6350" cap="flat" cmpd="sng" algn="ctr">
              <a:solidFill>
                <a:schemeClr val="tx1">
                  <a:lumMod val="50000"/>
                  <a:lumOff val="50000"/>
                </a:schemeClr>
              </a:solidFill>
              <a:prstDash val="solid"/>
              <a:miter lim="800000"/>
              <a:tailEnd type="none"/>
            </a:ln>
            <a:effectLst/>
          </p:spPr>
        </p:cxnSp>
        <p:cxnSp>
          <p:nvCxnSpPr>
            <p:cNvPr id="194" name="直接连接符 448"/>
            <p:cNvCxnSpPr/>
            <p:nvPr/>
          </p:nvCxnSpPr>
          <p:spPr>
            <a:xfrm>
              <a:off x="4826" y="6274"/>
              <a:ext cx="871" cy="358"/>
            </a:xfrm>
            <a:prstGeom prst="line">
              <a:avLst/>
            </a:prstGeom>
            <a:noFill/>
            <a:ln w="6350" cap="flat" cmpd="sng" algn="ctr">
              <a:solidFill>
                <a:schemeClr val="tx1">
                  <a:lumMod val="50000"/>
                  <a:lumOff val="50000"/>
                </a:schemeClr>
              </a:solidFill>
              <a:prstDash val="solid"/>
              <a:miter lim="800000"/>
              <a:headEnd type="oval"/>
            </a:ln>
            <a:effectLst/>
          </p:spPr>
        </p:cxnSp>
        <p:grpSp>
          <p:nvGrpSpPr>
            <p:cNvPr id="195" name="组合 194"/>
            <p:cNvGrpSpPr/>
            <p:nvPr/>
          </p:nvGrpSpPr>
          <p:grpSpPr>
            <a:xfrm>
              <a:off x="8661" y="5587"/>
              <a:ext cx="2203" cy="1949"/>
              <a:chOff x="3368560" y="1420956"/>
              <a:chExt cx="886301" cy="1021243"/>
            </a:xfrm>
            <a:solidFill>
              <a:srgbClr val="FF9C00"/>
            </a:solidFill>
          </p:grpSpPr>
          <p:sp>
            <p:nvSpPr>
              <p:cNvPr id="196" name="Freeform 66"/>
              <p:cNvSpPr/>
              <p:nvPr/>
            </p:nvSpPr>
            <p:spPr bwMode="auto">
              <a:xfrm>
                <a:off x="3368560" y="1420956"/>
                <a:ext cx="886301" cy="1021243"/>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grpFill/>
              <a:ln w="12700" cmpd="sng">
                <a:solidFill>
                  <a:schemeClr val="accent1">
                    <a:shade val="50000"/>
                  </a:schemeClr>
                </a:solidFill>
                <a:prstDash val="sysDot"/>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grpSp>
            <p:nvGrpSpPr>
              <p:cNvPr id="197" name="组合 196"/>
              <p:cNvGrpSpPr/>
              <p:nvPr/>
            </p:nvGrpSpPr>
            <p:grpSpPr>
              <a:xfrm>
                <a:off x="3368561" y="1676807"/>
                <a:ext cx="886300" cy="254770"/>
                <a:chOff x="3368561" y="1676807"/>
                <a:chExt cx="886300" cy="254770"/>
              </a:xfrm>
              <a:grpFill/>
            </p:grpSpPr>
            <p:cxnSp>
              <p:nvCxnSpPr>
                <p:cNvPr id="198" name="直接连接符 452"/>
                <p:cNvCxnSpPr>
                  <a:stCxn id="196" idx="2"/>
                </p:cNvCxnSpPr>
                <p:nvPr/>
              </p:nvCxnSpPr>
              <p:spPr>
                <a:xfrm>
                  <a:off x="3368561" y="1676807"/>
                  <a:ext cx="443150" cy="254770"/>
                </a:xfrm>
                <a:prstGeom prst="line">
                  <a:avLst/>
                </a:prstGeom>
                <a:grpFill/>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9" name="直接连接符 453"/>
                <p:cNvCxnSpPr>
                  <a:endCxn id="196" idx="4"/>
                </p:cNvCxnSpPr>
                <p:nvPr/>
              </p:nvCxnSpPr>
              <p:spPr>
                <a:xfrm flipV="1">
                  <a:off x="3811171" y="1676807"/>
                  <a:ext cx="443690" cy="254770"/>
                </a:xfrm>
                <a:prstGeom prst="line">
                  <a:avLst/>
                </a:prstGeom>
                <a:grpFill/>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200" name="矩形 199"/>
            <p:cNvSpPr/>
            <p:nvPr/>
          </p:nvSpPr>
          <p:spPr>
            <a:xfrm>
              <a:off x="8673" y="6241"/>
              <a:ext cx="2191" cy="689"/>
            </a:xfrm>
            <a:prstGeom prst="rect">
              <a:avLst/>
            </a:prstGeom>
            <a:solidFill>
              <a:srgbClr val="FF9C00"/>
            </a:solidFill>
            <a:ln w="31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a:solidFill>
                    <a:schemeClr val="bg1"/>
                  </a:solidFill>
                  <a:ea typeface="微软雅黑" panose="020B0703020204020201" charset="-122"/>
                  <a:sym typeface="+mn-ea"/>
                </a:rPr>
                <a:t>TBC</a:t>
              </a:r>
              <a:endParaRPr kumimoji="0" lang="en-US" altLang="zh-CN" sz="2800" b="1" i="0" u="none" strike="noStrike" kern="1200" cap="none" spc="0" normalizeH="0" baseline="0" noProof="0" dirty="0">
                <a:ln>
                  <a:noFill/>
                </a:ln>
                <a:solidFill>
                  <a:schemeClr val="bg1"/>
                </a:solidFill>
                <a:effectLst/>
                <a:uLnTx/>
                <a:uFillTx/>
                <a:latin typeface="+mj-ea"/>
                <a:ea typeface="微软雅黑" panose="020B0703020204020201" charset="-122"/>
                <a:cs typeface="+mn-cs"/>
                <a:sym typeface="+mn-ea"/>
              </a:endParaRPr>
            </a:p>
          </p:txBody>
        </p:sp>
        <p:sp>
          <p:nvSpPr>
            <p:cNvPr id="201" name="Freeform 66"/>
            <p:cNvSpPr/>
            <p:nvPr/>
          </p:nvSpPr>
          <p:spPr bwMode="auto">
            <a:xfrm>
              <a:off x="4889" y="6703"/>
              <a:ext cx="1159" cy="1057"/>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CB8637"/>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02" name="trade-center_89006"/>
            <p:cNvSpPr>
              <a:spLocks noChangeAspect="1"/>
            </p:cNvSpPr>
            <p:nvPr/>
          </p:nvSpPr>
          <p:spPr bwMode="auto">
            <a:xfrm>
              <a:off x="5175" y="7011"/>
              <a:ext cx="586" cy="441"/>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03" name="Freeform 66"/>
            <p:cNvSpPr/>
            <p:nvPr/>
          </p:nvSpPr>
          <p:spPr bwMode="auto">
            <a:xfrm>
              <a:off x="6352" y="7395"/>
              <a:ext cx="1159" cy="1058"/>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FF9C00"/>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04" name="bank_274007"/>
            <p:cNvSpPr>
              <a:spLocks noChangeAspect="1"/>
            </p:cNvSpPr>
            <p:nvPr/>
          </p:nvSpPr>
          <p:spPr bwMode="auto">
            <a:xfrm>
              <a:off x="6710" y="7682"/>
              <a:ext cx="487" cy="452"/>
            </a:xfrm>
            <a:custGeom>
              <a:avLst/>
              <a:gdLst>
                <a:gd name="connsiteX0" fmla="*/ 38006 w 582287"/>
                <a:gd name="connsiteY0" fmla="*/ 556143 h 606712"/>
                <a:gd name="connsiteX1" fmla="*/ 25367 w 582287"/>
                <a:gd name="connsiteY1" fmla="*/ 568763 h 606712"/>
                <a:gd name="connsiteX2" fmla="*/ 25367 w 582287"/>
                <a:gd name="connsiteY2" fmla="*/ 581383 h 606712"/>
                <a:gd name="connsiteX3" fmla="*/ 557009 w 582287"/>
                <a:gd name="connsiteY3" fmla="*/ 581383 h 606712"/>
                <a:gd name="connsiteX4" fmla="*/ 557009 w 582287"/>
                <a:gd name="connsiteY4" fmla="*/ 568763 h 606712"/>
                <a:gd name="connsiteX5" fmla="*/ 544370 w 582287"/>
                <a:gd name="connsiteY5" fmla="*/ 556143 h 606712"/>
                <a:gd name="connsiteX6" fmla="*/ 443079 w 582287"/>
                <a:gd name="connsiteY6" fmla="*/ 505575 h 606712"/>
                <a:gd name="connsiteX7" fmla="*/ 430440 w 582287"/>
                <a:gd name="connsiteY7" fmla="*/ 518195 h 606712"/>
                <a:gd name="connsiteX8" fmla="*/ 430440 w 582287"/>
                <a:gd name="connsiteY8" fmla="*/ 530815 h 606712"/>
                <a:gd name="connsiteX9" fmla="*/ 506364 w 582287"/>
                <a:gd name="connsiteY9" fmla="*/ 530815 h 606712"/>
                <a:gd name="connsiteX10" fmla="*/ 506364 w 582287"/>
                <a:gd name="connsiteY10" fmla="*/ 518195 h 606712"/>
                <a:gd name="connsiteX11" fmla="*/ 493725 w 582287"/>
                <a:gd name="connsiteY11" fmla="*/ 505575 h 606712"/>
                <a:gd name="connsiteX12" fmla="*/ 265866 w 582287"/>
                <a:gd name="connsiteY12" fmla="*/ 505575 h 606712"/>
                <a:gd name="connsiteX13" fmla="*/ 253227 w 582287"/>
                <a:gd name="connsiteY13" fmla="*/ 518195 h 606712"/>
                <a:gd name="connsiteX14" fmla="*/ 253227 w 582287"/>
                <a:gd name="connsiteY14" fmla="*/ 530815 h 606712"/>
                <a:gd name="connsiteX15" fmla="*/ 329150 w 582287"/>
                <a:gd name="connsiteY15" fmla="*/ 530815 h 606712"/>
                <a:gd name="connsiteX16" fmla="*/ 329150 w 582287"/>
                <a:gd name="connsiteY16" fmla="*/ 518195 h 606712"/>
                <a:gd name="connsiteX17" fmla="*/ 316511 w 582287"/>
                <a:gd name="connsiteY17" fmla="*/ 505575 h 606712"/>
                <a:gd name="connsiteX18" fmla="*/ 88651 w 582287"/>
                <a:gd name="connsiteY18" fmla="*/ 505575 h 606712"/>
                <a:gd name="connsiteX19" fmla="*/ 76012 w 582287"/>
                <a:gd name="connsiteY19" fmla="*/ 518195 h 606712"/>
                <a:gd name="connsiteX20" fmla="*/ 76012 w 582287"/>
                <a:gd name="connsiteY20" fmla="*/ 530815 h 606712"/>
                <a:gd name="connsiteX21" fmla="*/ 151936 w 582287"/>
                <a:gd name="connsiteY21" fmla="*/ 530815 h 606712"/>
                <a:gd name="connsiteX22" fmla="*/ 151936 w 582287"/>
                <a:gd name="connsiteY22" fmla="*/ 518195 h 606712"/>
                <a:gd name="connsiteX23" fmla="*/ 139297 w 582287"/>
                <a:gd name="connsiteY23" fmla="*/ 505575 h 606712"/>
                <a:gd name="connsiteX24" fmla="*/ 455719 w 582287"/>
                <a:gd name="connsiteY24" fmla="*/ 303300 h 606712"/>
                <a:gd name="connsiteX25" fmla="*/ 455719 w 582287"/>
                <a:gd name="connsiteY25" fmla="*/ 480246 h 606712"/>
                <a:gd name="connsiteX26" fmla="*/ 481086 w 582287"/>
                <a:gd name="connsiteY26" fmla="*/ 480246 h 606712"/>
                <a:gd name="connsiteX27" fmla="*/ 481086 w 582287"/>
                <a:gd name="connsiteY27" fmla="*/ 303300 h 606712"/>
                <a:gd name="connsiteX28" fmla="*/ 278505 w 582287"/>
                <a:gd name="connsiteY28" fmla="*/ 303300 h 606712"/>
                <a:gd name="connsiteX29" fmla="*/ 278505 w 582287"/>
                <a:gd name="connsiteY29" fmla="*/ 480246 h 606712"/>
                <a:gd name="connsiteX30" fmla="*/ 303872 w 582287"/>
                <a:gd name="connsiteY30" fmla="*/ 480246 h 606712"/>
                <a:gd name="connsiteX31" fmla="*/ 303872 w 582287"/>
                <a:gd name="connsiteY31" fmla="*/ 303300 h 606712"/>
                <a:gd name="connsiteX32" fmla="*/ 101290 w 582287"/>
                <a:gd name="connsiteY32" fmla="*/ 303300 h 606712"/>
                <a:gd name="connsiteX33" fmla="*/ 101290 w 582287"/>
                <a:gd name="connsiteY33" fmla="*/ 480246 h 606712"/>
                <a:gd name="connsiteX34" fmla="*/ 126568 w 582287"/>
                <a:gd name="connsiteY34" fmla="*/ 480246 h 606712"/>
                <a:gd name="connsiteX35" fmla="*/ 126568 w 582287"/>
                <a:gd name="connsiteY35" fmla="*/ 303300 h 606712"/>
                <a:gd name="connsiteX36" fmla="*/ 430440 w 582287"/>
                <a:gd name="connsiteY36" fmla="*/ 252731 h 606712"/>
                <a:gd name="connsiteX37" fmla="*/ 430440 w 582287"/>
                <a:gd name="connsiteY37" fmla="*/ 265440 h 606712"/>
                <a:gd name="connsiteX38" fmla="*/ 443079 w 582287"/>
                <a:gd name="connsiteY38" fmla="*/ 278060 h 606712"/>
                <a:gd name="connsiteX39" fmla="*/ 493725 w 582287"/>
                <a:gd name="connsiteY39" fmla="*/ 278060 h 606712"/>
                <a:gd name="connsiteX40" fmla="*/ 506364 w 582287"/>
                <a:gd name="connsiteY40" fmla="*/ 265440 h 606712"/>
                <a:gd name="connsiteX41" fmla="*/ 506364 w 582287"/>
                <a:gd name="connsiteY41" fmla="*/ 252731 h 606712"/>
                <a:gd name="connsiteX42" fmla="*/ 354428 w 582287"/>
                <a:gd name="connsiteY42" fmla="*/ 252731 h 606712"/>
                <a:gd name="connsiteX43" fmla="*/ 354428 w 582287"/>
                <a:gd name="connsiteY43" fmla="*/ 265440 h 606712"/>
                <a:gd name="connsiteX44" fmla="*/ 329150 w 582287"/>
                <a:gd name="connsiteY44" fmla="*/ 300989 h 606712"/>
                <a:gd name="connsiteX45" fmla="*/ 329150 w 582287"/>
                <a:gd name="connsiteY45" fmla="*/ 482646 h 606712"/>
                <a:gd name="connsiteX46" fmla="*/ 354428 w 582287"/>
                <a:gd name="connsiteY46" fmla="*/ 518195 h 606712"/>
                <a:gd name="connsiteX47" fmla="*/ 354428 w 582287"/>
                <a:gd name="connsiteY47" fmla="*/ 530815 h 606712"/>
                <a:gd name="connsiteX48" fmla="*/ 405073 w 582287"/>
                <a:gd name="connsiteY48" fmla="*/ 530815 h 606712"/>
                <a:gd name="connsiteX49" fmla="*/ 405073 w 582287"/>
                <a:gd name="connsiteY49" fmla="*/ 518195 h 606712"/>
                <a:gd name="connsiteX50" fmla="*/ 430440 w 582287"/>
                <a:gd name="connsiteY50" fmla="*/ 482646 h 606712"/>
                <a:gd name="connsiteX51" fmla="*/ 430440 w 582287"/>
                <a:gd name="connsiteY51" fmla="*/ 300989 h 606712"/>
                <a:gd name="connsiteX52" fmla="*/ 405073 w 582287"/>
                <a:gd name="connsiteY52" fmla="*/ 265440 h 606712"/>
                <a:gd name="connsiteX53" fmla="*/ 405073 w 582287"/>
                <a:gd name="connsiteY53" fmla="*/ 252731 h 606712"/>
                <a:gd name="connsiteX54" fmla="*/ 253227 w 582287"/>
                <a:gd name="connsiteY54" fmla="*/ 252731 h 606712"/>
                <a:gd name="connsiteX55" fmla="*/ 253227 w 582287"/>
                <a:gd name="connsiteY55" fmla="*/ 265440 h 606712"/>
                <a:gd name="connsiteX56" fmla="*/ 265866 w 582287"/>
                <a:gd name="connsiteY56" fmla="*/ 278060 h 606712"/>
                <a:gd name="connsiteX57" fmla="*/ 316511 w 582287"/>
                <a:gd name="connsiteY57" fmla="*/ 278060 h 606712"/>
                <a:gd name="connsiteX58" fmla="*/ 329150 w 582287"/>
                <a:gd name="connsiteY58" fmla="*/ 265440 h 606712"/>
                <a:gd name="connsiteX59" fmla="*/ 329150 w 582287"/>
                <a:gd name="connsiteY59" fmla="*/ 252731 h 606712"/>
                <a:gd name="connsiteX60" fmla="*/ 177214 w 582287"/>
                <a:gd name="connsiteY60" fmla="*/ 252731 h 606712"/>
                <a:gd name="connsiteX61" fmla="*/ 177214 w 582287"/>
                <a:gd name="connsiteY61" fmla="*/ 265440 h 606712"/>
                <a:gd name="connsiteX62" fmla="*/ 151936 w 582287"/>
                <a:gd name="connsiteY62" fmla="*/ 300989 h 606712"/>
                <a:gd name="connsiteX63" fmla="*/ 151936 w 582287"/>
                <a:gd name="connsiteY63" fmla="*/ 482646 h 606712"/>
                <a:gd name="connsiteX64" fmla="*/ 177214 w 582287"/>
                <a:gd name="connsiteY64" fmla="*/ 518195 h 606712"/>
                <a:gd name="connsiteX65" fmla="*/ 177214 w 582287"/>
                <a:gd name="connsiteY65" fmla="*/ 530815 h 606712"/>
                <a:gd name="connsiteX66" fmla="*/ 227859 w 582287"/>
                <a:gd name="connsiteY66" fmla="*/ 530815 h 606712"/>
                <a:gd name="connsiteX67" fmla="*/ 227859 w 582287"/>
                <a:gd name="connsiteY67" fmla="*/ 518195 h 606712"/>
                <a:gd name="connsiteX68" fmla="*/ 253227 w 582287"/>
                <a:gd name="connsiteY68" fmla="*/ 482646 h 606712"/>
                <a:gd name="connsiteX69" fmla="*/ 253227 w 582287"/>
                <a:gd name="connsiteY69" fmla="*/ 300989 h 606712"/>
                <a:gd name="connsiteX70" fmla="*/ 227859 w 582287"/>
                <a:gd name="connsiteY70" fmla="*/ 265440 h 606712"/>
                <a:gd name="connsiteX71" fmla="*/ 227859 w 582287"/>
                <a:gd name="connsiteY71" fmla="*/ 252731 h 606712"/>
                <a:gd name="connsiteX72" fmla="*/ 76012 w 582287"/>
                <a:gd name="connsiteY72" fmla="*/ 252731 h 606712"/>
                <a:gd name="connsiteX73" fmla="*/ 76012 w 582287"/>
                <a:gd name="connsiteY73" fmla="*/ 265440 h 606712"/>
                <a:gd name="connsiteX74" fmla="*/ 88651 w 582287"/>
                <a:gd name="connsiteY74" fmla="*/ 278060 h 606712"/>
                <a:gd name="connsiteX75" fmla="*/ 139297 w 582287"/>
                <a:gd name="connsiteY75" fmla="*/ 278060 h 606712"/>
                <a:gd name="connsiteX76" fmla="*/ 151936 w 582287"/>
                <a:gd name="connsiteY76" fmla="*/ 265440 h 606712"/>
                <a:gd name="connsiteX77" fmla="*/ 151936 w 582287"/>
                <a:gd name="connsiteY77" fmla="*/ 252731 h 606712"/>
                <a:gd name="connsiteX78" fmla="*/ 50645 w 582287"/>
                <a:gd name="connsiteY78" fmla="*/ 202252 h 606712"/>
                <a:gd name="connsiteX79" fmla="*/ 50645 w 582287"/>
                <a:gd name="connsiteY79" fmla="*/ 227492 h 606712"/>
                <a:gd name="connsiteX80" fmla="*/ 531731 w 582287"/>
                <a:gd name="connsiteY80" fmla="*/ 227492 h 606712"/>
                <a:gd name="connsiteX81" fmla="*/ 531731 w 582287"/>
                <a:gd name="connsiteY81" fmla="*/ 202252 h 606712"/>
                <a:gd name="connsiteX82" fmla="*/ 291134 w 582287"/>
                <a:gd name="connsiteY82" fmla="*/ 103699 h 606712"/>
                <a:gd name="connsiteX83" fmla="*/ 257053 w 582287"/>
                <a:gd name="connsiteY83" fmla="*/ 126369 h 606712"/>
                <a:gd name="connsiteX84" fmla="*/ 325305 w 582287"/>
                <a:gd name="connsiteY84" fmla="*/ 126369 h 606712"/>
                <a:gd name="connsiteX85" fmla="*/ 284104 w 582287"/>
                <a:gd name="connsiteY85" fmla="*/ 77917 h 606712"/>
                <a:gd name="connsiteX86" fmla="*/ 298164 w 582287"/>
                <a:gd name="connsiteY86" fmla="*/ 77917 h 606712"/>
                <a:gd name="connsiteX87" fmla="*/ 374069 w 582287"/>
                <a:gd name="connsiteY87" fmla="*/ 128502 h 606712"/>
                <a:gd name="connsiteX88" fmla="*/ 379230 w 582287"/>
                <a:gd name="connsiteY88" fmla="*/ 142727 h 606712"/>
                <a:gd name="connsiteX89" fmla="*/ 367128 w 582287"/>
                <a:gd name="connsiteY89" fmla="*/ 151706 h 606712"/>
                <a:gd name="connsiteX90" fmla="*/ 215229 w 582287"/>
                <a:gd name="connsiteY90" fmla="*/ 151706 h 606712"/>
                <a:gd name="connsiteX91" fmla="*/ 203127 w 582287"/>
                <a:gd name="connsiteY91" fmla="*/ 142727 h 606712"/>
                <a:gd name="connsiteX92" fmla="*/ 208199 w 582287"/>
                <a:gd name="connsiteY92" fmla="*/ 128502 h 606712"/>
                <a:gd name="connsiteX93" fmla="*/ 291144 w 582287"/>
                <a:gd name="connsiteY93" fmla="*/ 27617 h 606712"/>
                <a:gd name="connsiteX94" fmla="*/ 56164 w 582287"/>
                <a:gd name="connsiteY94" fmla="*/ 176923 h 606712"/>
                <a:gd name="connsiteX95" fmla="*/ 526212 w 582287"/>
                <a:gd name="connsiteY95" fmla="*/ 176923 h 606712"/>
                <a:gd name="connsiteX96" fmla="*/ 284379 w 582287"/>
                <a:gd name="connsiteY96" fmla="*/ 1932 h 606712"/>
                <a:gd name="connsiteX97" fmla="*/ 297997 w 582287"/>
                <a:gd name="connsiteY97" fmla="*/ 1932 h 606712"/>
                <a:gd name="connsiteX98" fmla="*/ 576413 w 582287"/>
                <a:gd name="connsiteY98" fmla="*/ 178878 h 606712"/>
                <a:gd name="connsiteX99" fmla="*/ 581753 w 582287"/>
                <a:gd name="connsiteY99" fmla="*/ 193098 h 606712"/>
                <a:gd name="connsiteX100" fmla="*/ 569648 w 582287"/>
                <a:gd name="connsiteY100" fmla="*/ 202252 h 606712"/>
                <a:gd name="connsiteX101" fmla="*/ 557009 w 582287"/>
                <a:gd name="connsiteY101" fmla="*/ 202252 h 606712"/>
                <a:gd name="connsiteX102" fmla="*/ 557009 w 582287"/>
                <a:gd name="connsiteY102" fmla="*/ 240112 h 606712"/>
                <a:gd name="connsiteX103" fmla="*/ 544370 w 582287"/>
                <a:gd name="connsiteY103" fmla="*/ 252731 h 606712"/>
                <a:gd name="connsiteX104" fmla="*/ 531731 w 582287"/>
                <a:gd name="connsiteY104" fmla="*/ 252731 h 606712"/>
                <a:gd name="connsiteX105" fmla="*/ 531731 w 582287"/>
                <a:gd name="connsiteY105" fmla="*/ 265440 h 606712"/>
                <a:gd name="connsiteX106" fmla="*/ 506364 w 582287"/>
                <a:gd name="connsiteY106" fmla="*/ 300989 h 606712"/>
                <a:gd name="connsiteX107" fmla="*/ 506364 w 582287"/>
                <a:gd name="connsiteY107" fmla="*/ 482646 h 606712"/>
                <a:gd name="connsiteX108" fmla="*/ 531731 w 582287"/>
                <a:gd name="connsiteY108" fmla="*/ 518195 h 606712"/>
                <a:gd name="connsiteX109" fmla="*/ 531731 w 582287"/>
                <a:gd name="connsiteY109" fmla="*/ 530815 h 606712"/>
                <a:gd name="connsiteX110" fmla="*/ 544370 w 582287"/>
                <a:gd name="connsiteY110" fmla="*/ 530815 h 606712"/>
                <a:gd name="connsiteX111" fmla="*/ 582287 w 582287"/>
                <a:gd name="connsiteY111" fmla="*/ 568763 h 606712"/>
                <a:gd name="connsiteX112" fmla="*/ 582287 w 582287"/>
                <a:gd name="connsiteY112" fmla="*/ 594003 h 606712"/>
                <a:gd name="connsiteX113" fmla="*/ 569648 w 582287"/>
                <a:gd name="connsiteY113" fmla="*/ 606712 h 606712"/>
                <a:gd name="connsiteX114" fmla="*/ 12639 w 582287"/>
                <a:gd name="connsiteY114" fmla="*/ 606712 h 606712"/>
                <a:gd name="connsiteX115" fmla="*/ 0 w 582287"/>
                <a:gd name="connsiteY115" fmla="*/ 594003 h 606712"/>
                <a:gd name="connsiteX116" fmla="*/ 0 w 582287"/>
                <a:gd name="connsiteY116" fmla="*/ 568763 h 606712"/>
                <a:gd name="connsiteX117" fmla="*/ 38006 w 582287"/>
                <a:gd name="connsiteY117" fmla="*/ 530815 h 606712"/>
                <a:gd name="connsiteX118" fmla="*/ 50645 w 582287"/>
                <a:gd name="connsiteY118" fmla="*/ 530815 h 606712"/>
                <a:gd name="connsiteX119" fmla="*/ 50645 w 582287"/>
                <a:gd name="connsiteY119" fmla="*/ 518195 h 606712"/>
                <a:gd name="connsiteX120" fmla="*/ 76012 w 582287"/>
                <a:gd name="connsiteY120" fmla="*/ 482646 h 606712"/>
                <a:gd name="connsiteX121" fmla="*/ 76012 w 582287"/>
                <a:gd name="connsiteY121" fmla="*/ 300989 h 606712"/>
                <a:gd name="connsiteX122" fmla="*/ 50645 w 582287"/>
                <a:gd name="connsiteY122" fmla="*/ 265440 h 606712"/>
                <a:gd name="connsiteX123" fmla="*/ 50645 w 582287"/>
                <a:gd name="connsiteY123" fmla="*/ 252731 h 606712"/>
                <a:gd name="connsiteX124" fmla="*/ 38006 w 582287"/>
                <a:gd name="connsiteY124" fmla="*/ 252731 h 606712"/>
                <a:gd name="connsiteX125" fmla="*/ 25367 w 582287"/>
                <a:gd name="connsiteY125" fmla="*/ 240112 h 606712"/>
                <a:gd name="connsiteX126" fmla="*/ 25367 w 582287"/>
                <a:gd name="connsiteY126" fmla="*/ 202252 h 606712"/>
                <a:gd name="connsiteX127" fmla="*/ 12639 w 582287"/>
                <a:gd name="connsiteY127" fmla="*/ 202252 h 606712"/>
                <a:gd name="connsiteX128" fmla="*/ 534 w 582287"/>
                <a:gd name="connsiteY128" fmla="*/ 193098 h 606712"/>
                <a:gd name="connsiteX129" fmla="*/ 5874 w 582287"/>
                <a:gd name="connsiteY129" fmla="*/ 178878 h 60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582287" h="606712">
                  <a:moveTo>
                    <a:pt x="38006" y="556143"/>
                  </a:moveTo>
                  <a:cubicBezTo>
                    <a:pt x="30974" y="556143"/>
                    <a:pt x="25367" y="561742"/>
                    <a:pt x="25367" y="568763"/>
                  </a:cubicBezTo>
                  <a:lnTo>
                    <a:pt x="25367" y="581383"/>
                  </a:lnTo>
                  <a:lnTo>
                    <a:pt x="557009" y="581383"/>
                  </a:lnTo>
                  <a:lnTo>
                    <a:pt x="557009" y="568763"/>
                  </a:lnTo>
                  <a:cubicBezTo>
                    <a:pt x="557009" y="561742"/>
                    <a:pt x="551313" y="556143"/>
                    <a:pt x="544370" y="556143"/>
                  </a:cubicBezTo>
                  <a:close/>
                  <a:moveTo>
                    <a:pt x="443079" y="505575"/>
                  </a:moveTo>
                  <a:cubicBezTo>
                    <a:pt x="436048" y="505575"/>
                    <a:pt x="430440" y="511263"/>
                    <a:pt x="430440" y="518195"/>
                  </a:cubicBezTo>
                  <a:lnTo>
                    <a:pt x="430440" y="530815"/>
                  </a:lnTo>
                  <a:lnTo>
                    <a:pt x="506364" y="530815"/>
                  </a:lnTo>
                  <a:lnTo>
                    <a:pt x="506364" y="518195"/>
                  </a:lnTo>
                  <a:cubicBezTo>
                    <a:pt x="506364" y="511263"/>
                    <a:pt x="500667" y="505575"/>
                    <a:pt x="493725" y="505575"/>
                  </a:cubicBezTo>
                  <a:close/>
                  <a:moveTo>
                    <a:pt x="265866" y="505575"/>
                  </a:moveTo>
                  <a:cubicBezTo>
                    <a:pt x="258834" y="505575"/>
                    <a:pt x="253227" y="511263"/>
                    <a:pt x="253227" y="518195"/>
                  </a:cubicBezTo>
                  <a:lnTo>
                    <a:pt x="253227" y="530815"/>
                  </a:lnTo>
                  <a:lnTo>
                    <a:pt x="329150" y="530815"/>
                  </a:lnTo>
                  <a:lnTo>
                    <a:pt x="329150" y="518195"/>
                  </a:lnTo>
                  <a:cubicBezTo>
                    <a:pt x="329150" y="511263"/>
                    <a:pt x="323453" y="505575"/>
                    <a:pt x="316511" y="505575"/>
                  </a:cubicBezTo>
                  <a:close/>
                  <a:moveTo>
                    <a:pt x="88651" y="505575"/>
                  </a:moveTo>
                  <a:cubicBezTo>
                    <a:pt x="81620" y="505575"/>
                    <a:pt x="76012" y="511263"/>
                    <a:pt x="76012" y="518195"/>
                  </a:cubicBezTo>
                  <a:lnTo>
                    <a:pt x="76012" y="530815"/>
                  </a:lnTo>
                  <a:lnTo>
                    <a:pt x="151936" y="530815"/>
                  </a:lnTo>
                  <a:lnTo>
                    <a:pt x="151936" y="518195"/>
                  </a:lnTo>
                  <a:cubicBezTo>
                    <a:pt x="151936" y="511263"/>
                    <a:pt x="146239" y="505575"/>
                    <a:pt x="139297" y="505575"/>
                  </a:cubicBezTo>
                  <a:close/>
                  <a:moveTo>
                    <a:pt x="455719" y="303300"/>
                  </a:moveTo>
                  <a:lnTo>
                    <a:pt x="455719" y="480246"/>
                  </a:lnTo>
                  <a:lnTo>
                    <a:pt x="481086" y="480246"/>
                  </a:lnTo>
                  <a:lnTo>
                    <a:pt x="481086" y="303300"/>
                  </a:lnTo>
                  <a:close/>
                  <a:moveTo>
                    <a:pt x="278505" y="303300"/>
                  </a:moveTo>
                  <a:lnTo>
                    <a:pt x="278505" y="480246"/>
                  </a:lnTo>
                  <a:lnTo>
                    <a:pt x="303872" y="480246"/>
                  </a:lnTo>
                  <a:lnTo>
                    <a:pt x="303872" y="303300"/>
                  </a:lnTo>
                  <a:close/>
                  <a:moveTo>
                    <a:pt x="101290" y="303300"/>
                  </a:moveTo>
                  <a:lnTo>
                    <a:pt x="101290" y="480246"/>
                  </a:lnTo>
                  <a:lnTo>
                    <a:pt x="126568" y="480246"/>
                  </a:lnTo>
                  <a:lnTo>
                    <a:pt x="126568" y="303300"/>
                  </a:lnTo>
                  <a:close/>
                  <a:moveTo>
                    <a:pt x="430440" y="252731"/>
                  </a:moveTo>
                  <a:lnTo>
                    <a:pt x="430440" y="265440"/>
                  </a:lnTo>
                  <a:cubicBezTo>
                    <a:pt x="430440" y="272372"/>
                    <a:pt x="436048" y="278060"/>
                    <a:pt x="443079" y="278060"/>
                  </a:cubicBezTo>
                  <a:lnTo>
                    <a:pt x="493725" y="278060"/>
                  </a:lnTo>
                  <a:cubicBezTo>
                    <a:pt x="500667" y="278060"/>
                    <a:pt x="506364" y="272372"/>
                    <a:pt x="506364" y="265440"/>
                  </a:cubicBezTo>
                  <a:lnTo>
                    <a:pt x="506364" y="252731"/>
                  </a:lnTo>
                  <a:close/>
                  <a:moveTo>
                    <a:pt x="354428" y="252731"/>
                  </a:moveTo>
                  <a:lnTo>
                    <a:pt x="354428" y="265440"/>
                  </a:lnTo>
                  <a:cubicBezTo>
                    <a:pt x="354428" y="281882"/>
                    <a:pt x="343836" y="295746"/>
                    <a:pt x="329150" y="300989"/>
                  </a:cubicBezTo>
                  <a:lnTo>
                    <a:pt x="329150" y="482646"/>
                  </a:lnTo>
                  <a:cubicBezTo>
                    <a:pt x="343836" y="487800"/>
                    <a:pt x="354428" y="501753"/>
                    <a:pt x="354428" y="518195"/>
                  </a:cubicBezTo>
                  <a:lnTo>
                    <a:pt x="354428" y="530815"/>
                  </a:lnTo>
                  <a:lnTo>
                    <a:pt x="405073" y="530815"/>
                  </a:lnTo>
                  <a:lnTo>
                    <a:pt x="405073" y="518195"/>
                  </a:lnTo>
                  <a:cubicBezTo>
                    <a:pt x="405073" y="501753"/>
                    <a:pt x="415754" y="487800"/>
                    <a:pt x="430440" y="482646"/>
                  </a:cubicBezTo>
                  <a:lnTo>
                    <a:pt x="430440" y="300989"/>
                  </a:lnTo>
                  <a:cubicBezTo>
                    <a:pt x="415754" y="295746"/>
                    <a:pt x="405073" y="281882"/>
                    <a:pt x="405073" y="265440"/>
                  </a:cubicBezTo>
                  <a:lnTo>
                    <a:pt x="405073" y="252731"/>
                  </a:lnTo>
                  <a:close/>
                  <a:moveTo>
                    <a:pt x="253227" y="252731"/>
                  </a:moveTo>
                  <a:lnTo>
                    <a:pt x="253227" y="265440"/>
                  </a:lnTo>
                  <a:cubicBezTo>
                    <a:pt x="253227" y="272372"/>
                    <a:pt x="258834" y="278060"/>
                    <a:pt x="265866" y="278060"/>
                  </a:cubicBezTo>
                  <a:lnTo>
                    <a:pt x="316511" y="278060"/>
                  </a:lnTo>
                  <a:cubicBezTo>
                    <a:pt x="323453" y="278060"/>
                    <a:pt x="329150" y="272372"/>
                    <a:pt x="329150" y="265440"/>
                  </a:cubicBezTo>
                  <a:lnTo>
                    <a:pt x="329150" y="252731"/>
                  </a:lnTo>
                  <a:close/>
                  <a:moveTo>
                    <a:pt x="177214" y="252731"/>
                  </a:moveTo>
                  <a:lnTo>
                    <a:pt x="177214" y="265440"/>
                  </a:lnTo>
                  <a:cubicBezTo>
                    <a:pt x="177214" y="281882"/>
                    <a:pt x="166622" y="295746"/>
                    <a:pt x="151936" y="300989"/>
                  </a:cubicBezTo>
                  <a:lnTo>
                    <a:pt x="151936" y="482646"/>
                  </a:lnTo>
                  <a:cubicBezTo>
                    <a:pt x="166622" y="487800"/>
                    <a:pt x="177214" y="501753"/>
                    <a:pt x="177214" y="518195"/>
                  </a:cubicBezTo>
                  <a:lnTo>
                    <a:pt x="177214" y="530815"/>
                  </a:lnTo>
                  <a:lnTo>
                    <a:pt x="227859" y="530815"/>
                  </a:lnTo>
                  <a:lnTo>
                    <a:pt x="227859" y="518195"/>
                  </a:lnTo>
                  <a:cubicBezTo>
                    <a:pt x="227859" y="501753"/>
                    <a:pt x="238451" y="487800"/>
                    <a:pt x="253227" y="482646"/>
                  </a:cubicBezTo>
                  <a:lnTo>
                    <a:pt x="253227" y="300989"/>
                  </a:lnTo>
                  <a:cubicBezTo>
                    <a:pt x="238451" y="295746"/>
                    <a:pt x="227859" y="281882"/>
                    <a:pt x="227859" y="265440"/>
                  </a:cubicBezTo>
                  <a:lnTo>
                    <a:pt x="227859" y="252731"/>
                  </a:lnTo>
                  <a:close/>
                  <a:moveTo>
                    <a:pt x="76012" y="252731"/>
                  </a:moveTo>
                  <a:lnTo>
                    <a:pt x="76012" y="265440"/>
                  </a:lnTo>
                  <a:cubicBezTo>
                    <a:pt x="76012" y="272372"/>
                    <a:pt x="81620" y="278060"/>
                    <a:pt x="88651" y="278060"/>
                  </a:cubicBezTo>
                  <a:lnTo>
                    <a:pt x="139297" y="278060"/>
                  </a:lnTo>
                  <a:cubicBezTo>
                    <a:pt x="146239" y="278060"/>
                    <a:pt x="151936" y="272372"/>
                    <a:pt x="151936" y="265440"/>
                  </a:cubicBezTo>
                  <a:lnTo>
                    <a:pt x="151936" y="252731"/>
                  </a:lnTo>
                  <a:close/>
                  <a:moveTo>
                    <a:pt x="50645" y="202252"/>
                  </a:moveTo>
                  <a:lnTo>
                    <a:pt x="50645" y="227492"/>
                  </a:lnTo>
                  <a:lnTo>
                    <a:pt x="531731" y="227492"/>
                  </a:lnTo>
                  <a:lnTo>
                    <a:pt x="531731" y="202252"/>
                  </a:lnTo>
                  <a:close/>
                  <a:moveTo>
                    <a:pt x="291134" y="103699"/>
                  </a:moveTo>
                  <a:lnTo>
                    <a:pt x="257053" y="126369"/>
                  </a:lnTo>
                  <a:lnTo>
                    <a:pt x="325305" y="126369"/>
                  </a:lnTo>
                  <a:close/>
                  <a:moveTo>
                    <a:pt x="284104" y="77917"/>
                  </a:moveTo>
                  <a:cubicBezTo>
                    <a:pt x="288376" y="75072"/>
                    <a:pt x="293893" y="75072"/>
                    <a:pt x="298164" y="77917"/>
                  </a:cubicBezTo>
                  <a:lnTo>
                    <a:pt x="374069" y="128502"/>
                  </a:lnTo>
                  <a:cubicBezTo>
                    <a:pt x="378786" y="131614"/>
                    <a:pt x="380832" y="137393"/>
                    <a:pt x="379230" y="142727"/>
                  </a:cubicBezTo>
                  <a:cubicBezTo>
                    <a:pt x="377540" y="148061"/>
                    <a:pt x="372646" y="151706"/>
                    <a:pt x="367128" y="151706"/>
                  </a:cubicBezTo>
                  <a:lnTo>
                    <a:pt x="215229" y="151706"/>
                  </a:lnTo>
                  <a:cubicBezTo>
                    <a:pt x="209623" y="151706"/>
                    <a:pt x="204729" y="148061"/>
                    <a:pt x="203127" y="142727"/>
                  </a:cubicBezTo>
                  <a:cubicBezTo>
                    <a:pt x="201525" y="137393"/>
                    <a:pt x="203572" y="131614"/>
                    <a:pt x="208199" y="128502"/>
                  </a:cubicBezTo>
                  <a:close/>
                  <a:moveTo>
                    <a:pt x="291144" y="27617"/>
                  </a:moveTo>
                  <a:lnTo>
                    <a:pt x="56164" y="176923"/>
                  </a:lnTo>
                  <a:lnTo>
                    <a:pt x="526212" y="176923"/>
                  </a:lnTo>
                  <a:close/>
                  <a:moveTo>
                    <a:pt x="284379" y="1932"/>
                  </a:moveTo>
                  <a:cubicBezTo>
                    <a:pt x="288474" y="-645"/>
                    <a:pt x="293814" y="-645"/>
                    <a:pt x="297997" y="1932"/>
                  </a:cubicBezTo>
                  <a:lnTo>
                    <a:pt x="576413" y="178878"/>
                  </a:lnTo>
                  <a:cubicBezTo>
                    <a:pt x="581219" y="181900"/>
                    <a:pt x="583355" y="187677"/>
                    <a:pt x="581753" y="193098"/>
                  </a:cubicBezTo>
                  <a:cubicBezTo>
                    <a:pt x="580240" y="198519"/>
                    <a:pt x="575256" y="202252"/>
                    <a:pt x="569648" y="202252"/>
                  </a:cubicBezTo>
                  <a:lnTo>
                    <a:pt x="557009" y="202252"/>
                  </a:lnTo>
                  <a:lnTo>
                    <a:pt x="557009" y="240112"/>
                  </a:lnTo>
                  <a:cubicBezTo>
                    <a:pt x="557009" y="247133"/>
                    <a:pt x="551313" y="252731"/>
                    <a:pt x="544370" y="252731"/>
                  </a:cubicBezTo>
                  <a:lnTo>
                    <a:pt x="531731" y="252731"/>
                  </a:lnTo>
                  <a:lnTo>
                    <a:pt x="531731" y="265440"/>
                  </a:lnTo>
                  <a:cubicBezTo>
                    <a:pt x="531731" y="281882"/>
                    <a:pt x="521050" y="295746"/>
                    <a:pt x="506364" y="300989"/>
                  </a:cubicBezTo>
                  <a:lnTo>
                    <a:pt x="506364" y="482646"/>
                  </a:lnTo>
                  <a:cubicBezTo>
                    <a:pt x="521050" y="487800"/>
                    <a:pt x="531731" y="501753"/>
                    <a:pt x="531731" y="518195"/>
                  </a:cubicBezTo>
                  <a:lnTo>
                    <a:pt x="531731" y="530815"/>
                  </a:lnTo>
                  <a:lnTo>
                    <a:pt x="544370" y="530815"/>
                  </a:lnTo>
                  <a:cubicBezTo>
                    <a:pt x="565287" y="530815"/>
                    <a:pt x="582287" y="547878"/>
                    <a:pt x="582287" y="568763"/>
                  </a:cubicBezTo>
                  <a:lnTo>
                    <a:pt x="582287" y="594003"/>
                  </a:lnTo>
                  <a:cubicBezTo>
                    <a:pt x="582287" y="601024"/>
                    <a:pt x="576680" y="606712"/>
                    <a:pt x="569648" y="606712"/>
                  </a:cubicBezTo>
                  <a:lnTo>
                    <a:pt x="12639" y="606712"/>
                  </a:lnTo>
                  <a:cubicBezTo>
                    <a:pt x="5696" y="606712"/>
                    <a:pt x="0" y="601024"/>
                    <a:pt x="0" y="594003"/>
                  </a:cubicBezTo>
                  <a:lnTo>
                    <a:pt x="0" y="568763"/>
                  </a:lnTo>
                  <a:cubicBezTo>
                    <a:pt x="0" y="547878"/>
                    <a:pt x="17089" y="530815"/>
                    <a:pt x="38006" y="530815"/>
                  </a:cubicBezTo>
                  <a:lnTo>
                    <a:pt x="50645" y="530815"/>
                  </a:lnTo>
                  <a:lnTo>
                    <a:pt x="50645" y="518195"/>
                  </a:lnTo>
                  <a:cubicBezTo>
                    <a:pt x="50645" y="501753"/>
                    <a:pt x="61237" y="487800"/>
                    <a:pt x="76012" y="482646"/>
                  </a:cubicBezTo>
                  <a:lnTo>
                    <a:pt x="76012" y="300989"/>
                  </a:lnTo>
                  <a:cubicBezTo>
                    <a:pt x="61237" y="295746"/>
                    <a:pt x="50645" y="281882"/>
                    <a:pt x="50645" y="265440"/>
                  </a:cubicBezTo>
                  <a:lnTo>
                    <a:pt x="50645" y="252731"/>
                  </a:lnTo>
                  <a:lnTo>
                    <a:pt x="38006" y="252731"/>
                  </a:lnTo>
                  <a:cubicBezTo>
                    <a:pt x="30974" y="252731"/>
                    <a:pt x="25367" y="247133"/>
                    <a:pt x="25367" y="240112"/>
                  </a:cubicBezTo>
                  <a:lnTo>
                    <a:pt x="25367" y="202252"/>
                  </a:lnTo>
                  <a:lnTo>
                    <a:pt x="12639" y="202252"/>
                  </a:lnTo>
                  <a:cubicBezTo>
                    <a:pt x="7031" y="202252"/>
                    <a:pt x="2136" y="198519"/>
                    <a:pt x="534" y="193098"/>
                  </a:cubicBezTo>
                  <a:cubicBezTo>
                    <a:pt x="-1068" y="187765"/>
                    <a:pt x="1157" y="181900"/>
                    <a:pt x="5874" y="178878"/>
                  </a:cubicBezTo>
                  <a:close/>
                </a:path>
              </a:pathLst>
            </a:custGeom>
            <a:solidFill>
              <a:schemeClr val="bg1"/>
            </a:solidFill>
            <a:ln>
              <a:noFill/>
            </a:ln>
          </p:spPr>
        </p:sp>
        <p:cxnSp>
          <p:nvCxnSpPr>
            <p:cNvPr id="205" name="直接连接符 459"/>
            <p:cNvCxnSpPr/>
            <p:nvPr/>
          </p:nvCxnSpPr>
          <p:spPr>
            <a:xfrm>
              <a:off x="7938" y="8289"/>
              <a:ext cx="580" cy="264"/>
            </a:xfrm>
            <a:prstGeom prst="line">
              <a:avLst/>
            </a:prstGeom>
            <a:gradFill flip="none" rotWithShape="1">
              <a:gsLst>
                <a:gs pos="0">
                  <a:srgbClr val="633876">
                    <a:shade val="30000"/>
                    <a:satMod val="115000"/>
                  </a:srgbClr>
                </a:gs>
                <a:gs pos="50000">
                  <a:srgbClr val="633876">
                    <a:shade val="67500"/>
                    <a:satMod val="115000"/>
                  </a:srgbClr>
                </a:gs>
                <a:gs pos="100000">
                  <a:srgbClr val="633876">
                    <a:shade val="100000"/>
                    <a:satMod val="115000"/>
                  </a:srgbClr>
                </a:gs>
              </a:gsLst>
              <a:lin ang="16200000" scaled="1"/>
              <a:tileRect/>
            </a:gradFill>
            <a:ln w="31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6" name="直接连接符 460"/>
            <p:cNvCxnSpPr/>
            <p:nvPr/>
          </p:nvCxnSpPr>
          <p:spPr>
            <a:xfrm flipV="1">
              <a:off x="8517" y="8553"/>
              <a:ext cx="1" cy="529"/>
            </a:xfrm>
            <a:prstGeom prst="line">
              <a:avLst/>
            </a:prstGeom>
            <a:gradFill flip="none" rotWithShape="1">
              <a:gsLst>
                <a:gs pos="0">
                  <a:srgbClr val="633876">
                    <a:shade val="30000"/>
                    <a:satMod val="115000"/>
                  </a:srgbClr>
                </a:gs>
                <a:gs pos="50000">
                  <a:srgbClr val="633876">
                    <a:shade val="67500"/>
                    <a:satMod val="115000"/>
                  </a:srgbClr>
                </a:gs>
                <a:gs pos="100000">
                  <a:srgbClr val="633876">
                    <a:shade val="100000"/>
                    <a:satMod val="115000"/>
                  </a:srgbClr>
                </a:gs>
              </a:gsLst>
              <a:lin ang="16200000" scaled="1"/>
              <a:tileRect/>
            </a:gradFill>
            <a:ln w="31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8" name="Freeform 66"/>
            <p:cNvSpPr/>
            <p:nvPr/>
          </p:nvSpPr>
          <p:spPr bwMode="auto">
            <a:xfrm>
              <a:off x="7733" y="8108"/>
              <a:ext cx="1159" cy="1058"/>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CB8637"/>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09" name="businessman_57134"/>
            <p:cNvSpPr>
              <a:spLocks noChangeAspect="1"/>
            </p:cNvSpPr>
            <p:nvPr/>
          </p:nvSpPr>
          <p:spPr bwMode="auto">
            <a:xfrm>
              <a:off x="8025" y="8373"/>
              <a:ext cx="443" cy="454"/>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w="3175">
              <a:noFill/>
            </a:ln>
          </p:spPr>
        </p:sp>
        <p:sp>
          <p:nvSpPr>
            <p:cNvPr id="210" name="dollar-sticker_21212"/>
            <p:cNvSpPr>
              <a:spLocks noChangeAspect="1"/>
            </p:cNvSpPr>
            <p:nvPr/>
          </p:nvSpPr>
          <p:spPr bwMode="auto">
            <a:xfrm>
              <a:off x="8290" y="8531"/>
              <a:ext cx="320" cy="249"/>
            </a:xfrm>
            <a:custGeom>
              <a:avLst/>
              <a:gdLst>
                <a:gd name="T0" fmla="*/ 553 w 934"/>
                <a:gd name="T1" fmla="*/ 602 h 933"/>
                <a:gd name="T2" fmla="*/ 482 w 934"/>
                <a:gd name="T3" fmla="*/ 480 h 933"/>
                <a:gd name="T4" fmla="*/ 564 w 934"/>
                <a:gd name="T5" fmla="*/ 559 h 933"/>
                <a:gd name="T6" fmla="*/ 876 w 934"/>
                <a:gd name="T7" fmla="*/ 366 h 933"/>
                <a:gd name="T8" fmla="*/ 888 w 934"/>
                <a:gd name="T9" fmla="*/ 445 h 933"/>
                <a:gd name="T10" fmla="*/ 884 w 934"/>
                <a:gd name="T11" fmla="*/ 525 h 933"/>
                <a:gd name="T12" fmla="*/ 865 w 934"/>
                <a:gd name="T13" fmla="*/ 603 h 933"/>
                <a:gd name="T14" fmla="*/ 832 w 934"/>
                <a:gd name="T15" fmla="*/ 676 h 933"/>
                <a:gd name="T16" fmla="*/ 785 w 934"/>
                <a:gd name="T17" fmla="*/ 741 h 933"/>
                <a:gd name="T18" fmla="*/ 727 w 934"/>
                <a:gd name="T19" fmla="*/ 796 h 933"/>
                <a:gd name="T20" fmla="*/ 660 w 934"/>
                <a:gd name="T21" fmla="*/ 839 h 933"/>
                <a:gd name="T22" fmla="*/ 586 w 934"/>
                <a:gd name="T23" fmla="*/ 869 h 933"/>
                <a:gd name="T24" fmla="*/ 507 w 934"/>
                <a:gd name="T25" fmla="*/ 884 h 933"/>
                <a:gd name="T26" fmla="*/ 427 w 934"/>
                <a:gd name="T27" fmla="*/ 884 h 933"/>
                <a:gd name="T28" fmla="*/ 349 w 934"/>
                <a:gd name="T29" fmla="*/ 869 h 933"/>
                <a:gd name="T30" fmla="*/ 274 w 934"/>
                <a:gd name="T31" fmla="*/ 839 h 933"/>
                <a:gd name="T32" fmla="*/ 207 w 934"/>
                <a:gd name="T33" fmla="*/ 796 h 933"/>
                <a:gd name="T34" fmla="*/ 149 w 934"/>
                <a:gd name="T35" fmla="*/ 741 h 933"/>
                <a:gd name="T36" fmla="*/ 103 w 934"/>
                <a:gd name="T37" fmla="*/ 676 h 933"/>
                <a:gd name="T38" fmla="*/ 69 w 934"/>
                <a:gd name="T39" fmla="*/ 603 h 933"/>
                <a:gd name="T40" fmla="*/ 51 w 934"/>
                <a:gd name="T41" fmla="*/ 525 h 933"/>
                <a:gd name="T42" fmla="*/ 47 w 934"/>
                <a:gd name="T43" fmla="*/ 445 h 933"/>
                <a:gd name="T44" fmla="*/ 58 w 934"/>
                <a:gd name="T45" fmla="*/ 366 h 933"/>
                <a:gd name="T46" fmla="*/ 84 w 934"/>
                <a:gd name="T47" fmla="*/ 290 h 933"/>
                <a:gd name="T48" fmla="*/ 124 w 934"/>
                <a:gd name="T49" fmla="*/ 221 h 933"/>
                <a:gd name="T50" fmla="*/ 177 w 934"/>
                <a:gd name="T51" fmla="*/ 161 h 933"/>
                <a:gd name="T52" fmla="*/ 240 w 934"/>
                <a:gd name="T53" fmla="*/ 111 h 933"/>
                <a:gd name="T54" fmla="*/ 311 w 934"/>
                <a:gd name="T55" fmla="*/ 74 h 933"/>
                <a:gd name="T56" fmla="*/ 388 w 934"/>
                <a:gd name="T57" fmla="*/ 52 h 933"/>
                <a:gd name="T58" fmla="*/ 467 w 934"/>
                <a:gd name="T59" fmla="*/ 44 h 933"/>
                <a:gd name="T60" fmla="*/ 547 w 934"/>
                <a:gd name="T61" fmla="*/ 52 h 933"/>
                <a:gd name="T62" fmla="*/ 624 w 934"/>
                <a:gd name="T63" fmla="*/ 74 h 933"/>
                <a:gd name="T64" fmla="*/ 695 w 934"/>
                <a:gd name="T65" fmla="*/ 111 h 933"/>
                <a:gd name="T66" fmla="*/ 758 w 934"/>
                <a:gd name="T67" fmla="*/ 161 h 933"/>
                <a:gd name="T68" fmla="*/ 810 w 934"/>
                <a:gd name="T69" fmla="*/ 221 h 933"/>
                <a:gd name="T70" fmla="*/ 850 w 934"/>
                <a:gd name="T71" fmla="*/ 290 h 933"/>
                <a:gd name="T72" fmla="*/ 618 w 934"/>
                <a:gd name="T73" fmla="*/ 545 h 933"/>
                <a:gd name="T74" fmla="*/ 482 w 934"/>
                <a:gd name="T75" fmla="*/ 423 h 933"/>
                <a:gd name="T76" fmla="*/ 543 w 934"/>
                <a:gd name="T77" fmla="*/ 308 h 933"/>
                <a:gd name="T78" fmla="*/ 608 w 934"/>
                <a:gd name="T79" fmla="*/ 348 h 933"/>
                <a:gd name="T80" fmla="*/ 482 w 934"/>
                <a:gd name="T81" fmla="*/ 229 h 933"/>
                <a:gd name="T82" fmla="*/ 453 w 934"/>
                <a:gd name="T83" fmla="*/ 190 h 933"/>
                <a:gd name="T84" fmla="*/ 358 w 934"/>
                <a:gd name="T85" fmla="*/ 268 h 933"/>
                <a:gd name="T86" fmla="*/ 356 w 934"/>
                <a:gd name="T87" fmla="*/ 431 h 933"/>
                <a:gd name="T88" fmla="*/ 453 w 934"/>
                <a:gd name="T89" fmla="*/ 638 h 933"/>
                <a:gd name="T90" fmla="*/ 370 w 934"/>
                <a:gd name="T91" fmla="*/ 539 h 933"/>
                <a:gd name="T92" fmla="*/ 333 w 934"/>
                <a:gd name="T93" fmla="*/ 622 h 933"/>
                <a:gd name="T94" fmla="*/ 453 w 934"/>
                <a:gd name="T95" fmla="*/ 743 h 933"/>
                <a:gd name="T96" fmla="*/ 482 w 934"/>
                <a:gd name="T97" fmla="*/ 684 h 933"/>
                <a:gd name="T98" fmla="*/ 618 w 934"/>
                <a:gd name="T99" fmla="*/ 545 h 933"/>
                <a:gd name="T100" fmla="*/ 379 w 934"/>
                <a:gd name="T101" fmla="*/ 347 h 933"/>
                <a:gd name="T102" fmla="*/ 453 w 934"/>
                <a:gd name="T103" fmla="*/ 418 h 933"/>
                <a:gd name="T104" fmla="*/ 396 w 934"/>
                <a:gd name="T105" fmla="*/ 29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4" h="933">
                  <a:moveTo>
                    <a:pt x="564" y="559"/>
                  </a:moveTo>
                  <a:cubicBezTo>
                    <a:pt x="564" y="575"/>
                    <a:pt x="560" y="589"/>
                    <a:pt x="553" y="602"/>
                  </a:cubicBezTo>
                  <a:cubicBezTo>
                    <a:pt x="540" y="625"/>
                    <a:pt x="517" y="638"/>
                    <a:pt x="482" y="639"/>
                  </a:cubicBezTo>
                  <a:lnTo>
                    <a:pt x="482" y="480"/>
                  </a:lnTo>
                  <a:cubicBezTo>
                    <a:pt x="507" y="487"/>
                    <a:pt x="525" y="494"/>
                    <a:pt x="536" y="502"/>
                  </a:cubicBezTo>
                  <a:cubicBezTo>
                    <a:pt x="554" y="515"/>
                    <a:pt x="564" y="534"/>
                    <a:pt x="564" y="559"/>
                  </a:cubicBezTo>
                  <a:close/>
                  <a:moveTo>
                    <a:pt x="909" y="312"/>
                  </a:moveTo>
                  <a:lnTo>
                    <a:pt x="876" y="366"/>
                  </a:lnTo>
                  <a:lnTo>
                    <a:pt x="930" y="399"/>
                  </a:lnTo>
                  <a:lnTo>
                    <a:pt x="888" y="445"/>
                  </a:lnTo>
                  <a:lnTo>
                    <a:pt x="934" y="487"/>
                  </a:lnTo>
                  <a:lnTo>
                    <a:pt x="884" y="525"/>
                  </a:lnTo>
                  <a:lnTo>
                    <a:pt x="922" y="575"/>
                  </a:lnTo>
                  <a:lnTo>
                    <a:pt x="865" y="603"/>
                  </a:lnTo>
                  <a:lnTo>
                    <a:pt x="893" y="659"/>
                  </a:lnTo>
                  <a:lnTo>
                    <a:pt x="832" y="676"/>
                  </a:lnTo>
                  <a:lnTo>
                    <a:pt x="848" y="736"/>
                  </a:lnTo>
                  <a:lnTo>
                    <a:pt x="785" y="741"/>
                  </a:lnTo>
                  <a:lnTo>
                    <a:pt x="790" y="804"/>
                  </a:lnTo>
                  <a:lnTo>
                    <a:pt x="727" y="796"/>
                  </a:lnTo>
                  <a:lnTo>
                    <a:pt x="720" y="859"/>
                  </a:lnTo>
                  <a:lnTo>
                    <a:pt x="660" y="839"/>
                  </a:lnTo>
                  <a:lnTo>
                    <a:pt x="641" y="899"/>
                  </a:lnTo>
                  <a:lnTo>
                    <a:pt x="586" y="869"/>
                  </a:lnTo>
                  <a:lnTo>
                    <a:pt x="556" y="924"/>
                  </a:lnTo>
                  <a:lnTo>
                    <a:pt x="507" y="884"/>
                  </a:lnTo>
                  <a:lnTo>
                    <a:pt x="467" y="933"/>
                  </a:lnTo>
                  <a:lnTo>
                    <a:pt x="427" y="884"/>
                  </a:lnTo>
                  <a:lnTo>
                    <a:pt x="379" y="924"/>
                  </a:lnTo>
                  <a:lnTo>
                    <a:pt x="349" y="869"/>
                  </a:lnTo>
                  <a:lnTo>
                    <a:pt x="293" y="899"/>
                  </a:lnTo>
                  <a:lnTo>
                    <a:pt x="274" y="839"/>
                  </a:lnTo>
                  <a:lnTo>
                    <a:pt x="214" y="859"/>
                  </a:lnTo>
                  <a:lnTo>
                    <a:pt x="207" y="796"/>
                  </a:lnTo>
                  <a:lnTo>
                    <a:pt x="144" y="804"/>
                  </a:lnTo>
                  <a:lnTo>
                    <a:pt x="149" y="741"/>
                  </a:lnTo>
                  <a:lnTo>
                    <a:pt x="86" y="736"/>
                  </a:lnTo>
                  <a:lnTo>
                    <a:pt x="103" y="676"/>
                  </a:lnTo>
                  <a:lnTo>
                    <a:pt x="42" y="659"/>
                  </a:lnTo>
                  <a:lnTo>
                    <a:pt x="69" y="603"/>
                  </a:lnTo>
                  <a:lnTo>
                    <a:pt x="13" y="575"/>
                  </a:lnTo>
                  <a:lnTo>
                    <a:pt x="51" y="525"/>
                  </a:lnTo>
                  <a:lnTo>
                    <a:pt x="0" y="487"/>
                  </a:lnTo>
                  <a:lnTo>
                    <a:pt x="47" y="445"/>
                  </a:lnTo>
                  <a:lnTo>
                    <a:pt x="4" y="399"/>
                  </a:lnTo>
                  <a:lnTo>
                    <a:pt x="58" y="366"/>
                  </a:lnTo>
                  <a:lnTo>
                    <a:pt x="25" y="312"/>
                  </a:lnTo>
                  <a:lnTo>
                    <a:pt x="84" y="290"/>
                  </a:lnTo>
                  <a:lnTo>
                    <a:pt x="62" y="231"/>
                  </a:lnTo>
                  <a:lnTo>
                    <a:pt x="124" y="221"/>
                  </a:lnTo>
                  <a:lnTo>
                    <a:pt x="114" y="159"/>
                  </a:lnTo>
                  <a:lnTo>
                    <a:pt x="177" y="161"/>
                  </a:lnTo>
                  <a:lnTo>
                    <a:pt x="178" y="98"/>
                  </a:lnTo>
                  <a:lnTo>
                    <a:pt x="240" y="111"/>
                  </a:lnTo>
                  <a:lnTo>
                    <a:pt x="253" y="49"/>
                  </a:lnTo>
                  <a:lnTo>
                    <a:pt x="311" y="74"/>
                  </a:lnTo>
                  <a:lnTo>
                    <a:pt x="335" y="16"/>
                  </a:lnTo>
                  <a:lnTo>
                    <a:pt x="388" y="52"/>
                  </a:lnTo>
                  <a:lnTo>
                    <a:pt x="423" y="0"/>
                  </a:lnTo>
                  <a:lnTo>
                    <a:pt x="467" y="44"/>
                  </a:lnTo>
                  <a:lnTo>
                    <a:pt x="512" y="0"/>
                  </a:lnTo>
                  <a:lnTo>
                    <a:pt x="547" y="52"/>
                  </a:lnTo>
                  <a:lnTo>
                    <a:pt x="599" y="16"/>
                  </a:lnTo>
                  <a:lnTo>
                    <a:pt x="624" y="74"/>
                  </a:lnTo>
                  <a:lnTo>
                    <a:pt x="681" y="49"/>
                  </a:lnTo>
                  <a:lnTo>
                    <a:pt x="695" y="111"/>
                  </a:lnTo>
                  <a:lnTo>
                    <a:pt x="756" y="98"/>
                  </a:lnTo>
                  <a:lnTo>
                    <a:pt x="758" y="161"/>
                  </a:lnTo>
                  <a:lnTo>
                    <a:pt x="821" y="159"/>
                  </a:lnTo>
                  <a:lnTo>
                    <a:pt x="810" y="221"/>
                  </a:lnTo>
                  <a:lnTo>
                    <a:pt x="872" y="231"/>
                  </a:lnTo>
                  <a:lnTo>
                    <a:pt x="850" y="290"/>
                  </a:lnTo>
                  <a:lnTo>
                    <a:pt x="909" y="312"/>
                  </a:lnTo>
                  <a:close/>
                  <a:moveTo>
                    <a:pt x="618" y="545"/>
                  </a:moveTo>
                  <a:cubicBezTo>
                    <a:pt x="618" y="507"/>
                    <a:pt x="605" y="479"/>
                    <a:pt x="577" y="460"/>
                  </a:cubicBezTo>
                  <a:cubicBezTo>
                    <a:pt x="561" y="449"/>
                    <a:pt x="529" y="436"/>
                    <a:pt x="482" y="423"/>
                  </a:cubicBezTo>
                  <a:lnTo>
                    <a:pt x="482" y="276"/>
                  </a:lnTo>
                  <a:cubicBezTo>
                    <a:pt x="510" y="277"/>
                    <a:pt x="530" y="287"/>
                    <a:pt x="543" y="308"/>
                  </a:cubicBezTo>
                  <a:cubicBezTo>
                    <a:pt x="550" y="319"/>
                    <a:pt x="554" y="332"/>
                    <a:pt x="555" y="348"/>
                  </a:cubicBezTo>
                  <a:lnTo>
                    <a:pt x="608" y="348"/>
                  </a:lnTo>
                  <a:cubicBezTo>
                    <a:pt x="607" y="313"/>
                    <a:pt x="596" y="286"/>
                    <a:pt x="575" y="265"/>
                  </a:cubicBezTo>
                  <a:cubicBezTo>
                    <a:pt x="553" y="244"/>
                    <a:pt x="522" y="232"/>
                    <a:pt x="482" y="229"/>
                  </a:cubicBezTo>
                  <a:lnTo>
                    <a:pt x="482" y="190"/>
                  </a:lnTo>
                  <a:lnTo>
                    <a:pt x="453" y="190"/>
                  </a:lnTo>
                  <a:lnTo>
                    <a:pt x="453" y="230"/>
                  </a:lnTo>
                  <a:cubicBezTo>
                    <a:pt x="413" y="230"/>
                    <a:pt x="381" y="243"/>
                    <a:pt x="358" y="268"/>
                  </a:cubicBezTo>
                  <a:cubicBezTo>
                    <a:pt x="336" y="292"/>
                    <a:pt x="325" y="320"/>
                    <a:pt x="325" y="351"/>
                  </a:cubicBezTo>
                  <a:cubicBezTo>
                    <a:pt x="325" y="385"/>
                    <a:pt x="335" y="412"/>
                    <a:pt x="356" y="431"/>
                  </a:cubicBezTo>
                  <a:cubicBezTo>
                    <a:pt x="377" y="451"/>
                    <a:pt x="409" y="464"/>
                    <a:pt x="453" y="473"/>
                  </a:cubicBezTo>
                  <a:lnTo>
                    <a:pt x="453" y="638"/>
                  </a:lnTo>
                  <a:cubicBezTo>
                    <a:pt x="419" y="635"/>
                    <a:pt x="396" y="622"/>
                    <a:pt x="383" y="599"/>
                  </a:cubicBezTo>
                  <a:cubicBezTo>
                    <a:pt x="376" y="587"/>
                    <a:pt x="371" y="566"/>
                    <a:pt x="370" y="539"/>
                  </a:cubicBezTo>
                  <a:lnTo>
                    <a:pt x="316" y="539"/>
                  </a:lnTo>
                  <a:cubicBezTo>
                    <a:pt x="316" y="574"/>
                    <a:pt x="322" y="601"/>
                    <a:pt x="333" y="622"/>
                  </a:cubicBezTo>
                  <a:cubicBezTo>
                    <a:pt x="354" y="659"/>
                    <a:pt x="394" y="680"/>
                    <a:pt x="453" y="684"/>
                  </a:cubicBezTo>
                  <a:lnTo>
                    <a:pt x="453" y="743"/>
                  </a:lnTo>
                  <a:lnTo>
                    <a:pt x="482" y="743"/>
                  </a:lnTo>
                  <a:lnTo>
                    <a:pt x="482" y="684"/>
                  </a:lnTo>
                  <a:cubicBezTo>
                    <a:pt x="518" y="680"/>
                    <a:pt x="546" y="672"/>
                    <a:pt x="566" y="659"/>
                  </a:cubicBezTo>
                  <a:cubicBezTo>
                    <a:pt x="601" y="636"/>
                    <a:pt x="618" y="598"/>
                    <a:pt x="618" y="545"/>
                  </a:cubicBezTo>
                  <a:close/>
                  <a:moveTo>
                    <a:pt x="396" y="299"/>
                  </a:moveTo>
                  <a:cubicBezTo>
                    <a:pt x="385" y="315"/>
                    <a:pt x="379" y="330"/>
                    <a:pt x="379" y="347"/>
                  </a:cubicBezTo>
                  <a:cubicBezTo>
                    <a:pt x="379" y="367"/>
                    <a:pt x="386" y="383"/>
                    <a:pt x="399" y="394"/>
                  </a:cubicBezTo>
                  <a:cubicBezTo>
                    <a:pt x="413" y="405"/>
                    <a:pt x="431" y="413"/>
                    <a:pt x="453" y="418"/>
                  </a:cubicBezTo>
                  <a:lnTo>
                    <a:pt x="453" y="275"/>
                  </a:lnTo>
                  <a:cubicBezTo>
                    <a:pt x="426" y="276"/>
                    <a:pt x="407" y="284"/>
                    <a:pt x="396" y="299"/>
                  </a:cubicBezTo>
                  <a:close/>
                </a:path>
              </a:pathLst>
            </a:custGeom>
            <a:solidFill>
              <a:schemeClr val="bg1"/>
            </a:solidFill>
            <a:ln w="3175">
              <a:noFill/>
            </a:ln>
          </p:spPr>
        </p:sp>
        <p:sp>
          <p:nvSpPr>
            <p:cNvPr id="211" name="Freeform 66"/>
            <p:cNvSpPr/>
            <p:nvPr/>
          </p:nvSpPr>
          <p:spPr bwMode="auto">
            <a:xfrm>
              <a:off x="3317" y="5957"/>
              <a:ext cx="1159" cy="1057"/>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FF9C00"/>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12" name="insurance_341554"/>
            <p:cNvSpPr>
              <a:spLocks noChangeAspect="1"/>
            </p:cNvSpPr>
            <p:nvPr/>
          </p:nvSpPr>
          <p:spPr bwMode="auto">
            <a:xfrm>
              <a:off x="3641" y="6274"/>
              <a:ext cx="511" cy="516"/>
            </a:xfrm>
            <a:custGeom>
              <a:avLst/>
              <a:gdLst>
                <a:gd name="connsiteX0" fmla="*/ 273355 w 605310"/>
                <a:gd name="connsiteY0" fmla="*/ 302207 h 606369"/>
                <a:gd name="connsiteX1" fmla="*/ 273355 w 605310"/>
                <a:gd name="connsiteY1" fmla="*/ 370387 h 606369"/>
                <a:gd name="connsiteX2" fmla="*/ 331934 w 605310"/>
                <a:gd name="connsiteY2" fmla="*/ 370387 h 606369"/>
                <a:gd name="connsiteX3" fmla="*/ 331934 w 605310"/>
                <a:gd name="connsiteY3" fmla="*/ 302207 h 606369"/>
                <a:gd name="connsiteX4" fmla="*/ 214776 w 605310"/>
                <a:gd name="connsiteY4" fmla="*/ 233935 h 606369"/>
                <a:gd name="connsiteX5" fmla="*/ 214776 w 605310"/>
                <a:gd name="connsiteY5" fmla="*/ 370387 h 606369"/>
                <a:gd name="connsiteX6" fmla="*/ 253859 w 605310"/>
                <a:gd name="connsiteY6" fmla="*/ 370387 h 606369"/>
                <a:gd name="connsiteX7" fmla="*/ 253859 w 605310"/>
                <a:gd name="connsiteY7" fmla="*/ 282648 h 606369"/>
                <a:gd name="connsiteX8" fmla="*/ 351521 w 605310"/>
                <a:gd name="connsiteY8" fmla="*/ 282648 h 606369"/>
                <a:gd name="connsiteX9" fmla="*/ 351521 w 605310"/>
                <a:gd name="connsiteY9" fmla="*/ 370387 h 606369"/>
                <a:gd name="connsiteX10" fmla="*/ 390513 w 605310"/>
                <a:gd name="connsiteY10" fmla="*/ 370387 h 606369"/>
                <a:gd name="connsiteX11" fmla="*/ 390513 w 605310"/>
                <a:gd name="connsiteY11" fmla="*/ 233935 h 606369"/>
                <a:gd name="connsiteX12" fmla="*/ 302644 w 605310"/>
                <a:gd name="connsiteY12" fmla="*/ 157895 h 606369"/>
                <a:gd name="connsiteX13" fmla="*/ 217797 w 605310"/>
                <a:gd name="connsiteY13" fmla="*/ 214468 h 606369"/>
                <a:gd name="connsiteX14" fmla="*/ 387584 w 605310"/>
                <a:gd name="connsiteY14" fmla="*/ 214468 h 606369"/>
                <a:gd name="connsiteX15" fmla="*/ 302644 w 605310"/>
                <a:gd name="connsiteY15" fmla="*/ 134498 h 606369"/>
                <a:gd name="connsiteX16" fmla="*/ 452112 w 605310"/>
                <a:gd name="connsiteY16" fmla="*/ 233935 h 606369"/>
                <a:gd name="connsiteX17" fmla="*/ 410100 w 605310"/>
                <a:gd name="connsiteY17" fmla="*/ 233935 h 606369"/>
                <a:gd name="connsiteX18" fmla="*/ 410100 w 605310"/>
                <a:gd name="connsiteY18" fmla="*/ 389945 h 606369"/>
                <a:gd name="connsiteX19" fmla="*/ 195280 w 605310"/>
                <a:gd name="connsiteY19" fmla="*/ 389945 h 606369"/>
                <a:gd name="connsiteX20" fmla="*/ 195280 w 605310"/>
                <a:gd name="connsiteY20" fmla="*/ 233935 h 606369"/>
                <a:gd name="connsiteX21" fmla="*/ 153268 w 605310"/>
                <a:gd name="connsiteY21" fmla="*/ 233935 h 606369"/>
                <a:gd name="connsiteX22" fmla="*/ 302610 w 605310"/>
                <a:gd name="connsiteY22" fmla="*/ 97531 h 606369"/>
                <a:gd name="connsiteX23" fmla="*/ 126894 w 605310"/>
                <a:gd name="connsiteY23" fmla="*/ 272993 h 606369"/>
                <a:gd name="connsiteX24" fmla="*/ 302610 w 605310"/>
                <a:gd name="connsiteY24" fmla="*/ 448455 h 606369"/>
                <a:gd name="connsiteX25" fmla="*/ 478325 w 605310"/>
                <a:gd name="connsiteY25" fmla="*/ 272993 h 606369"/>
                <a:gd name="connsiteX26" fmla="*/ 302610 w 605310"/>
                <a:gd name="connsiteY26" fmla="*/ 97531 h 606369"/>
                <a:gd name="connsiteX27" fmla="*/ 302610 w 605310"/>
                <a:gd name="connsiteY27" fmla="*/ 77975 h 606369"/>
                <a:gd name="connsiteX28" fmla="*/ 497910 w 605310"/>
                <a:gd name="connsiteY28" fmla="*/ 272993 h 606369"/>
                <a:gd name="connsiteX29" fmla="*/ 302610 w 605310"/>
                <a:gd name="connsiteY29" fmla="*/ 467920 h 606369"/>
                <a:gd name="connsiteX30" fmla="*/ 107401 w 605310"/>
                <a:gd name="connsiteY30" fmla="*/ 272993 h 606369"/>
                <a:gd name="connsiteX31" fmla="*/ 302610 w 605310"/>
                <a:gd name="connsiteY31" fmla="*/ 77975 h 606369"/>
                <a:gd name="connsiteX32" fmla="*/ 58609 w 605310"/>
                <a:gd name="connsiteY32" fmla="*/ 58489 h 606369"/>
                <a:gd name="connsiteX33" fmla="*/ 58609 w 605310"/>
                <a:gd name="connsiteY33" fmla="*/ 237613 h 606369"/>
                <a:gd name="connsiteX34" fmla="*/ 163774 w 605310"/>
                <a:gd name="connsiteY34" fmla="*/ 438030 h 606369"/>
                <a:gd name="connsiteX35" fmla="*/ 302620 w 605310"/>
                <a:gd name="connsiteY35" fmla="*/ 534080 h 606369"/>
                <a:gd name="connsiteX36" fmla="*/ 441558 w 605310"/>
                <a:gd name="connsiteY36" fmla="*/ 438030 h 606369"/>
                <a:gd name="connsiteX37" fmla="*/ 546722 w 605310"/>
                <a:gd name="connsiteY37" fmla="*/ 237613 h 606369"/>
                <a:gd name="connsiteX38" fmla="*/ 546722 w 605310"/>
                <a:gd name="connsiteY38" fmla="*/ 58489 h 606369"/>
                <a:gd name="connsiteX39" fmla="*/ 39023 w 605310"/>
                <a:gd name="connsiteY39" fmla="*/ 39023 h 606369"/>
                <a:gd name="connsiteX40" fmla="*/ 566217 w 605310"/>
                <a:gd name="connsiteY40" fmla="*/ 39023 h 606369"/>
                <a:gd name="connsiteX41" fmla="*/ 566217 w 605310"/>
                <a:gd name="connsiteY41" fmla="*/ 237613 h 606369"/>
                <a:gd name="connsiteX42" fmla="*/ 452724 w 605310"/>
                <a:gd name="connsiteY42" fmla="*/ 454023 h 606369"/>
                <a:gd name="connsiteX43" fmla="*/ 302620 w 605310"/>
                <a:gd name="connsiteY43" fmla="*/ 557750 h 606369"/>
                <a:gd name="connsiteX44" fmla="*/ 152607 w 605310"/>
                <a:gd name="connsiteY44" fmla="*/ 454023 h 606369"/>
                <a:gd name="connsiteX45" fmla="*/ 39023 w 605310"/>
                <a:gd name="connsiteY45" fmla="*/ 237613 h 606369"/>
                <a:gd name="connsiteX46" fmla="*/ 19496 w 605310"/>
                <a:gd name="connsiteY46" fmla="*/ 19466 h 606369"/>
                <a:gd name="connsiteX47" fmla="*/ 19496 w 605310"/>
                <a:gd name="connsiteY47" fmla="*/ 243188 h 606369"/>
                <a:gd name="connsiteX48" fmla="*/ 145629 w 605310"/>
                <a:gd name="connsiteY48" fmla="*/ 478424 h 606369"/>
                <a:gd name="connsiteX49" fmla="*/ 302609 w 605310"/>
                <a:gd name="connsiteY49" fmla="*/ 582882 h 606369"/>
                <a:gd name="connsiteX50" fmla="*/ 459681 w 605310"/>
                <a:gd name="connsiteY50" fmla="*/ 478333 h 606369"/>
                <a:gd name="connsiteX51" fmla="*/ 585814 w 605310"/>
                <a:gd name="connsiteY51" fmla="*/ 243188 h 606369"/>
                <a:gd name="connsiteX52" fmla="*/ 585814 w 605310"/>
                <a:gd name="connsiteY52" fmla="*/ 19466 h 606369"/>
                <a:gd name="connsiteX53" fmla="*/ 0 w 605310"/>
                <a:gd name="connsiteY53" fmla="*/ 0 h 606369"/>
                <a:gd name="connsiteX54" fmla="*/ 605310 w 605310"/>
                <a:gd name="connsiteY54" fmla="*/ 0 h 606369"/>
                <a:gd name="connsiteX55" fmla="*/ 605310 w 605310"/>
                <a:gd name="connsiteY55" fmla="*/ 243188 h 606369"/>
                <a:gd name="connsiteX56" fmla="*/ 470573 w 605310"/>
                <a:gd name="connsiteY56" fmla="*/ 494600 h 606369"/>
                <a:gd name="connsiteX57" fmla="*/ 302609 w 605310"/>
                <a:gd name="connsiteY57" fmla="*/ 606369 h 606369"/>
                <a:gd name="connsiteX58" fmla="*/ 134737 w 605310"/>
                <a:gd name="connsiteY58" fmla="*/ 494600 h 606369"/>
                <a:gd name="connsiteX59" fmla="*/ 0 w 605310"/>
                <a:gd name="connsiteY59" fmla="*/ 243188 h 60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6369">
                  <a:moveTo>
                    <a:pt x="273355" y="302207"/>
                  </a:moveTo>
                  <a:lnTo>
                    <a:pt x="273355" y="370387"/>
                  </a:lnTo>
                  <a:lnTo>
                    <a:pt x="331934" y="370387"/>
                  </a:lnTo>
                  <a:lnTo>
                    <a:pt x="331934" y="302207"/>
                  </a:lnTo>
                  <a:close/>
                  <a:moveTo>
                    <a:pt x="214776" y="233935"/>
                  </a:moveTo>
                  <a:lnTo>
                    <a:pt x="214776" y="370387"/>
                  </a:lnTo>
                  <a:lnTo>
                    <a:pt x="253859" y="370387"/>
                  </a:lnTo>
                  <a:lnTo>
                    <a:pt x="253859" y="282648"/>
                  </a:lnTo>
                  <a:lnTo>
                    <a:pt x="351521" y="282648"/>
                  </a:lnTo>
                  <a:lnTo>
                    <a:pt x="351521" y="370387"/>
                  </a:lnTo>
                  <a:lnTo>
                    <a:pt x="390513" y="370387"/>
                  </a:lnTo>
                  <a:lnTo>
                    <a:pt x="390513" y="233935"/>
                  </a:lnTo>
                  <a:close/>
                  <a:moveTo>
                    <a:pt x="302644" y="157895"/>
                  </a:moveTo>
                  <a:lnTo>
                    <a:pt x="217797" y="214468"/>
                  </a:lnTo>
                  <a:lnTo>
                    <a:pt x="387584" y="214468"/>
                  </a:lnTo>
                  <a:close/>
                  <a:moveTo>
                    <a:pt x="302644" y="134498"/>
                  </a:moveTo>
                  <a:lnTo>
                    <a:pt x="452112" y="233935"/>
                  </a:lnTo>
                  <a:lnTo>
                    <a:pt x="410100" y="233935"/>
                  </a:lnTo>
                  <a:lnTo>
                    <a:pt x="410100" y="389945"/>
                  </a:lnTo>
                  <a:lnTo>
                    <a:pt x="195280" y="389945"/>
                  </a:lnTo>
                  <a:lnTo>
                    <a:pt x="195280" y="233935"/>
                  </a:lnTo>
                  <a:lnTo>
                    <a:pt x="153268" y="233935"/>
                  </a:lnTo>
                  <a:close/>
                  <a:moveTo>
                    <a:pt x="302610" y="97531"/>
                  </a:moveTo>
                  <a:cubicBezTo>
                    <a:pt x="205784" y="97531"/>
                    <a:pt x="126894" y="176215"/>
                    <a:pt x="126894" y="272993"/>
                  </a:cubicBezTo>
                  <a:cubicBezTo>
                    <a:pt x="126894" y="369680"/>
                    <a:pt x="205784" y="448455"/>
                    <a:pt x="302610" y="448455"/>
                  </a:cubicBezTo>
                  <a:cubicBezTo>
                    <a:pt x="399528" y="448455"/>
                    <a:pt x="478325" y="369680"/>
                    <a:pt x="478325" y="272993"/>
                  </a:cubicBezTo>
                  <a:cubicBezTo>
                    <a:pt x="478325" y="176215"/>
                    <a:pt x="399528" y="97531"/>
                    <a:pt x="302610" y="97531"/>
                  </a:cubicBezTo>
                  <a:close/>
                  <a:moveTo>
                    <a:pt x="302610" y="77975"/>
                  </a:moveTo>
                  <a:cubicBezTo>
                    <a:pt x="410327" y="77975"/>
                    <a:pt x="497910" y="165432"/>
                    <a:pt x="497910" y="272993"/>
                  </a:cubicBezTo>
                  <a:cubicBezTo>
                    <a:pt x="497910" y="380464"/>
                    <a:pt x="410327" y="467920"/>
                    <a:pt x="302610" y="467920"/>
                  </a:cubicBezTo>
                  <a:cubicBezTo>
                    <a:pt x="194984" y="467920"/>
                    <a:pt x="107401" y="380464"/>
                    <a:pt x="107401" y="272993"/>
                  </a:cubicBezTo>
                  <a:cubicBezTo>
                    <a:pt x="107401" y="165432"/>
                    <a:pt x="194984" y="77975"/>
                    <a:pt x="302610" y="77975"/>
                  </a:cubicBezTo>
                  <a:close/>
                  <a:moveTo>
                    <a:pt x="58609" y="58489"/>
                  </a:moveTo>
                  <a:lnTo>
                    <a:pt x="58609" y="237613"/>
                  </a:lnTo>
                  <a:cubicBezTo>
                    <a:pt x="58609" y="317579"/>
                    <a:pt x="97874" y="392518"/>
                    <a:pt x="163774" y="438030"/>
                  </a:cubicBezTo>
                  <a:lnTo>
                    <a:pt x="302620" y="534080"/>
                  </a:lnTo>
                  <a:lnTo>
                    <a:pt x="441558" y="438030"/>
                  </a:lnTo>
                  <a:cubicBezTo>
                    <a:pt x="507457" y="392518"/>
                    <a:pt x="546722" y="317579"/>
                    <a:pt x="546722" y="237613"/>
                  </a:cubicBezTo>
                  <a:lnTo>
                    <a:pt x="546722" y="58489"/>
                  </a:lnTo>
                  <a:close/>
                  <a:moveTo>
                    <a:pt x="39023" y="39023"/>
                  </a:moveTo>
                  <a:lnTo>
                    <a:pt x="566217" y="39023"/>
                  </a:lnTo>
                  <a:lnTo>
                    <a:pt x="566217" y="237613"/>
                  </a:lnTo>
                  <a:cubicBezTo>
                    <a:pt x="566217" y="323976"/>
                    <a:pt x="523840" y="404856"/>
                    <a:pt x="452724" y="454023"/>
                  </a:cubicBezTo>
                  <a:lnTo>
                    <a:pt x="302620" y="557750"/>
                  </a:lnTo>
                  <a:lnTo>
                    <a:pt x="152607" y="454023"/>
                  </a:lnTo>
                  <a:cubicBezTo>
                    <a:pt x="81491" y="404856"/>
                    <a:pt x="39023" y="323976"/>
                    <a:pt x="39023" y="237613"/>
                  </a:cubicBezTo>
                  <a:close/>
                  <a:moveTo>
                    <a:pt x="19496" y="19466"/>
                  </a:moveTo>
                  <a:lnTo>
                    <a:pt x="19496" y="243188"/>
                  </a:lnTo>
                  <a:cubicBezTo>
                    <a:pt x="19496" y="337867"/>
                    <a:pt x="66636" y="425875"/>
                    <a:pt x="145629" y="478424"/>
                  </a:cubicBezTo>
                  <a:lnTo>
                    <a:pt x="302609" y="582882"/>
                  </a:lnTo>
                  <a:lnTo>
                    <a:pt x="459681" y="478333"/>
                  </a:lnTo>
                  <a:cubicBezTo>
                    <a:pt x="538674" y="425875"/>
                    <a:pt x="585814" y="337867"/>
                    <a:pt x="585814" y="243188"/>
                  </a:cubicBezTo>
                  <a:lnTo>
                    <a:pt x="585814" y="19466"/>
                  </a:lnTo>
                  <a:close/>
                  <a:moveTo>
                    <a:pt x="0" y="0"/>
                  </a:moveTo>
                  <a:lnTo>
                    <a:pt x="605310" y="0"/>
                  </a:lnTo>
                  <a:lnTo>
                    <a:pt x="605310" y="243188"/>
                  </a:lnTo>
                  <a:cubicBezTo>
                    <a:pt x="605310" y="344447"/>
                    <a:pt x="554967" y="438395"/>
                    <a:pt x="470573" y="494600"/>
                  </a:cubicBezTo>
                  <a:lnTo>
                    <a:pt x="302609" y="606369"/>
                  </a:lnTo>
                  <a:lnTo>
                    <a:pt x="134737" y="494600"/>
                  </a:lnTo>
                  <a:cubicBezTo>
                    <a:pt x="50343" y="438395"/>
                    <a:pt x="0" y="344447"/>
                    <a:pt x="0" y="243188"/>
                  </a:cubicBezTo>
                  <a:close/>
                </a:path>
              </a:pathLst>
            </a:custGeom>
            <a:solidFill>
              <a:schemeClr val="bg1"/>
            </a:solidFill>
            <a:ln>
              <a:noFill/>
            </a:ln>
          </p:spPr>
        </p:sp>
        <p:sp>
          <p:nvSpPr>
            <p:cNvPr id="213" name="Freeform 66"/>
            <p:cNvSpPr/>
            <p:nvPr/>
          </p:nvSpPr>
          <p:spPr bwMode="auto">
            <a:xfrm>
              <a:off x="9275" y="8692"/>
              <a:ext cx="1159" cy="1058"/>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FF9C00"/>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14" name="truck-variant-front-view_32520"/>
            <p:cNvSpPr>
              <a:spLocks noChangeAspect="1"/>
            </p:cNvSpPr>
            <p:nvPr/>
          </p:nvSpPr>
          <p:spPr bwMode="auto">
            <a:xfrm>
              <a:off x="9634" y="8990"/>
              <a:ext cx="472" cy="493"/>
            </a:xfrm>
            <a:custGeom>
              <a:avLst/>
              <a:gdLst>
                <a:gd name="connsiteX0" fmla="*/ 354944 w 471574"/>
                <a:gd name="connsiteY0" fmla="*/ 536650 h 608415"/>
                <a:gd name="connsiteX1" fmla="*/ 415489 w 471574"/>
                <a:gd name="connsiteY1" fmla="*/ 536650 h 608415"/>
                <a:gd name="connsiteX2" fmla="*/ 415489 w 471574"/>
                <a:gd name="connsiteY2" fmla="*/ 600356 h 608415"/>
                <a:gd name="connsiteX3" fmla="*/ 407337 w 471574"/>
                <a:gd name="connsiteY3" fmla="*/ 608415 h 608415"/>
                <a:gd name="connsiteX4" fmla="*/ 363096 w 471574"/>
                <a:gd name="connsiteY4" fmla="*/ 608415 h 608415"/>
                <a:gd name="connsiteX5" fmla="*/ 354944 w 471574"/>
                <a:gd name="connsiteY5" fmla="*/ 600356 h 608415"/>
                <a:gd name="connsiteX6" fmla="*/ 58569 w 471574"/>
                <a:gd name="connsiteY6" fmla="*/ 536650 h 608415"/>
                <a:gd name="connsiteX7" fmla="*/ 119044 w 471574"/>
                <a:gd name="connsiteY7" fmla="*/ 536650 h 608415"/>
                <a:gd name="connsiteX8" fmla="*/ 119044 w 471574"/>
                <a:gd name="connsiteY8" fmla="*/ 600356 h 608415"/>
                <a:gd name="connsiteX9" fmla="*/ 110975 w 471574"/>
                <a:gd name="connsiteY9" fmla="*/ 608415 h 608415"/>
                <a:gd name="connsiteX10" fmla="*/ 66723 w 471574"/>
                <a:gd name="connsiteY10" fmla="*/ 608415 h 608415"/>
                <a:gd name="connsiteX11" fmla="*/ 58569 w 471574"/>
                <a:gd name="connsiteY11" fmla="*/ 600356 h 608415"/>
                <a:gd name="connsiteX12" fmla="*/ 425202 w 471574"/>
                <a:gd name="connsiteY12" fmla="*/ 486653 h 608415"/>
                <a:gd name="connsiteX13" fmla="*/ 364743 w 471574"/>
                <a:gd name="connsiteY13" fmla="*/ 513256 h 608415"/>
                <a:gd name="connsiteX14" fmla="*/ 370687 w 471574"/>
                <a:gd name="connsiteY14" fmla="*/ 519187 h 608415"/>
                <a:gd name="connsiteX15" fmla="*/ 425202 w 471574"/>
                <a:gd name="connsiteY15" fmla="*/ 519187 h 608415"/>
                <a:gd name="connsiteX16" fmla="*/ 431146 w 471574"/>
                <a:gd name="connsiteY16" fmla="*/ 513256 h 608415"/>
                <a:gd name="connsiteX17" fmla="*/ 431146 w 471574"/>
                <a:gd name="connsiteY17" fmla="*/ 492499 h 608415"/>
                <a:gd name="connsiteX18" fmla="*/ 425202 w 471574"/>
                <a:gd name="connsiteY18" fmla="*/ 486653 h 608415"/>
                <a:gd name="connsiteX19" fmla="*/ 40965 w 471574"/>
                <a:gd name="connsiteY19" fmla="*/ 486653 h 608415"/>
                <a:gd name="connsiteX20" fmla="*/ 35106 w 471574"/>
                <a:gd name="connsiteY20" fmla="*/ 492499 h 608415"/>
                <a:gd name="connsiteX21" fmla="*/ 35106 w 471574"/>
                <a:gd name="connsiteY21" fmla="*/ 513256 h 608415"/>
                <a:gd name="connsiteX22" fmla="*/ 40965 w 471574"/>
                <a:gd name="connsiteY22" fmla="*/ 519187 h 608415"/>
                <a:gd name="connsiteX23" fmla="*/ 95480 w 471574"/>
                <a:gd name="connsiteY23" fmla="*/ 519187 h 608415"/>
                <a:gd name="connsiteX24" fmla="*/ 101424 w 471574"/>
                <a:gd name="connsiteY24" fmla="*/ 513256 h 608415"/>
                <a:gd name="connsiteX25" fmla="*/ 33323 w 471574"/>
                <a:gd name="connsiteY25" fmla="*/ 476317 h 608415"/>
                <a:gd name="connsiteX26" fmla="*/ 438279 w 471574"/>
                <a:gd name="connsiteY26" fmla="*/ 476317 h 608415"/>
                <a:gd name="connsiteX27" fmla="*/ 444138 w 471574"/>
                <a:gd name="connsiteY27" fmla="*/ 482163 h 608415"/>
                <a:gd name="connsiteX28" fmla="*/ 444138 w 471574"/>
                <a:gd name="connsiteY28" fmla="*/ 523592 h 608415"/>
                <a:gd name="connsiteX29" fmla="*/ 438279 w 471574"/>
                <a:gd name="connsiteY29" fmla="*/ 529523 h 608415"/>
                <a:gd name="connsiteX30" fmla="*/ 33323 w 471574"/>
                <a:gd name="connsiteY30" fmla="*/ 529523 h 608415"/>
                <a:gd name="connsiteX31" fmla="*/ 27379 w 471574"/>
                <a:gd name="connsiteY31" fmla="*/ 523592 h 608415"/>
                <a:gd name="connsiteX32" fmla="*/ 27379 w 471574"/>
                <a:gd name="connsiteY32" fmla="*/ 482163 h 608415"/>
                <a:gd name="connsiteX33" fmla="*/ 33323 w 471574"/>
                <a:gd name="connsiteY33" fmla="*/ 476317 h 608415"/>
                <a:gd name="connsiteX34" fmla="*/ 318911 w 471574"/>
                <a:gd name="connsiteY34" fmla="*/ 404989 h 608415"/>
                <a:gd name="connsiteX35" fmla="*/ 306345 w 471574"/>
                <a:gd name="connsiteY35" fmla="*/ 417537 h 608415"/>
                <a:gd name="connsiteX36" fmla="*/ 306345 w 471574"/>
                <a:gd name="connsiteY36" fmla="*/ 435764 h 608415"/>
                <a:gd name="connsiteX37" fmla="*/ 318911 w 471574"/>
                <a:gd name="connsiteY37" fmla="*/ 448396 h 608415"/>
                <a:gd name="connsiteX38" fmla="*/ 378176 w 471574"/>
                <a:gd name="connsiteY38" fmla="*/ 448396 h 608415"/>
                <a:gd name="connsiteX39" fmla="*/ 390743 w 471574"/>
                <a:gd name="connsiteY39" fmla="*/ 435764 h 608415"/>
                <a:gd name="connsiteX40" fmla="*/ 390743 w 471574"/>
                <a:gd name="connsiteY40" fmla="*/ 417537 h 608415"/>
                <a:gd name="connsiteX41" fmla="*/ 378176 w 471574"/>
                <a:gd name="connsiteY41" fmla="*/ 404989 h 608415"/>
                <a:gd name="connsiteX42" fmla="*/ 89662 w 471574"/>
                <a:gd name="connsiteY42" fmla="*/ 404989 h 608415"/>
                <a:gd name="connsiteX43" fmla="*/ 77096 w 471574"/>
                <a:gd name="connsiteY43" fmla="*/ 417537 h 608415"/>
                <a:gd name="connsiteX44" fmla="*/ 77096 w 471574"/>
                <a:gd name="connsiteY44" fmla="*/ 435764 h 608415"/>
                <a:gd name="connsiteX45" fmla="*/ 89662 w 471574"/>
                <a:gd name="connsiteY45" fmla="*/ 448396 h 608415"/>
                <a:gd name="connsiteX46" fmla="*/ 148842 w 471574"/>
                <a:gd name="connsiteY46" fmla="*/ 448396 h 608415"/>
                <a:gd name="connsiteX47" fmla="*/ 161493 w 471574"/>
                <a:gd name="connsiteY47" fmla="*/ 435764 h 608415"/>
                <a:gd name="connsiteX48" fmla="*/ 161493 w 471574"/>
                <a:gd name="connsiteY48" fmla="*/ 417537 h 608415"/>
                <a:gd name="connsiteX49" fmla="*/ 148842 w 471574"/>
                <a:gd name="connsiteY49" fmla="*/ 404989 h 608415"/>
                <a:gd name="connsiteX50" fmla="*/ 87200 w 471574"/>
                <a:gd name="connsiteY50" fmla="*/ 201265 h 608415"/>
                <a:gd name="connsiteX51" fmla="*/ 74548 w 471574"/>
                <a:gd name="connsiteY51" fmla="*/ 213813 h 608415"/>
                <a:gd name="connsiteX52" fmla="*/ 74548 w 471574"/>
                <a:gd name="connsiteY52" fmla="*/ 323262 h 608415"/>
                <a:gd name="connsiteX53" fmla="*/ 87200 w 471574"/>
                <a:gd name="connsiteY53" fmla="*/ 335810 h 608415"/>
                <a:gd name="connsiteX54" fmla="*/ 381912 w 471574"/>
                <a:gd name="connsiteY54" fmla="*/ 335810 h 608415"/>
                <a:gd name="connsiteX55" fmla="*/ 394478 w 471574"/>
                <a:gd name="connsiteY55" fmla="*/ 323262 h 608415"/>
                <a:gd name="connsiteX56" fmla="*/ 394478 w 471574"/>
                <a:gd name="connsiteY56" fmla="*/ 213813 h 608415"/>
                <a:gd name="connsiteX57" fmla="*/ 381912 w 471574"/>
                <a:gd name="connsiteY57" fmla="*/ 201265 h 608415"/>
                <a:gd name="connsiteX58" fmla="*/ 20123 w 471574"/>
                <a:gd name="connsiteY58" fmla="*/ 15091 h 608415"/>
                <a:gd name="connsiteX59" fmla="*/ 15113 w 471574"/>
                <a:gd name="connsiteY59" fmla="*/ 20093 h 608415"/>
                <a:gd name="connsiteX60" fmla="*/ 15113 w 471574"/>
                <a:gd name="connsiteY60" fmla="*/ 415078 h 608415"/>
                <a:gd name="connsiteX61" fmla="*/ 20123 w 471574"/>
                <a:gd name="connsiteY61" fmla="*/ 420080 h 608415"/>
                <a:gd name="connsiteX62" fmla="*/ 45595 w 471574"/>
                <a:gd name="connsiteY62" fmla="*/ 420080 h 608415"/>
                <a:gd name="connsiteX63" fmla="*/ 45595 w 471574"/>
                <a:gd name="connsiteY63" fmla="*/ 184903 h 608415"/>
                <a:gd name="connsiteX64" fmla="*/ 58161 w 471574"/>
                <a:gd name="connsiteY64" fmla="*/ 172271 h 608415"/>
                <a:gd name="connsiteX65" fmla="*/ 413413 w 471574"/>
                <a:gd name="connsiteY65" fmla="*/ 172271 h 608415"/>
                <a:gd name="connsiteX66" fmla="*/ 425979 w 471574"/>
                <a:gd name="connsiteY66" fmla="*/ 184903 h 608415"/>
                <a:gd name="connsiteX67" fmla="*/ 425979 w 471574"/>
                <a:gd name="connsiteY67" fmla="*/ 420080 h 608415"/>
                <a:gd name="connsiteX68" fmla="*/ 451451 w 471574"/>
                <a:gd name="connsiteY68" fmla="*/ 420080 h 608415"/>
                <a:gd name="connsiteX69" fmla="*/ 456461 w 471574"/>
                <a:gd name="connsiteY69" fmla="*/ 415078 h 608415"/>
                <a:gd name="connsiteX70" fmla="*/ 456461 w 471574"/>
                <a:gd name="connsiteY70" fmla="*/ 20093 h 608415"/>
                <a:gd name="connsiteX71" fmla="*/ 451451 w 471574"/>
                <a:gd name="connsiteY71" fmla="*/ 15091 h 608415"/>
                <a:gd name="connsiteX72" fmla="*/ 20123 w 471574"/>
                <a:gd name="connsiteY72" fmla="*/ 0 h 608415"/>
                <a:gd name="connsiteX73" fmla="*/ 451451 w 471574"/>
                <a:gd name="connsiteY73" fmla="*/ 0 h 608415"/>
                <a:gd name="connsiteX74" fmla="*/ 471574 w 471574"/>
                <a:gd name="connsiteY74" fmla="*/ 20093 h 608415"/>
                <a:gd name="connsiteX75" fmla="*/ 471574 w 471574"/>
                <a:gd name="connsiteY75" fmla="*/ 415078 h 608415"/>
                <a:gd name="connsiteX76" fmla="*/ 451451 w 471574"/>
                <a:gd name="connsiteY76" fmla="*/ 435171 h 608415"/>
                <a:gd name="connsiteX77" fmla="*/ 425979 w 471574"/>
                <a:gd name="connsiteY77" fmla="*/ 435171 h 608415"/>
                <a:gd name="connsiteX78" fmla="*/ 425979 w 471574"/>
                <a:gd name="connsiteY78" fmla="*/ 464250 h 608415"/>
                <a:gd name="connsiteX79" fmla="*/ 424705 w 471574"/>
                <a:gd name="connsiteY79" fmla="*/ 464080 h 608415"/>
                <a:gd name="connsiteX80" fmla="*/ 45595 w 471574"/>
                <a:gd name="connsiteY80" fmla="*/ 464080 h 608415"/>
                <a:gd name="connsiteX81" fmla="*/ 45595 w 471574"/>
                <a:gd name="connsiteY81" fmla="*/ 435171 h 608415"/>
                <a:gd name="connsiteX82" fmla="*/ 20123 w 471574"/>
                <a:gd name="connsiteY82" fmla="*/ 435171 h 608415"/>
                <a:gd name="connsiteX83" fmla="*/ 0 w 471574"/>
                <a:gd name="connsiteY83" fmla="*/ 415078 h 608415"/>
                <a:gd name="connsiteX84" fmla="*/ 0 w 471574"/>
                <a:gd name="connsiteY84" fmla="*/ 20093 h 608415"/>
                <a:gd name="connsiteX85" fmla="*/ 20123 w 471574"/>
                <a:gd name="connsiteY85" fmla="*/ 0 h 60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71574" h="608415">
                  <a:moveTo>
                    <a:pt x="354944" y="536650"/>
                  </a:moveTo>
                  <a:lnTo>
                    <a:pt x="415489" y="536650"/>
                  </a:lnTo>
                  <a:lnTo>
                    <a:pt x="415489" y="600356"/>
                  </a:lnTo>
                  <a:cubicBezTo>
                    <a:pt x="415489" y="604767"/>
                    <a:pt x="411838" y="608415"/>
                    <a:pt x="407337" y="608415"/>
                  </a:cubicBezTo>
                  <a:lnTo>
                    <a:pt x="363096" y="608415"/>
                  </a:lnTo>
                  <a:cubicBezTo>
                    <a:pt x="358595" y="608415"/>
                    <a:pt x="354944" y="604767"/>
                    <a:pt x="354944" y="600356"/>
                  </a:cubicBezTo>
                  <a:close/>
                  <a:moveTo>
                    <a:pt x="58569" y="536650"/>
                  </a:moveTo>
                  <a:lnTo>
                    <a:pt x="119044" y="536650"/>
                  </a:lnTo>
                  <a:lnTo>
                    <a:pt x="119044" y="600356"/>
                  </a:lnTo>
                  <a:cubicBezTo>
                    <a:pt x="119044" y="604767"/>
                    <a:pt x="115477" y="608415"/>
                    <a:pt x="110975" y="608415"/>
                  </a:cubicBezTo>
                  <a:lnTo>
                    <a:pt x="66723" y="608415"/>
                  </a:lnTo>
                  <a:cubicBezTo>
                    <a:pt x="62221" y="608415"/>
                    <a:pt x="58569" y="604767"/>
                    <a:pt x="58569" y="600356"/>
                  </a:cubicBezTo>
                  <a:close/>
                  <a:moveTo>
                    <a:pt x="425202" y="486653"/>
                  </a:moveTo>
                  <a:lnTo>
                    <a:pt x="364743" y="513256"/>
                  </a:lnTo>
                  <a:cubicBezTo>
                    <a:pt x="364743" y="516560"/>
                    <a:pt x="367376" y="519187"/>
                    <a:pt x="370687" y="519187"/>
                  </a:cubicBezTo>
                  <a:lnTo>
                    <a:pt x="425202" y="519187"/>
                  </a:lnTo>
                  <a:cubicBezTo>
                    <a:pt x="428429" y="519187"/>
                    <a:pt x="431146" y="516560"/>
                    <a:pt x="431146" y="513256"/>
                  </a:cubicBezTo>
                  <a:lnTo>
                    <a:pt x="431146" y="492499"/>
                  </a:lnTo>
                  <a:cubicBezTo>
                    <a:pt x="431146" y="489280"/>
                    <a:pt x="428514" y="486653"/>
                    <a:pt x="425202" y="486653"/>
                  </a:cubicBezTo>
                  <a:close/>
                  <a:moveTo>
                    <a:pt x="40965" y="486653"/>
                  </a:moveTo>
                  <a:cubicBezTo>
                    <a:pt x="37739" y="486653"/>
                    <a:pt x="35106" y="489280"/>
                    <a:pt x="35106" y="492499"/>
                  </a:cubicBezTo>
                  <a:lnTo>
                    <a:pt x="35106" y="513256"/>
                  </a:lnTo>
                  <a:cubicBezTo>
                    <a:pt x="35106" y="516560"/>
                    <a:pt x="37739" y="519187"/>
                    <a:pt x="40965" y="519187"/>
                  </a:cubicBezTo>
                  <a:lnTo>
                    <a:pt x="95480" y="519187"/>
                  </a:lnTo>
                  <a:cubicBezTo>
                    <a:pt x="98792" y="519187"/>
                    <a:pt x="101424" y="516560"/>
                    <a:pt x="101424" y="513256"/>
                  </a:cubicBezTo>
                  <a:close/>
                  <a:moveTo>
                    <a:pt x="33323" y="476317"/>
                  </a:moveTo>
                  <a:lnTo>
                    <a:pt x="438279" y="476317"/>
                  </a:lnTo>
                  <a:cubicBezTo>
                    <a:pt x="441506" y="476317"/>
                    <a:pt x="444138" y="478943"/>
                    <a:pt x="444138" y="482163"/>
                  </a:cubicBezTo>
                  <a:lnTo>
                    <a:pt x="444138" y="523592"/>
                  </a:lnTo>
                  <a:cubicBezTo>
                    <a:pt x="444138" y="526812"/>
                    <a:pt x="441506" y="529523"/>
                    <a:pt x="438279" y="529523"/>
                  </a:cubicBezTo>
                  <a:lnTo>
                    <a:pt x="33323" y="529523"/>
                  </a:lnTo>
                  <a:cubicBezTo>
                    <a:pt x="30011" y="529523"/>
                    <a:pt x="27379" y="526812"/>
                    <a:pt x="27379" y="523592"/>
                  </a:cubicBezTo>
                  <a:lnTo>
                    <a:pt x="27379" y="482163"/>
                  </a:lnTo>
                  <a:cubicBezTo>
                    <a:pt x="27379" y="478943"/>
                    <a:pt x="30011" y="476317"/>
                    <a:pt x="33323" y="476317"/>
                  </a:cubicBezTo>
                  <a:close/>
                  <a:moveTo>
                    <a:pt x="318911" y="404989"/>
                  </a:moveTo>
                  <a:cubicBezTo>
                    <a:pt x="311949" y="404989"/>
                    <a:pt x="306345" y="410585"/>
                    <a:pt x="306345" y="417537"/>
                  </a:cubicBezTo>
                  <a:lnTo>
                    <a:pt x="306345" y="435764"/>
                  </a:lnTo>
                  <a:cubicBezTo>
                    <a:pt x="306345" y="442716"/>
                    <a:pt x="311949" y="448396"/>
                    <a:pt x="318911" y="448396"/>
                  </a:cubicBezTo>
                  <a:lnTo>
                    <a:pt x="378176" y="448396"/>
                  </a:lnTo>
                  <a:cubicBezTo>
                    <a:pt x="385054" y="448396"/>
                    <a:pt x="390743" y="442716"/>
                    <a:pt x="390743" y="435764"/>
                  </a:cubicBezTo>
                  <a:lnTo>
                    <a:pt x="390743" y="417537"/>
                  </a:lnTo>
                  <a:cubicBezTo>
                    <a:pt x="390743" y="410585"/>
                    <a:pt x="385054" y="404989"/>
                    <a:pt x="378176" y="404989"/>
                  </a:cubicBezTo>
                  <a:close/>
                  <a:moveTo>
                    <a:pt x="89662" y="404989"/>
                  </a:moveTo>
                  <a:cubicBezTo>
                    <a:pt x="82700" y="404989"/>
                    <a:pt x="77096" y="410585"/>
                    <a:pt x="77096" y="417537"/>
                  </a:cubicBezTo>
                  <a:lnTo>
                    <a:pt x="77096" y="435764"/>
                  </a:lnTo>
                  <a:cubicBezTo>
                    <a:pt x="77096" y="442716"/>
                    <a:pt x="82700" y="448396"/>
                    <a:pt x="89662" y="448396"/>
                  </a:cubicBezTo>
                  <a:lnTo>
                    <a:pt x="148842" y="448396"/>
                  </a:lnTo>
                  <a:cubicBezTo>
                    <a:pt x="155805" y="448396"/>
                    <a:pt x="161493" y="442716"/>
                    <a:pt x="161493" y="435764"/>
                  </a:cubicBezTo>
                  <a:lnTo>
                    <a:pt x="161493" y="417537"/>
                  </a:lnTo>
                  <a:cubicBezTo>
                    <a:pt x="161493" y="410585"/>
                    <a:pt x="155805" y="404989"/>
                    <a:pt x="148842" y="404989"/>
                  </a:cubicBezTo>
                  <a:close/>
                  <a:moveTo>
                    <a:pt x="87200" y="201265"/>
                  </a:moveTo>
                  <a:cubicBezTo>
                    <a:pt x="80237" y="201265"/>
                    <a:pt x="74548" y="206861"/>
                    <a:pt x="74548" y="213813"/>
                  </a:cubicBezTo>
                  <a:lnTo>
                    <a:pt x="74548" y="323262"/>
                  </a:lnTo>
                  <a:cubicBezTo>
                    <a:pt x="74548" y="330214"/>
                    <a:pt x="80237" y="335810"/>
                    <a:pt x="87200" y="335810"/>
                  </a:cubicBezTo>
                  <a:lnTo>
                    <a:pt x="381912" y="335810"/>
                  </a:lnTo>
                  <a:cubicBezTo>
                    <a:pt x="388875" y="335810"/>
                    <a:pt x="394478" y="330214"/>
                    <a:pt x="394478" y="323262"/>
                  </a:cubicBezTo>
                  <a:lnTo>
                    <a:pt x="394478" y="213813"/>
                  </a:lnTo>
                  <a:cubicBezTo>
                    <a:pt x="394478" y="206861"/>
                    <a:pt x="388875" y="201265"/>
                    <a:pt x="381912" y="201265"/>
                  </a:cubicBezTo>
                  <a:close/>
                  <a:moveTo>
                    <a:pt x="20123" y="15091"/>
                  </a:moveTo>
                  <a:cubicBezTo>
                    <a:pt x="17321" y="15091"/>
                    <a:pt x="15113" y="17380"/>
                    <a:pt x="15113" y="20093"/>
                  </a:cubicBezTo>
                  <a:lnTo>
                    <a:pt x="15113" y="415078"/>
                  </a:lnTo>
                  <a:cubicBezTo>
                    <a:pt x="15113" y="417791"/>
                    <a:pt x="17321" y="420080"/>
                    <a:pt x="20123" y="420080"/>
                  </a:cubicBezTo>
                  <a:lnTo>
                    <a:pt x="45595" y="420080"/>
                  </a:lnTo>
                  <a:lnTo>
                    <a:pt x="45595" y="184903"/>
                  </a:lnTo>
                  <a:cubicBezTo>
                    <a:pt x="45595" y="177951"/>
                    <a:pt x="51199" y="172271"/>
                    <a:pt x="58161" y="172271"/>
                  </a:cubicBezTo>
                  <a:lnTo>
                    <a:pt x="413413" y="172271"/>
                  </a:lnTo>
                  <a:cubicBezTo>
                    <a:pt x="420375" y="172271"/>
                    <a:pt x="425979" y="177951"/>
                    <a:pt x="425979" y="184903"/>
                  </a:cubicBezTo>
                  <a:lnTo>
                    <a:pt x="425979" y="420080"/>
                  </a:lnTo>
                  <a:lnTo>
                    <a:pt x="451451" y="420080"/>
                  </a:lnTo>
                  <a:cubicBezTo>
                    <a:pt x="454253" y="420080"/>
                    <a:pt x="456461" y="417791"/>
                    <a:pt x="456461" y="415078"/>
                  </a:cubicBezTo>
                  <a:lnTo>
                    <a:pt x="456461" y="20093"/>
                  </a:lnTo>
                  <a:cubicBezTo>
                    <a:pt x="456461" y="17380"/>
                    <a:pt x="454253" y="15091"/>
                    <a:pt x="451451" y="15091"/>
                  </a:cubicBezTo>
                  <a:close/>
                  <a:moveTo>
                    <a:pt x="20123" y="0"/>
                  </a:moveTo>
                  <a:lnTo>
                    <a:pt x="451451" y="0"/>
                  </a:lnTo>
                  <a:cubicBezTo>
                    <a:pt x="462574" y="0"/>
                    <a:pt x="471659" y="8987"/>
                    <a:pt x="471574" y="20093"/>
                  </a:cubicBezTo>
                  <a:lnTo>
                    <a:pt x="471574" y="415078"/>
                  </a:lnTo>
                  <a:cubicBezTo>
                    <a:pt x="471574" y="426184"/>
                    <a:pt x="462574" y="435171"/>
                    <a:pt x="451451" y="435171"/>
                  </a:cubicBezTo>
                  <a:lnTo>
                    <a:pt x="425979" y="435171"/>
                  </a:lnTo>
                  <a:lnTo>
                    <a:pt x="425979" y="464250"/>
                  </a:lnTo>
                  <a:cubicBezTo>
                    <a:pt x="425554" y="464165"/>
                    <a:pt x="425130" y="464080"/>
                    <a:pt x="424705" y="464080"/>
                  </a:cubicBezTo>
                  <a:lnTo>
                    <a:pt x="45595" y="464080"/>
                  </a:lnTo>
                  <a:lnTo>
                    <a:pt x="45595" y="435171"/>
                  </a:lnTo>
                  <a:lnTo>
                    <a:pt x="20123" y="435171"/>
                  </a:lnTo>
                  <a:cubicBezTo>
                    <a:pt x="9000" y="435171"/>
                    <a:pt x="0" y="426184"/>
                    <a:pt x="0" y="415078"/>
                  </a:cubicBezTo>
                  <a:lnTo>
                    <a:pt x="0" y="20093"/>
                  </a:lnTo>
                  <a:cubicBezTo>
                    <a:pt x="0" y="8987"/>
                    <a:pt x="9000" y="0"/>
                    <a:pt x="20123" y="0"/>
                  </a:cubicBezTo>
                  <a:close/>
                </a:path>
              </a:pathLst>
            </a:custGeom>
            <a:solidFill>
              <a:schemeClr val="bg1"/>
            </a:solidFill>
            <a:ln>
              <a:noFill/>
            </a:ln>
          </p:spPr>
        </p:sp>
        <p:sp>
          <p:nvSpPr>
            <p:cNvPr id="215" name="Freeform 66"/>
            <p:cNvSpPr/>
            <p:nvPr/>
          </p:nvSpPr>
          <p:spPr bwMode="auto">
            <a:xfrm>
              <a:off x="4889" y="5301"/>
              <a:ext cx="1159" cy="1057"/>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CB8637"/>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16" name="container_155396"/>
            <p:cNvSpPr>
              <a:spLocks noChangeAspect="1"/>
            </p:cNvSpPr>
            <p:nvPr/>
          </p:nvSpPr>
          <p:spPr bwMode="auto">
            <a:xfrm>
              <a:off x="5552" y="5588"/>
              <a:ext cx="330" cy="377"/>
            </a:xfrm>
            <a:custGeom>
              <a:avLst/>
              <a:gdLst>
                <a:gd name="connsiteX0" fmla="*/ 395004 w 607614"/>
                <a:gd name="connsiteY0" fmla="*/ 474809 h 587023"/>
                <a:gd name="connsiteX1" fmla="*/ 415473 w 607614"/>
                <a:gd name="connsiteY1" fmla="*/ 474809 h 587023"/>
                <a:gd name="connsiteX2" fmla="*/ 415473 w 607614"/>
                <a:gd name="connsiteY2" fmla="*/ 495278 h 587023"/>
                <a:gd name="connsiteX3" fmla="*/ 395004 w 607614"/>
                <a:gd name="connsiteY3" fmla="*/ 495278 h 587023"/>
                <a:gd name="connsiteX4" fmla="*/ 354675 w 607614"/>
                <a:gd name="connsiteY4" fmla="*/ 474809 h 587023"/>
                <a:gd name="connsiteX5" fmla="*/ 374413 w 607614"/>
                <a:gd name="connsiteY5" fmla="*/ 474809 h 587023"/>
                <a:gd name="connsiteX6" fmla="*/ 374413 w 607614"/>
                <a:gd name="connsiteY6" fmla="*/ 495278 h 587023"/>
                <a:gd name="connsiteX7" fmla="*/ 354675 w 607614"/>
                <a:gd name="connsiteY7" fmla="*/ 495278 h 587023"/>
                <a:gd name="connsiteX8" fmla="*/ 313737 w 607614"/>
                <a:gd name="connsiteY8" fmla="*/ 474809 h 587023"/>
                <a:gd name="connsiteX9" fmla="*/ 334206 w 607614"/>
                <a:gd name="connsiteY9" fmla="*/ 474809 h 587023"/>
                <a:gd name="connsiteX10" fmla="*/ 334206 w 607614"/>
                <a:gd name="connsiteY10" fmla="*/ 495278 h 587023"/>
                <a:gd name="connsiteX11" fmla="*/ 313737 w 607614"/>
                <a:gd name="connsiteY11" fmla="*/ 495278 h 587023"/>
                <a:gd name="connsiteX12" fmla="*/ 273408 w 607614"/>
                <a:gd name="connsiteY12" fmla="*/ 474809 h 587023"/>
                <a:gd name="connsiteX13" fmla="*/ 293999 w 607614"/>
                <a:gd name="connsiteY13" fmla="*/ 474809 h 587023"/>
                <a:gd name="connsiteX14" fmla="*/ 293999 w 607614"/>
                <a:gd name="connsiteY14" fmla="*/ 495278 h 587023"/>
                <a:gd name="connsiteX15" fmla="*/ 273408 w 607614"/>
                <a:gd name="connsiteY15" fmla="*/ 495278 h 587023"/>
                <a:gd name="connsiteX16" fmla="*/ 233201 w 607614"/>
                <a:gd name="connsiteY16" fmla="*/ 474809 h 587023"/>
                <a:gd name="connsiteX17" fmla="*/ 252939 w 607614"/>
                <a:gd name="connsiteY17" fmla="*/ 474809 h 587023"/>
                <a:gd name="connsiteX18" fmla="*/ 252939 w 607614"/>
                <a:gd name="connsiteY18" fmla="*/ 495278 h 587023"/>
                <a:gd name="connsiteX19" fmla="*/ 233201 w 607614"/>
                <a:gd name="connsiteY19" fmla="*/ 495278 h 587023"/>
                <a:gd name="connsiteX20" fmla="*/ 192141 w 607614"/>
                <a:gd name="connsiteY20" fmla="*/ 474809 h 587023"/>
                <a:gd name="connsiteX21" fmla="*/ 212732 w 607614"/>
                <a:gd name="connsiteY21" fmla="*/ 474809 h 587023"/>
                <a:gd name="connsiteX22" fmla="*/ 212732 w 607614"/>
                <a:gd name="connsiteY22" fmla="*/ 495278 h 587023"/>
                <a:gd name="connsiteX23" fmla="*/ 192141 w 607614"/>
                <a:gd name="connsiteY23" fmla="*/ 495278 h 587023"/>
                <a:gd name="connsiteX24" fmla="*/ 395004 w 607614"/>
                <a:gd name="connsiteY24" fmla="*/ 434602 h 587023"/>
                <a:gd name="connsiteX25" fmla="*/ 415473 w 607614"/>
                <a:gd name="connsiteY25" fmla="*/ 434602 h 587023"/>
                <a:gd name="connsiteX26" fmla="*/ 415473 w 607614"/>
                <a:gd name="connsiteY26" fmla="*/ 455071 h 587023"/>
                <a:gd name="connsiteX27" fmla="*/ 395004 w 607614"/>
                <a:gd name="connsiteY27" fmla="*/ 455071 h 587023"/>
                <a:gd name="connsiteX28" fmla="*/ 354675 w 607614"/>
                <a:gd name="connsiteY28" fmla="*/ 434602 h 587023"/>
                <a:gd name="connsiteX29" fmla="*/ 374413 w 607614"/>
                <a:gd name="connsiteY29" fmla="*/ 434602 h 587023"/>
                <a:gd name="connsiteX30" fmla="*/ 374413 w 607614"/>
                <a:gd name="connsiteY30" fmla="*/ 455071 h 587023"/>
                <a:gd name="connsiteX31" fmla="*/ 354675 w 607614"/>
                <a:gd name="connsiteY31" fmla="*/ 455071 h 587023"/>
                <a:gd name="connsiteX32" fmla="*/ 313737 w 607614"/>
                <a:gd name="connsiteY32" fmla="*/ 434602 h 587023"/>
                <a:gd name="connsiteX33" fmla="*/ 334206 w 607614"/>
                <a:gd name="connsiteY33" fmla="*/ 434602 h 587023"/>
                <a:gd name="connsiteX34" fmla="*/ 334206 w 607614"/>
                <a:gd name="connsiteY34" fmla="*/ 455071 h 587023"/>
                <a:gd name="connsiteX35" fmla="*/ 313737 w 607614"/>
                <a:gd name="connsiteY35" fmla="*/ 455071 h 587023"/>
                <a:gd name="connsiteX36" fmla="*/ 273408 w 607614"/>
                <a:gd name="connsiteY36" fmla="*/ 434602 h 587023"/>
                <a:gd name="connsiteX37" fmla="*/ 293999 w 607614"/>
                <a:gd name="connsiteY37" fmla="*/ 434602 h 587023"/>
                <a:gd name="connsiteX38" fmla="*/ 293999 w 607614"/>
                <a:gd name="connsiteY38" fmla="*/ 455071 h 587023"/>
                <a:gd name="connsiteX39" fmla="*/ 273408 w 607614"/>
                <a:gd name="connsiteY39" fmla="*/ 455071 h 587023"/>
                <a:gd name="connsiteX40" fmla="*/ 233201 w 607614"/>
                <a:gd name="connsiteY40" fmla="*/ 434602 h 587023"/>
                <a:gd name="connsiteX41" fmla="*/ 252939 w 607614"/>
                <a:gd name="connsiteY41" fmla="*/ 434602 h 587023"/>
                <a:gd name="connsiteX42" fmla="*/ 252939 w 607614"/>
                <a:gd name="connsiteY42" fmla="*/ 455071 h 587023"/>
                <a:gd name="connsiteX43" fmla="*/ 233201 w 607614"/>
                <a:gd name="connsiteY43" fmla="*/ 455071 h 587023"/>
                <a:gd name="connsiteX44" fmla="*/ 192141 w 607614"/>
                <a:gd name="connsiteY44" fmla="*/ 434602 h 587023"/>
                <a:gd name="connsiteX45" fmla="*/ 212732 w 607614"/>
                <a:gd name="connsiteY45" fmla="*/ 434602 h 587023"/>
                <a:gd name="connsiteX46" fmla="*/ 212732 w 607614"/>
                <a:gd name="connsiteY46" fmla="*/ 455071 h 587023"/>
                <a:gd name="connsiteX47" fmla="*/ 192141 w 607614"/>
                <a:gd name="connsiteY47" fmla="*/ 455071 h 587023"/>
                <a:gd name="connsiteX48" fmla="*/ 516472 w 607614"/>
                <a:gd name="connsiteY48" fmla="*/ 343568 h 587023"/>
                <a:gd name="connsiteX49" fmla="*/ 516472 w 607614"/>
                <a:gd name="connsiteY49" fmla="*/ 565787 h 587023"/>
                <a:gd name="connsiteX50" fmla="*/ 587107 w 607614"/>
                <a:gd name="connsiteY50" fmla="*/ 565787 h 587023"/>
                <a:gd name="connsiteX51" fmla="*/ 587107 w 607614"/>
                <a:gd name="connsiteY51" fmla="*/ 343568 h 587023"/>
                <a:gd name="connsiteX52" fmla="*/ 111649 w 607614"/>
                <a:gd name="connsiteY52" fmla="*/ 343568 h 587023"/>
                <a:gd name="connsiteX53" fmla="*/ 111649 w 607614"/>
                <a:gd name="connsiteY53" fmla="*/ 565787 h 587023"/>
                <a:gd name="connsiteX54" fmla="*/ 192158 w 607614"/>
                <a:gd name="connsiteY54" fmla="*/ 565787 h 587023"/>
                <a:gd name="connsiteX55" fmla="*/ 192158 w 607614"/>
                <a:gd name="connsiteY55" fmla="*/ 515731 h 587023"/>
                <a:gd name="connsiteX56" fmla="*/ 212665 w 607614"/>
                <a:gd name="connsiteY56" fmla="*/ 515731 h 587023"/>
                <a:gd name="connsiteX57" fmla="*/ 212665 w 607614"/>
                <a:gd name="connsiteY57" fmla="*/ 565787 h 587023"/>
                <a:gd name="connsiteX58" fmla="*/ 293933 w 607614"/>
                <a:gd name="connsiteY58" fmla="*/ 565787 h 587023"/>
                <a:gd name="connsiteX59" fmla="*/ 293933 w 607614"/>
                <a:gd name="connsiteY59" fmla="*/ 515731 h 587023"/>
                <a:gd name="connsiteX60" fmla="*/ 313680 w 607614"/>
                <a:gd name="connsiteY60" fmla="*/ 515731 h 587023"/>
                <a:gd name="connsiteX61" fmla="*/ 313680 w 607614"/>
                <a:gd name="connsiteY61" fmla="*/ 565787 h 587023"/>
                <a:gd name="connsiteX62" fmla="*/ 394949 w 607614"/>
                <a:gd name="connsiteY62" fmla="*/ 565787 h 587023"/>
                <a:gd name="connsiteX63" fmla="*/ 394949 w 607614"/>
                <a:gd name="connsiteY63" fmla="*/ 515731 h 587023"/>
                <a:gd name="connsiteX64" fmla="*/ 415456 w 607614"/>
                <a:gd name="connsiteY64" fmla="*/ 515731 h 587023"/>
                <a:gd name="connsiteX65" fmla="*/ 415456 w 607614"/>
                <a:gd name="connsiteY65" fmla="*/ 565787 h 587023"/>
                <a:gd name="connsiteX66" fmla="*/ 495965 w 607614"/>
                <a:gd name="connsiteY66" fmla="*/ 565787 h 587023"/>
                <a:gd name="connsiteX67" fmla="*/ 495965 w 607614"/>
                <a:gd name="connsiteY67" fmla="*/ 343568 h 587023"/>
                <a:gd name="connsiteX68" fmla="*/ 415456 w 607614"/>
                <a:gd name="connsiteY68" fmla="*/ 343568 h 587023"/>
                <a:gd name="connsiteX69" fmla="*/ 415456 w 607614"/>
                <a:gd name="connsiteY69" fmla="*/ 414101 h 587023"/>
                <a:gd name="connsiteX70" fmla="*/ 394949 w 607614"/>
                <a:gd name="connsiteY70" fmla="*/ 414101 h 587023"/>
                <a:gd name="connsiteX71" fmla="*/ 394949 w 607614"/>
                <a:gd name="connsiteY71" fmla="*/ 343568 h 587023"/>
                <a:gd name="connsiteX72" fmla="*/ 313680 w 607614"/>
                <a:gd name="connsiteY72" fmla="*/ 343568 h 587023"/>
                <a:gd name="connsiteX73" fmla="*/ 313680 w 607614"/>
                <a:gd name="connsiteY73" fmla="*/ 414101 h 587023"/>
                <a:gd name="connsiteX74" fmla="*/ 293933 w 607614"/>
                <a:gd name="connsiteY74" fmla="*/ 414101 h 587023"/>
                <a:gd name="connsiteX75" fmla="*/ 293933 w 607614"/>
                <a:gd name="connsiteY75" fmla="*/ 343568 h 587023"/>
                <a:gd name="connsiteX76" fmla="*/ 212665 w 607614"/>
                <a:gd name="connsiteY76" fmla="*/ 343568 h 587023"/>
                <a:gd name="connsiteX77" fmla="*/ 212665 w 607614"/>
                <a:gd name="connsiteY77" fmla="*/ 414101 h 587023"/>
                <a:gd name="connsiteX78" fmla="*/ 192158 w 607614"/>
                <a:gd name="connsiteY78" fmla="*/ 414101 h 587023"/>
                <a:gd name="connsiteX79" fmla="*/ 192158 w 607614"/>
                <a:gd name="connsiteY79" fmla="*/ 343568 h 587023"/>
                <a:gd name="connsiteX80" fmla="*/ 20507 w 607614"/>
                <a:gd name="connsiteY80" fmla="*/ 343568 h 587023"/>
                <a:gd name="connsiteX81" fmla="*/ 20507 w 607614"/>
                <a:gd name="connsiteY81" fmla="*/ 565787 h 587023"/>
                <a:gd name="connsiteX82" fmla="*/ 91142 w 607614"/>
                <a:gd name="connsiteY82" fmla="*/ 565787 h 587023"/>
                <a:gd name="connsiteX83" fmla="*/ 91142 w 607614"/>
                <a:gd name="connsiteY83" fmla="*/ 343568 h 587023"/>
                <a:gd name="connsiteX84" fmla="*/ 20507 w 607614"/>
                <a:gd name="connsiteY84" fmla="*/ 292753 h 587023"/>
                <a:gd name="connsiteX85" fmla="*/ 20507 w 607614"/>
                <a:gd name="connsiteY85" fmla="*/ 323090 h 587023"/>
                <a:gd name="connsiteX86" fmla="*/ 587107 w 607614"/>
                <a:gd name="connsiteY86" fmla="*/ 323090 h 587023"/>
                <a:gd name="connsiteX87" fmla="*/ 587107 w 607614"/>
                <a:gd name="connsiteY87" fmla="*/ 292753 h 587023"/>
                <a:gd name="connsiteX88" fmla="*/ 265071 w 607614"/>
                <a:gd name="connsiteY88" fmla="*/ 212360 h 587023"/>
                <a:gd name="connsiteX89" fmla="*/ 75192 w 607614"/>
                <a:gd name="connsiteY89" fmla="*/ 273034 h 587023"/>
                <a:gd name="connsiteX90" fmla="*/ 527864 w 607614"/>
                <a:gd name="connsiteY90" fmla="*/ 273034 h 587023"/>
                <a:gd name="connsiteX91" fmla="*/ 322795 w 607614"/>
                <a:gd name="connsiteY91" fmla="*/ 212360 h 587023"/>
                <a:gd name="connsiteX92" fmla="*/ 303807 w 607614"/>
                <a:gd name="connsiteY92" fmla="*/ 212360 h 587023"/>
                <a:gd name="connsiteX93" fmla="*/ 303807 w 607614"/>
                <a:gd name="connsiteY93" fmla="*/ 232079 h 587023"/>
                <a:gd name="connsiteX94" fmla="*/ 324314 w 607614"/>
                <a:gd name="connsiteY94" fmla="*/ 232079 h 587023"/>
                <a:gd name="connsiteX95" fmla="*/ 324314 w 607614"/>
                <a:gd name="connsiteY95" fmla="*/ 252556 h 587023"/>
                <a:gd name="connsiteX96" fmla="*/ 263552 w 607614"/>
                <a:gd name="connsiteY96" fmla="*/ 252556 h 587023"/>
                <a:gd name="connsiteX97" fmla="*/ 263552 w 607614"/>
                <a:gd name="connsiteY97" fmla="*/ 232079 h 587023"/>
                <a:gd name="connsiteX98" fmla="*/ 283300 w 607614"/>
                <a:gd name="connsiteY98" fmla="*/ 232079 h 587023"/>
                <a:gd name="connsiteX99" fmla="*/ 283300 w 607614"/>
                <a:gd name="connsiteY99" fmla="*/ 212360 h 587023"/>
                <a:gd name="connsiteX100" fmla="*/ 273426 w 607614"/>
                <a:gd name="connsiteY100" fmla="*/ 141068 h 587023"/>
                <a:gd name="connsiteX101" fmla="*/ 273426 w 607614"/>
                <a:gd name="connsiteY101" fmla="*/ 191882 h 587023"/>
                <a:gd name="connsiteX102" fmla="*/ 313680 w 607614"/>
                <a:gd name="connsiteY102" fmla="*/ 191882 h 587023"/>
                <a:gd name="connsiteX103" fmla="*/ 313680 w 607614"/>
                <a:gd name="connsiteY103" fmla="*/ 141068 h 587023"/>
                <a:gd name="connsiteX104" fmla="*/ 536947 w 607614"/>
                <a:gd name="connsiteY104" fmla="*/ 9869 h 587023"/>
                <a:gd name="connsiteX105" fmla="*/ 556685 w 607614"/>
                <a:gd name="connsiteY105" fmla="*/ 9869 h 587023"/>
                <a:gd name="connsiteX106" fmla="*/ 556685 w 607614"/>
                <a:gd name="connsiteY106" fmla="*/ 30338 h 587023"/>
                <a:gd name="connsiteX107" fmla="*/ 536947 w 607614"/>
                <a:gd name="connsiteY107" fmla="*/ 30338 h 587023"/>
                <a:gd name="connsiteX108" fmla="*/ 496009 w 607614"/>
                <a:gd name="connsiteY108" fmla="*/ 9869 h 587023"/>
                <a:gd name="connsiteX109" fmla="*/ 516478 w 607614"/>
                <a:gd name="connsiteY109" fmla="*/ 9869 h 587023"/>
                <a:gd name="connsiteX110" fmla="*/ 516478 w 607614"/>
                <a:gd name="connsiteY110" fmla="*/ 30338 h 587023"/>
                <a:gd name="connsiteX111" fmla="*/ 496009 w 607614"/>
                <a:gd name="connsiteY111" fmla="*/ 30338 h 587023"/>
                <a:gd name="connsiteX112" fmla="*/ 455680 w 607614"/>
                <a:gd name="connsiteY112" fmla="*/ 9869 h 587023"/>
                <a:gd name="connsiteX113" fmla="*/ 476271 w 607614"/>
                <a:gd name="connsiteY113" fmla="*/ 9869 h 587023"/>
                <a:gd name="connsiteX114" fmla="*/ 476271 w 607614"/>
                <a:gd name="connsiteY114" fmla="*/ 30338 h 587023"/>
                <a:gd name="connsiteX115" fmla="*/ 455680 w 607614"/>
                <a:gd name="connsiteY115" fmla="*/ 30338 h 587023"/>
                <a:gd name="connsiteX116" fmla="*/ 415473 w 607614"/>
                <a:gd name="connsiteY116" fmla="*/ 9869 h 587023"/>
                <a:gd name="connsiteX117" fmla="*/ 435211 w 607614"/>
                <a:gd name="connsiteY117" fmla="*/ 9869 h 587023"/>
                <a:gd name="connsiteX118" fmla="*/ 435211 w 607614"/>
                <a:gd name="connsiteY118" fmla="*/ 30338 h 587023"/>
                <a:gd name="connsiteX119" fmla="*/ 415473 w 607614"/>
                <a:gd name="connsiteY119" fmla="*/ 30338 h 587023"/>
                <a:gd name="connsiteX120" fmla="*/ 374413 w 607614"/>
                <a:gd name="connsiteY120" fmla="*/ 9869 h 587023"/>
                <a:gd name="connsiteX121" fmla="*/ 395004 w 607614"/>
                <a:gd name="connsiteY121" fmla="*/ 9869 h 587023"/>
                <a:gd name="connsiteX122" fmla="*/ 395004 w 607614"/>
                <a:gd name="connsiteY122" fmla="*/ 30338 h 587023"/>
                <a:gd name="connsiteX123" fmla="*/ 374413 w 607614"/>
                <a:gd name="connsiteY123" fmla="*/ 30338 h 587023"/>
                <a:gd name="connsiteX124" fmla="*/ 334206 w 607614"/>
                <a:gd name="connsiteY124" fmla="*/ 9869 h 587023"/>
                <a:gd name="connsiteX125" fmla="*/ 354675 w 607614"/>
                <a:gd name="connsiteY125" fmla="*/ 9869 h 587023"/>
                <a:gd name="connsiteX126" fmla="*/ 354675 w 607614"/>
                <a:gd name="connsiteY126" fmla="*/ 30338 h 587023"/>
                <a:gd name="connsiteX127" fmla="*/ 334206 w 607614"/>
                <a:gd name="connsiteY127" fmla="*/ 30338 h 587023"/>
                <a:gd name="connsiteX128" fmla="*/ 293999 w 607614"/>
                <a:gd name="connsiteY128" fmla="*/ 9869 h 587023"/>
                <a:gd name="connsiteX129" fmla="*/ 313737 w 607614"/>
                <a:gd name="connsiteY129" fmla="*/ 9869 h 587023"/>
                <a:gd name="connsiteX130" fmla="*/ 313737 w 607614"/>
                <a:gd name="connsiteY130" fmla="*/ 30338 h 587023"/>
                <a:gd name="connsiteX131" fmla="*/ 293999 w 607614"/>
                <a:gd name="connsiteY131" fmla="*/ 30338 h 587023"/>
                <a:gd name="connsiteX132" fmla="*/ 252939 w 607614"/>
                <a:gd name="connsiteY132" fmla="*/ 9869 h 587023"/>
                <a:gd name="connsiteX133" fmla="*/ 273408 w 607614"/>
                <a:gd name="connsiteY133" fmla="*/ 9869 h 587023"/>
                <a:gd name="connsiteX134" fmla="*/ 273408 w 607614"/>
                <a:gd name="connsiteY134" fmla="*/ 30338 h 587023"/>
                <a:gd name="connsiteX135" fmla="*/ 252939 w 607614"/>
                <a:gd name="connsiteY135" fmla="*/ 30338 h 587023"/>
                <a:gd name="connsiteX136" fmla="*/ 212732 w 607614"/>
                <a:gd name="connsiteY136" fmla="*/ 9869 h 587023"/>
                <a:gd name="connsiteX137" fmla="*/ 233201 w 607614"/>
                <a:gd name="connsiteY137" fmla="*/ 9869 h 587023"/>
                <a:gd name="connsiteX138" fmla="*/ 233201 w 607614"/>
                <a:gd name="connsiteY138" fmla="*/ 30338 h 587023"/>
                <a:gd name="connsiteX139" fmla="*/ 212732 w 607614"/>
                <a:gd name="connsiteY139" fmla="*/ 30338 h 587023"/>
                <a:gd name="connsiteX140" fmla="*/ 172403 w 607614"/>
                <a:gd name="connsiteY140" fmla="*/ 9869 h 587023"/>
                <a:gd name="connsiteX141" fmla="*/ 192141 w 607614"/>
                <a:gd name="connsiteY141" fmla="*/ 9869 h 587023"/>
                <a:gd name="connsiteX142" fmla="*/ 192141 w 607614"/>
                <a:gd name="connsiteY142" fmla="*/ 30338 h 587023"/>
                <a:gd name="connsiteX143" fmla="*/ 172403 w 607614"/>
                <a:gd name="connsiteY143" fmla="*/ 30338 h 587023"/>
                <a:gd name="connsiteX144" fmla="*/ 131343 w 607614"/>
                <a:gd name="connsiteY144" fmla="*/ 9869 h 587023"/>
                <a:gd name="connsiteX145" fmla="*/ 151934 w 607614"/>
                <a:gd name="connsiteY145" fmla="*/ 9869 h 587023"/>
                <a:gd name="connsiteX146" fmla="*/ 151934 w 607614"/>
                <a:gd name="connsiteY146" fmla="*/ 30338 h 587023"/>
                <a:gd name="connsiteX147" fmla="*/ 131343 w 607614"/>
                <a:gd name="connsiteY147" fmla="*/ 30338 h 587023"/>
                <a:gd name="connsiteX148" fmla="*/ 91136 w 607614"/>
                <a:gd name="connsiteY148" fmla="*/ 9869 h 587023"/>
                <a:gd name="connsiteX149" fmla="*/ 111605 w 607614"/>
                <a:gd name="connsiteY149" fmla="*/ 9869 h 587023"/>
                <a:gd name="connsiteX150" fmla="*/ 111605 w 607614"/>
                <a:gd name="connsiteY150" fmla="*/ 30338 h 587023"/>
                <a:gd name="connsiteX151" fmla="*/ 91136 w 607614"/>
                <a:gd name="connsiteY151" fmla="*/ 30338 h 587023"/>
                <a:gd name="connsiteX152" fmla="*/ 50929 w 607614"/>
                <a:gd name="connsiteY152" fmla="*/ 9869 h 587023"/>
                <a:gd name="connsiteX153" fmla="*/ 70667 w 607614"/>
                <a:gd name="connsiteY153" fmla="*/ 9869 h 587023"/>
                <a:gd name="connsiteX154" fmla="*/ 70667 w 607614"/>
                <a:gd name="connsiteY154" fmla="*/ 30338 h 587023"/>
                <a:gd name="connsiteX155" fmla="*/ 50929 w 607614"/>
                <a:gd name="connsiteY155" fmla="*/ 30338 h 587023"/>
                <a:gd name="connsiteX156" fmla="*/ 0 w 607614"/>
                <a:gd name="connsiteY156" fmla="*/ 0 h 587023"/>
                <a:gd name="connsiteX157" fmla="*/ 20507 w 607614"/>
                <a:gd name="connsiteY157" fmla="*/ 0 h 587023"/>
                <a:gd name="connsiteX158" fmla="*/ 20507 w 607614"/>
                <a:gd name="connsiteY158" fmla="*/ 50056 h 587023"/>
                <a:gd name="connsiteX159" fmla="*/ 587107 w 607614"/>
                <a:gd name="connsiteY159" fmla="*/ 50056 h 587023"/>
                <a:gd name="connsiteX160" fmla="*/ 587107 w 607614"/>
                <a:gd name="connsiteY160" fmla="*/ 0 h 587023"/>
                <a:gd name="connsiteX161" fmla="*/ 607614 w 607614"/>
                <a:gd name="connsiteY161" fmla="*/ 0 h 587023"/>
                <a:gd name="connsiteX162" fmla="*/ 607614 w 607614"/>
                <a:gd name="connsiteY162" fmla="*/ 60674 h 587023"/>
                <a:gd name="connsiteX163" fmla="*/ 597740 w 607614"/>
                <a:gd name="connsiteY163" fmla="*/ 70534 h 587023"/>
                <a:gd name="connsiteX164" fmla="*/ 303807 w 607614"/>
                <a:gd name="connsiteY164" fmla="*/ 70534 h 587023"/>
                <a:gd name="connsiteX165" fmla="*/ 303807 w 607614"/>
                <a:gd name="connsiteY165" fmla="*/ 121348 h 587023"/>
                <a:gd name="connsiteX166" fmla="*/ 324314 w 607614"/>
                <a:gd name="connsiteY166" fmla="*/ 121348 h 587023"/>
                <a:gd name="connsiteX167" fmla="*/ 334187 w 607614"/>
                <a:gd name="connsiteY167" fmla="*/ 131208 h 587023"/>
                <a:gd name="connsiteX168" fmla="*/ 334187 w 607614"/>
                <a:gd name="connsiteY168" fmla="*/ 195674 h 587023"/>
                <a:gd name="connsiteX169" fmla="*/ 600779 w 607614"/>
                <a:gd name="connsiteY169" fmla="*/ 274551 h 587023"/>
                <a:gd name="connsiteX170" fmla="*/ 607614 w 607614"/>
                <a:gd name="connsiteY170" fmla="*/ 283652 h 587023"/>
                <a:gd name="connsiteX171" fmla="*/ 607614 w 607614"/>
                <a:gd name="connsiteY171" fmla="*/ 334467 h 587023"/>
                <a:gd name="connsiteX172" fmla="*/ 607614 w 607614"/>
                <a:gd name="connsiteY172" fmla="*/ 577163 h 587023"/>
                <a:gd name="connsiteX173" fmla="*/ 597740 w 607614"/>
                <a:gd name="connsiteY173" fmla="*/ 587023 h 587023"/>
                <a:gd name="connsiteX174" fmla="*/ 9873 w 607614"/>
                <a:gd name="connsiteY174" fmla="*/ 587023 h 587023"/>
                <a:gd name="connsiteX175" fmla="*/ 0 w 607614"/>
                <a:gd name="connsiteY175" fmla="*/ 577163 h 587023"/>
                <a:gd name="connsiteX176" fmla="*/ 0 w 607614"/>
                <a:gd name="connsiteY176" fmla="*/ 334467 h 587023"/>
                <a:gd name="connsiteX177" fmla="*/ 0 w 607614"/>
                <a:gd name="connsiteY177" fmla="*/ 283652 h 587023"/>
                <a:gd name="connsiteX178" fmla="*/ 6835 w 607614"/>
                <a:gd name="connsiteY178" fmla="*/ 273792 h 587023"/>
                <a:gd name="connsiteX179" fmla="*/ 252919 w 607614"/>
                <a:gd name="connsiteY179" fmla="*/ 194916 h 587023"/>
                <a:gd name="connsiteX180" fmla="*/ 252919 w 607614"/>
                <a:gd name="connsiteY180" fmla="*/ 131208 h 587023"/>
                <a:gd name="connsiteX181" fmla="*/ 263552 w 607614"/>
                <a:gd name="connsiteY181" fmla="*/ 121348 h 587023"/>
                <a:gd name="connsiteX182" fmla="*/ 283300 w 607614"/>
                <a:gd name="connsiteY182" fmla="*/ 121348 h 587023"/>
                <a:gd name="connsiteX183" fmla="*/ 283300 w 607614"/>
                <a:gd name="connsiteY183" fmla="*/ 70534 h 587023"/>
                <a:gd name="connsiteX184" fmla="*/ 9873 w 607614"/>
                <a:gd name="connsiteY184" fmla="*/ 70534 h 587023"/>
                <a:gd name="connsiteX185" fmla="*/ 0 w 607614"/>
                <a:gd name="connsiteY185" fmla="*/ 60674 h 58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07614" h="587023">
                  <a:moveTo>
                    <a:pt x="395004" y="474809"/>
                  </a:moveTo>
                  <a:lnTo>
                    <a:pt x="415473" y="474809"/>
                  </a:lnTo>
                  <a:lnTo>
                    <a:pt x="415473" y="495278"/>
                  </a:lnTo>
                  <a:lnTo>
                    <a:pt x="395004" y="495278"/>
                  </a:lnTo>
                  <a:close/>
                  <a:moveTo>
                    <a:pt x="354675" y="474809"/>
                  </a:moveTo>
                  <a:lnTo>
                    <a:pt x="374413" y="474809"/>
                  </a:lnTo>
                  <a:lnTo>
                    <a:pt x="374413" y="495278"/>
                  </a:lnTo>
                  <a:lnTo>
                    <a:pt x="354675" y="495278"/>
                  </a:lnTo>
                  <a:close/>
                  <a:moveTo>
                    <a:pt x="313737" y="474809"/>
                  </a:moveTo>
                  <a:lnTo>
                    <a:pt x="334206" y="474809"/>
                  </a:lnTo>
                  <a:lnTo>
                    <a:pt x="334206" y="495278"/>
                  </a:lnTo>
                  <a:lnTo>
                    <a:pt x="313737" y="495278"/>
                  </a:lnTo>
                  <a:close/>
                  <a:moveTo>
                    <a:pt x="273408" y="474809"/>
                  </a:moveTo>
                  <a:lnTo>
                    <a:pt x="293999" y="474809"/>
                  </a:lnTo>
                  <a:lnTo>
                    <a:pt x="293999" y="495278"/>
                  </a:lnTo>
                  <a:lnTo>
                    <a:pt x="273408" y="495278"/>
                  </a:lnTo>
                  <a:close/>
                  <a:moveTo>
                    <a:pt x="233201" y="474809"/>
                  </a:moveTo>
                  <a:lnTo>
                    <a:pt x="252939" y="474809"/>
                  </a:lnTo>
                  <a:lnTo>
                    <a:pt x="252939" y="495278"/>
                  </a:lnTo>
                  <a:lnTo>
                    <a:pt x="233201" y="495278"/>
                  </a:lnTo>
                  <a:close/>
                  <a:moveTo>
                    <a:pt x="192141" y="474809"/>
                  </a:moveTo>
                  <a:lnTo>
                    <a:pt x="212732" y="474809"/>
                  </a:lnTo>
                  <a:lnTo>
                    <a:pt x="212732" y="495278"/>
                  </a:lnTo>
                  <a:lnTo>
                    <a:pt x="192141" y="495278"/>
                  </a:lnTo>
                  <a:close/>
                  <a:moveTo>
                    <a:pt x="395004" y="434602"/>
                  </a:moveTo>
                  <a:lnTo>
                    <a:pt x="415473" y="434602"/>
                  </a:lnTo>
                  <a:lnTo>
                    <a:pt x="415473" y="455071"/>
                  </a:lnTo>
                  <a:lnTo>
                    <a:pt x="395004" y="455071"/>
                  </a:lnTo>
                  <a:close/>
                  <a:moveTo>
                    <a:pt x="354675" y="434602"/>
                  </a:moveTo>
                  <a:lnTo>
                    <a:pt x="374413" y="434602"/>
                  </a:lnTo>
                  <a:lnTo>
                    <a:pt x="374413" y="455071"/>
                  </a:lnTo>
                  <a:lnTo>
                    <a:pt x="354675" y="455071"/>
                  </a:lnTo>
                  <a:close/>
                  <a:moveTo>
                    <a:pt x="313737" y="434602"/>
                  </a:moveTo>
                  <a:lnTo>
                    <a:pt x="334206" y="434602"/>
                  </a:lnTo>
                  <a:lnTo>
                    <a:pt x="334206" y="455071"/>
                  </a:lnTo>
                  <a:lnTo>
                    <a:pt x="313737" y="455071"/>
                  </a:lnTo>
                  <a:close/>
                  <a:moveTo>
                    <a:pt x="273408" y="434602"/>
                  </a:moveTo>
                  <a:lnTo>
                    <a:pt x="293999" y="434602"/>
                  </a:lnTo>
                  <a:lnTo>
                    <a:pt x="293999" y="455071"/>
                  </a:lnTo>
                  <a:lnTo>
                    <a:pt x="273408" y="455071"/>
                  </a:lnTo>
                  <a:close/>
                  <a:moveTo>
                    <a:pt x="233201" y="434602"/>
                  </a:moveTo>
                  <a:lnTo>
                    <a:pt x="252939" y="434602"/>
                  </a:lnTo>
                  <a:lnTo>
                    <a:pt x="252939" y="455071"/>
                  </a:lnTo>
                  <a:lnTo>
                    <a:pt x="233201" y="455071"/>
                  </a:lnTo>
                  <a:close/>
                  <a:moveTo>
                    <a:pt x="192141" y="434602"/>
                  </a:moveTo>
                  <a:lnTo>
                    <a:pt x="212732" y="434602"/>
                  </a:lnTo>
                  <a:lnTo>
                    <a:pt x="212732" y="455071"/>
                  </a:lnTo>
                  <a:lnTo>
                    <a:pt x="192141" y="455071"/>
                  </a:lnTo>
                  <a:close/>
                  <a:moveTo>
                    <a:pt x="516472" y="343568"/>
                  </a:moveTo>
                  <a:lnTo>
                    <a:pt x="516472" y="565787"/>
                  </a:lnTo>
                  <a:lnTo>
                    <a:pt x="587107" y="565787"/>
                  </a:lnTo>
                  <a:lnTo>
                    <a:pt x="587107" y="343568"/>
                  </a:lnTo>
                  <a:close/>
                  <a:moveTo>
                    <a:pt x="111649" y="343568"/>
                  </a:moveTo>
                  <a:lnTo>
                    <a:pt x="111649" y="565787"/>
                  </a:lnTo>
                  <a:lnTo>
                    <a:pt x="192158" y="565787"/>
                  </a:lnTo>
                  <a:lnTo>
                    <a:pt x="192158" y="515731"/>
                  </a:lnTo>
                  <a:lnTo>
                    <a:pt x="212665" y="515731"/>
                  </a:lnTo>
                  <a:lnTo>
                    <a:pt x="212665" y="565787"/>
                  </a:lnTo>
                  <a:lnTo>
                    <a:pt x="293933" y="565787"/>
                  </a:lnTo>
                  <a:lnTo>
                    <a:pt x="293933" y="515731"/>
                  </a:lnTo>
                  <a:lnTo>
                    <a:pt x="313680" y="515731"/>
                  </a:lnTo>
                  <a:lnTo>
                    <a:pt x="313680" y="565787"/>
                  </a:lnTo>
                  <a:lnTo>
                    <a:pt x="394949" y="565787"/>
                  </a:lnTo>
                  <a:lnTo>
                    <a:pt x="394949" y="515731"/>
                  </a:lnTo>
                  <a:lnTo>
                    <a:pt x="415456" y="515731"/>
                  </a:lnTo>
                  <a:lnTo>
                    <a:pt x="415456" y="565787"/>
                  </a:lnTo>
                  <a:lnTo>
                    <a:pt x="495965" y="565787"/>
                  </a:lnTo>
                  <a:lnTo>
                    <a:pt x="495965" y="343568"/>
                  </a:lnTo>
                  <a:lnTo>
                    <a:pt x="415456" y="343568"/>
                  </a:lnTo>
                  <a:lnTo>
                    <a:pt x="415456" y="414101"/>
                  </a:lnTo>
                  <a:lnTo>
                    <a:pt x="394949" y="414101"/>
                  </a:lnTo>
                  <a:lnTo>
                    <a:pt x="394949" y="343568"/>
                  </a:lnTo>
                  <a:lnTo>
                    <a:pt x="313680" y="343568"/>
                  </a:lnTo>
                  <a:lnTo>
                    <a:pt x="313680" y="414101"/>
                  </a:lnTo>
                  <a:lnTo>
                    <a:pt x="293933" y="414101"/>
                  </a:lnTo>
                  <a:lnTo>
                    <a:pt x="293933" y="343568"/>
                  </a:lnTo>
                  <a:lnTo>
                    <a:pt x="212665" y="343568"/>
                  </a:lnTo>
                  <a:lnTo>
                    <a:pt x="212665" y="414101"/>
                  </a:lnTo>
                  <a:lnTo>
                    <a:pt x="192158" y="414101"/>
                  </a:lnTo>
                  <a:lnTo>
                    <a:pt x="192158" y="343568"/>
                  </a:lnTo>
                  <a:close/>
                  <a:moveTo>
                    <a:pt x="20507" y="343568"/>
                  </a:moveTo>
                  <a:lnTo>
                    <a:pt x="20507" y="565787"/>
                  </a:lnTo>
                  <a:lnTo>
                    <a:pt x="91142" y="565787"/>
                  </a:lnTo>
                  <a:lnTo>
                    <a:pt x="91142" y="343568"/>
                  </a:lnTo>
                  <a:close/>
                  <a:moveTo>
                    <a:pt x="20507" y="292753"/>
                  </a:moveTo>
                  <a:lnTo>
                    <a:pt x="20507" y="323090"/>
                  </a:lnTo>
                  <a:lnTo>
                    <a:pt x="587107" y="323090"/>
                  </a:lnTo>
                  <a:lnTo>
                    <a:pt x="587107" y="292753"/>
                  </a:lnTo>
                  <a:close/>
                  <a:moveTo>
                    <a:pt x="265071" y="212360"/>
                  </a:moveTo>
                  <a:lnTo>
                    <a:pt x="75192" y="273034"/>
                  </a:lnTo>
                  <a:lnTo>
                    <a:pt x="527864" y="273034"/>
                  </a:lnTo>
                  <a:lnTo>
                    <a:pt x="322795" y="212360"/>
                  </a:lnTo>
                  <a:lnTo>
                    <a:pt x="303807" y="212360"/>
                  </a:lnTo>
                  <a:lnTo>
                    <a:pt x="303807" y="232079"/>
                  </a:lnTo>
                  <a:lnTo>
                    <a:pt x="324314" y="232079"/>
                  </a:lnTo>
                  <a:lnTo>
                    <a:pt x="324314" y="252556"/>
                  </a:lnTo>
                  <a:lnTo>
                    <a:pt x="263552" y="252556"/>
                  </a:lnTo>
                  <a:lnTo>
                    <a:pt x="263552" y="232079"/>
                  </a:lnTo>
                  <a:lnTo>
                    <a:pt x="283300" y="232079"/>
                  </a:lnTo>
                  <a:lnTo>
                    <a:pt x="283300" y="212360"/>
                  </a:lnTo>
                  <a:close/>
                  <a:moveTo>
                    <a:pt x="273426" y="141068"/>
                  </a:moveTo>
                  <a:lnTo>
                    <a:pt x="273426" y="191882"/>
                  </a:lnTo>
                  <a:lnTo>
                    <a:pt x="313680" y="191882"/>
                  </a:lnTo>
                  <a:lnTo>
                    <a:pt x="313680" y="141068"/>
                  </a:lnTo>
                  <a:close/>
                  <a:moveTo>
                    <a:pt x="536947" y="9869"/>
                  </a:moveTo>
                  <a:lnTo>
                    <a:pt x="556685" y="9869"/>
                  </a:lnTo>
                  <a:lnTo>
                    <a:pt x="556685" y="30338"/>
                  </a:lnTo>
                  <a:lnTo>
                    <a:pt x="536947" y="30338"/>
                  </a:lnTo>
                  <a:close/>
                  <a:moveTo>
                    <a:pt x="496009" y="9869"/>
                  </a:moveTo>
                  <a:lnTo>
                    <a:pt x="516478" y="9869"/>
                  </a:lnTo>
                  <a:lnTo>
                    <a:pt x="516478" y="30338"/>
                  </a:lnTo>
                  <a:lnTo>
                    <a:pt x="496009" y="30338"/>
                  </a:lnTo>
                  <a:close/>
                  <a:moveTo>
                    <a:pt x="455680" y="9869"/>
                  </a:moveTo>
                  <a:lnTo>
                    <a:pt x="476271" y="9869"/>
                  </a:lnTo>
                  <a:lnTo>
                    <a:pt x="476271" y="30338"/>
                  </a:lnTo>
                  <a:lnTo>
                    <a:pt x="455680" y="30338"/>
                  </a:lnTo>
                  <a:close/>
                  <a:moveTo>
                    <a:pt x="415473" y="9869"/>
                  </a:moveTo>
                  <a:lnTo>
                    <a:pt x="435211" y="9869"/>
                  </a:lnTo>
                  <a:lnTo>
                    <a:pt x="435211" y="30338"/>
                  </a:lnTo>
                  <a:lnTo>
                    <a:pt x="415473" y="30338"/>
                  </a:lnTo>
                  <a:close/>
                  <a:moveTo>
                    <a:pt x="374413" y="9869"/>
                  </a:moveTo>
                  <a:lnTo>
                    <a:pt x="395004" y="9869"/>
                  </a:lnTo>
                  <a:lnTo>
                    <a:pt x="395004" y="30338"/>
                  </a:lnTo>
                  <a:lnTo>
                    <a:pt x="374413" y="30338"/>
                  </a:lnTo>
                  <a:close/>
                  <a:moveTo>
                    <a:pt x="334206" y="9869"/>
                  </a:moveTo>
                  <a:lnTo>
                    <a:pt x="354675" y="9869"/>
                  </a:lnTo>
                  <a:lnTo>
                    <a:pt x="354675" y="30338"/>
                  </a:lnTo>
                  <a:lnTo>
                    <a:pt x="334206" y="30338"/>
                  </a:lnTo>
                  <a:close/>
                  <a:moveTo>
                    <a:pt x="293999" y="9869"/>
                  </a:moveTo>
                  <a:lnTo>
                    <a:pt x="313737" y="9869"/>
                  </a:lnTo>
                  <a:lnTo>
                    <a:pt x="313737" y="30338"/>
                  </a:lnTo>
                  <a:lnTo>
                    <a:pt x="293999" y="30338"/>
                  </a:lnTo>
                  <a:close/>
                  <a:moveTo>
                    <a:pt x="252939" y="9869"/>
                  </a:moveTo>
                  <a:lnTo>
                    <a:pt x="273408" y="9869"/>
                  </a:lnTo>
                  <a:lnTo>
                    <a:pt x="273408" y="30338"/>
                  </a:lnTo>
                  <a:lnTo>
                    <a:pt x="252939" y="30338"/>
                  </a:lnTo>
                  <a:close/>
                  <a:moveTo>
                    <a:pt x="212732" y="9869"/>
                  </a:moveTo>
                  <a:lnTo>
                    <a:pt x="233201" y="9869"/>
                  </a:lnTo>
                  <a:lnTo>
                    <a:pt x="233201" y="30338"/>
                  </a:lnTo>
                  <a:lnTo>
                    <a:pt x="212732" y="30338"/>
                  </a:lnTo>
                  <a:close/>
                  <a:moveTo>
                    <a:pt x="172403" y="9869"/>
                  </a:moveTo>
                  <a:lnTo>
                    <a:pt x="192141" y="9869"/>
                  </a:lnTo>
                  <a:lnTo>
                    <a:pt x="192141" y="30338"/>
                  </a:lnTo>
                  <a:lnTo>
                    <a:pt x="172403" y="30338"/>
                  </a:lnTo>
                  <a:close/>
                  <a:moveTo>
                    <a:pt x="131343" y="9869"/>
                  </a:moveTo>
                  <a:lnTo>
                    <a:pt x="151934" y="9869"/>
                  </a:lnTo>
                  <a:lnTo>
                    <a:pt x="151934" y="30338"/>
                  </a:lnTo>
                  <a:lnTo>
                    <a:pt x="131343" y="30338"/>
                  </a:lnTo>
                  <a:close/>
                  <a:moveTo>
                    <a:pt x="91136" y="9869"/>
                  </a:moveTo>
                  <a:lnTo>
                    <a:pt x="111605" y="9869"/>
                  </a:lnTo>
                  <a:lnTo>
                    <a:pt x="111605" y="30338"/>
                  </a:lnTo>
                  <a:lnTo>
                    <a:pt x="91136" y="30338"/>
                  </a:lnTo>
                  <a:close/>
                  <a:moveTo>
                    <a:pt x="50929" y="9869"/>
                  </a:moveTo>
                  <a:lnTo>
                    <a:pt x="70667" y="9869"/>
                  </a:lnTo>
                  <a:lnTo>
                    <a:pt x="70667" y="30338"/>
                  </a:lnTo>
                  <a:lnTo>
                    <a:pt x="50929" y="30338"/>
                  </a:lnTo>
                  <a:close/>
                  <a:moveTo>
                    <a:pt x="0" y="0"/>
                  </a:moveTo>
                  <a:lnTo>
                    <a:pt x="20507" y="0"/>
                  </a:lnTo>
                  <a:lnTo>
                    <a:pt x="20507" y="50056"/>
                  </a:lnTo>
                  <a:lnTo>
                    <a:pt x="587107" y="50056"/>
                  </a:lnTo>
                  <a:lnTo>
                    <a:pt x="587107" y="0"/>
                  </a:lnTo>
                  <a:lnTo>
                    <a:pt x="607614" y="0"/>
                  </a:lnTo>
                  <a:lnTo>
                    <a:pt x="607614" y="60674"/>
                  </a:lnTo>
                  <a:cubicBezTo>
                    <a:pt x="607614" y="66742"/>
                    <a:pt x="603817" y="70534"/>
                    <a:pt x="597740" y="70534"/>
                  </a:cubicBezTo>
                  <a:lnTo>
                    <a:pt x="303807" y="70534"/>
                  </a:lnTo>
                  <a:lnTo>
                    <a:pt x="303807" y="121348"/>
                  </a:lnTo>
                  <a:lnTo>
                    <a:pt x="324314" y="121348"/>
                  </a:lnTo>
                  <a:cubicBezTo>
                    <a:pt x="330390" y="121348"/>
                    <a:pt x="334187" y="125141"/>
                    <a:pt x="334187" y="131208"/>
                  </a:cubicBezTo>
                  <a:lnTo>
                    <a:pt x="334187" y="195674"/>
                  </a:lnTo>
                  <a:lnTo>
                    <a:pt x="600779" y="274551"/>
                  </a:lnTo>
                  <a:cubicBezTo>
                    <a:pt x="604576" y="276068"/>
                    <a:pt x="607614" y="279101"/>
                    <a:pt x="607614" y="283652"/>
                  </a:cubicBezTo>
                  <a:lnTo>
                    <a:pt x="607614" y="334467"/>
                  </a:lnTo>
                  <a:lnTo>
                    <a:pt x="607614" y="577163"/>
                  </a:lnTo>
                  <a:cubicBezTo>
                    <a:pt x="607614" y="583231"/>
                    <a:pt x="603817" y="587023"/>
                    <a:pt x="597740" y="587023"/>
                  </a:cubicBezTo>
                  <a:lnTo>
                    <a:pt x="9873" y="587023"/>
                  </a:lnTo>
                  <a:cubicBezTo>
                    <a:pt x="3797" y="587023"/>
                    <a:pt x="0" y="583231"/>
                    <a:pt x="0" y="577163"/>
                  </a:cubicBezTo>
                  <a:lnTo>
                    <a:pt x="0" y="334467"/>
                  </a:lnTo>
                  <a:lnTo>
                    <a:pt x="0" y="283652"/>
                  </a:lnTo>
                  <a:cubicBezTo>
                    <a:pt x="0" y="279101"/>
                    <a:pt x="3038" y="274551"/>
                    <a:pt x="6835" y="273792"/>
                  </a:cubicBezTo>
                  <a:lnTo>
                    <a:pt x="252919" y="194916"/>
                  </a:lnTo>
                  <a:lnTo>
                    <a:pt x="252919" y="131208"/>
                  </a:lnTo>
                  <a:cubicBezTo>
                    <a:pt x="252919" y="125141"/>
                    <a:pt x="257476" y="121348"/>
                    <a:pt x="263552" y="121348"/>
                  </a:cubicBezTo>
                  <a:lnTo>
                    <a:pt x="283300" y="121348"/>
                  </a:lnTo>
                  <a:lnTo>
                    <a:pt x="283300" y="70534"/>
                  </a:lnTo>
                  <a:lnTo>
                    <a:pt x="9873" y="70534"/>
                  </a:lnTo>
                  <a:cubicBezTo>
                    <a:pt x="3797" y="70534"/>
                    <a:pt x="0" y="66742"/>
                    <a:pt x="0" y="60674"/>
                  </a:cubicBezTo>
                  <a:close/>
                </a:path>
              </a:pathLst>
            </a:custGeom>
            <a:solidFill>
              <a:schemeClr val="bg1"/>
            </a:solidFill>
            <a:ln>
              <a:noFill/>
            </a:ln>
          </p:spPr>
        </p:sp>
        <p:sp>
          <p:nvSpPr>
            <p:cNvPr id="217" name="ocean-transport_75615"/>
            <p:cNvSpPr>
              <a:spLocks noChangeAspect="1"/>
            </p:cNvSpPr>
            <p:nvPr/>
          </p:nvSpPr>
          <p:spPr bwMode="auto">
            <a:xfrm>
              <a:off x="5027" y="5569"/>
              <a:ext cx="468" cy="424"/>
            </a:xfrm>
            <a:custGeom>
              <a:avLst/>
              <a:gdLst>
                <a:gd name="connsiteX0" fmla="*/ 13276 w 582023"/>
                <a:gd name="connsiteY0" fmla="*/ 555067 h 605592"/>
                <a:gd name="connsiteX1" fmla="*/ 59882 w 582023"/>
                <a:gd name="connsiteY1" fmla="*/ 568973 h 605592"/>
                <a:gd name="connsiteX2" fmla="*/ 92656 w 582023"/>
                <a:gd name="connsiteY2" fmla="*/ 578986 h 605592"/>
                <a:gd name="connsiteX3" fmla="*/ 125429 w 582023"/>
                <a:gd name="connsiteY3" fmla="*/ 568973 h 605592"/>
                <a:gd name="connsiteX4" fmla="*/ 172035 w 582023"/>
                <a:gd name="connsiteY4" fmla="*/ 555067 h 605592"/>
                <a:gd name="connsiteX5" fmla="*/ 218549 w 582023"/>
                <a:gd name="connsiteY5" fmla="*/ 568973 h 605592"/>
                <a:gd name="connsiteX6" fmla="*/ 251322 w 582023"/>
                <a:gd name="connsiteY6" fmla="*/ 578986 h 605592"/>
                <a:gd name="connsiteX7" fmla="*/ 284095 w 582023"/>
                <a:gd name="connsiteY7" fmla="*/ 568973 h 605592"/>
                <a:gd name="connsiteX8" fmla="*/ 330701 w 582023"/>
                <a:gd name="connsiteY8" fmla="*/ 555067 h 605592"/>
                <a:gd name="connsiteX9" fmla="*/ 377215 w 582023"/>
                <a:gd name="connsiteY9" fmla="*/ 568973 h 605592"/>
                <a:gd name="connsiteX10" fmla="*/ 410081 w 582023"/>
                <a:gd name="connsiteY10" fmla="*/ 578986 h 605592"/>
                <a:gd name="connsiteX11" fmla="*/ 442854 w 582023"/>
                <a:gd name="connsiteY11" fmla="*/ 568973 h 605592"/>
                <a:gd name="connsiteX12" fmla="*/ 489367 w 582023"/>
                <a:gd name="connsiteY12" fmla="*/ 555067 h 605592"/>
                <a:gd name="connsiteX13" fmla="*/ 535974 w 582023"/>
                <a:gd name="connsiteY13" fmla="*/ 568973 h 605592"/>
                <a:gd name="connsiteX14" fmla="*/ 568747 w 582023"/>
                <a:gd name="connsiteY14" fmla="*/ 578986 h 605592"/>
                <a:gd name="connsiteX15" fmla="*/ 582023 w 582023"/>
                <a:gd name="connsiteY15" fmla="*/ 592335 h 605592"/>
                <a:gd name="connsiteX16" fmla="*/ 568747 w 582023"/>
                <a:gd name="connsiteY16" fmla="*/ 605592 h 605592"/>
                <a:gd name="connsiteX17" fmla="*/ 522141 w 582023"/>
                <a:gd name="connsiteY17" fmla="*/ 591779 h 605592"/>
                <a:gd name="connsiteX18" fmla="*/ 489367 w 582023"/>
                <a:gd name="connsiteY18" fmla="*/ 581674 h 605592"/>
                <a:gd name="connsiteX19" fmla="*/ 456594 w 582023"/>
                <a:gd name="connsiteY19" fmla="*/ 591779 h 605592"/>
                <a:gd name="connsiteX20" fmla="*/ 410081 w 582023"/>
                <a:gd name="connsiteY20" fmla="*/ 605592 h 605592"/>
                <a:gd name="connsiteX21" fmla="*/ 363474 w 582023"/>
                <a:gd name="connsiteY21" fmla="*/ 591779 h 605592"/>
                <a:gd name="connsiteX22" fmla="*/ 330701 w 582023"/>
                <a:gd name="connsiteY22" fmla="*/ 581674 h 605592"/>
                <a:gd name="connsiteX23" fmla="*/ 297928 w 582023"/>
                <a:gd name="connsiteY23" fmla="*/ 591779 h 605592"/>
                <a:gd name="connsiteX24" fmla="*/ 251322 w 582023"/>
                <a:gd name="connsiteY24" fmla="*/ 605592 h 605592"/>
                <a:gd name="connsiteX25" fmla="*/ 204808 w 582023"/>
                <a:gd name="connsiteY25" fmla="*/ 591779 h 605592"/>
                <a:gd name="connsiteX26" fmla="*/ 172035 w 582023"/>
                <a:gd name="connsiteY26" fmla="*/ 581674 h 605592"/>
                <a:gd name="connsiteX27" fmla="*/ 139262 w 582023"/>
                <a:gd name="connsiteY27" fmla="*/ 591779 h 605592"/>
                <a:gd name="connsiteX28" fmla="*/ 92656 w 582023"/>
                <a:gd name="connsiteY28" fmla="*/ 605592 h 605592"/>
                <a:gd name="connsiteX29" fmla="*/ 46142 w 582023"/>
                <a:gd name="connsiteY29" fmla="*/ 591779 h 605592"/>
                <a:gd name="connsiteX30" fmla="*/ 13276 w 582023"/>
                <a:gd name="connsiteY30" fmla="*/ 581674 h 605592"/>
                <a:gd name="connsiteX31" fmla="*/ 0 w 582023"/>
                <a:gd name="connsiteY31" fmla="*/ 568417 h 605592"/>
                <a:gd name="connsiteX32" fmla="*/ 13276 w 582023"/>
                <a:gd name="connsiteY32" fmla="*/ 555067 h 605592"/>
                <a:gd name="connsiteX33" fmla="*/ 13276 w 582023"/>
                <a:gd name="connsiteY33" fmla="*/ 496780 h 605592"/>
                <a:gd name="connsiteX34" fmla="*/ 59882 w 582023"/>
                <a:gd name="connsiteY34" fmla="*/ 510594 h 605592"/>
                <a:gd name="connsiteX35" fmla="*/ 92656 w 582023"/>
                <a:gd name="connsiteY35" fmla="*/ 520699 h 605592"/>
                <a:gd name="connsiteX36" fmla="*/ 125429 w 582023"/>
                <a:gd name="connsiteY36" fmla="*/ 510594 h 605592"/>
                <a:gd name="connsiteX37" fmla="*/ 172035 w 582023"/>
                <a:gd name="connsiteY37" fmla="*/ 496780 h 605592"/>
                <a:gd name="connsiteX38" fmla="*/ 218549 w 582023"/>
                <a:gd name="connsiteY38" fmla="*/ 510594 h 605592"/>
                <a:gd name="connsiteX39" fmla="*/ 251322 w 582023"/>
                <a:gd name="connsiteY39" fmla="*/ 520699 h 605592"/>
                <a:gd name="connsiteX40" fmla="*/ 284095 w 582023"/>
                <a:gd name="connsiteY40" fmla="*/ 510594 h 605592"/>
                <a:gd name="connsiteX41" fmla="*/ 330701 w 582023"/>
                <a:gd name="connsiteY41" fmla="*/ 496780 h 605592"/>
                <a:gd name="connsiteX42" fmla="*/ 377215 w 582023"/>
                <a:gd name="connsiteY42" fmla="*/ 510594 h 605592"/>
                <a:gd name="connsiteX43" fmla="*/ 409988 w 582023"/>
                <a:gd name="connsiteY43" fmla="*/ 520699 h 605592"/>
                <a:gd name="connsiteX44" fmla="*/ 442854 w 582023"/>
                <a:gd name="connsiteY44" fmla="*/ 510594 h 605592"/>
                <a:gd name="connsiteX45" fmla="*/ 489367 w 582023"/>
                <a:gd name="connsiteY45" fmla="*/ 496780 h 605592"/>
                <a:gd name="connsiteX46" fmla="*/ 535974 w 582023"/>
                <a:gd name="connsiteY46" fmla="*/ 510594 h 605592"/>
                <a:gd name="connsiteX47" fmla="*/ 568747 w 582023"/>
                <a:gd name="connsiteY47" fmla="*/ 520699 h 605592"/>
                <a:gd name="connsiteX48" fmla="*/ 582023 w 582023"/>
                <a:gd name="connsiteY48" fmla="*/ 533956 h 605592"/>
                <a:gd name="connsiteX49" fmla="*/ 568747 w 582023"/>
                <a:gd name="connsiteY49" fmla="*/ 547305 h 605592"/>
                <a:gd name="connsiteX50" fmla="*/ 522141 w 582023"/>
                <a:gd name="connsiteY50" fmla="*/ 533399 h 605592"/>
                <a:gd name="connsiteX51" fmla="*/ 489367 w 582023"/>
                <a:gd name="connsiteY51" fmla="*/ 523387 h 605592"/>
                <a:gd name="connsiteX52" fmla="*/ 456594 w 582023"/>
                <a:gd name="connsiteY52" fmla="*/ 533399 h 605592"/>
                <a:gd name="connsiteX53" fmla="*/ 409988 w 582023"/>
                <a:gd name="connsiteY53" fmla="*/ 547305 h 605592"/>
                <a:gd name="connsiteX54" fmla="*/ 363474 w 582023"/>
                <a:gd name="connsiteY54" fmla="*/ 533399 h 605592"/>
                <a:gd name="connsiteX55" fmla="*/ 330701 w 582023"/>
                <a:gd name="connsiteY55" fmla="*/ 523387 h 605592"/>
                <a:gd name="connsiteX56" fmla="*/ 297928 w 582023"/>
                <a:gd name="connsiteY56" fmla="*/ 533399 h 605592"/>
                <a:gd name="connsiteX57" fmla="*/ 251322 w 582023"/>
                <a:gd name="connsiteY57" fmla="*/ 547305 h 605592"/>
                <a:gd name="connsiteX58" fmla="*/ 204808 w 582023"/>
                <a:gd name="connsiteY58" fmla="*/ 533399 h 605592"/>
                <a:gd name="connsiteX59" fmla="*/ 172035 w 582023"/>
                <a:gd name="connsiteY59" fmla="*/ 523387 h 605592"/>
                <a:gd name="connsiteX60" fmla="*/ 139262 w 582023"/>
                <a:gd name="connsiteY60" fmla="*/ 533399 h 605592"/>
                <a:gd name="connsiteX61" fmla="*/ 92656 w 582023"/>
                <a:gd name="connsiteY61" fmla="*/ 547305 h 605592"/>
                <a:gd name="connsiteX62" fmla="*/ 46142 w 582023"/>
                <a:gd name="connsiteY62" fmla="*/ 533399 h 605592"/>
                <a:gd name="connsiteX63" fmla="*/ 13276 w 582023"/>
                <a:gd name="connsiteY63" fmla="*/ 523387 h 605592"/>
                <a:gd name="connsiteX64" fmla="*/ 0 w 582023"/>
                <a:gd name="connsiteY64" fmla="*/ 510037 h 605592"/>
                <a:gd name="connsiteX65" fmla="*/ 13276 w 582023"/>
                <a:gd name="connsiteY65" fmla="*/ 496780 h 605592"/>
                <a:gd name="connsiteX66" fmla="*/ 266544 w 582023"/>
                <a:gd name="connsiteY66" fmla="*/ 248356 h 605592"/>
                <a:gd name="connsiteX67" fmla="*/ 274808 w 582023"/>
                <a:gd name="connsiteY67" fmla="*/ 250024 h 605592"/>
                <a:gd name="connsiteX68" fmla="*/ 278522 w 582023"/>
                <a:gd name="connsiteY68" fmla="*/ 257625 h 605592"/>
                <a:gd name="connsiteX69" fmla="*/ 278522 w 582023"/>
                <a:gd name="connsiteY69" fmla="*/ 487027 h 605592"/>
                <a:gd name="connsiteX70" fmla="*/ 276665 w 582023"/>
                <a:gd name="connsiteY70" fmla="*/ 489993 h 605592"/>
                <a:gd name="connsiteX71" fmla="*/ 251318 w 582023"/>
                <a:gd name="connsiteY71" fmla="*/ 495369 h 605592"/>
                <a:gd name="connsiteX72" fmla="*/ 216871 w 582023"/>
                <a:gd name="connsiteY72" fmla="*/ 484803 h 605592"/>
                <a:gd name="connsiteX73" fmla="*/ 184839 w 582023"/>
                <a:gd name="connsiteY73" fmla="*/ 472290 h 605592"/>
                <a:gd name="connsiteX74" fmla="*/ 182146 w 582023"/>
                <a:gd name="connsiteY74" fmla="*/ 470065 h 605592"/>
                <a:gd name="connsiteX75" fmla="*/ 122631 w 582023"/>
                <a:gd name="connsiteY75" fmla="*/ 296554 h 605592"/>
                <a:gd name="connsiteX76" fmla="*/ 123281 w 582023"/>
                <a:gd name="connsiteY76" fmla="*/ 288860 h 605592"/>
                <a:gd name="connsiteX77" fmla="*/ 129316 w 582023"/>
                <a:gd name="connsiteY77" fmla="*/ 284133 h 605592"/>
                <a:gd name="connsiteX78" fmla="*/ 310258 w 582023"/>
                <a:gd name="connsiteY78" fmla="*/ 248003 h 605592"/>
                <a:gd name="connsiteX79" fmla="*/ 447486 w 582023"/>
                <a:gd name="connsiteY79" fmla="*/ 283781 h 605592"/>
                <a:gd name="connsiteX80" fmla="*/ 453521 w 582023"/>
                <a:gd name="connsiteY80" fmla="*/ 288508 h 605592"/>
                <a:gd name="connsiteX81" fmla="*/ 454171 w 582023"/>
                <a:gd name="connsiteY81" fmla="*/ 296108 h 605592"/>
                <a:gd name="connsiteX82" fmla="*/ 388435 w 582023"/>
                <a:gd name="connsiteY82" fmla="*/ 487697 h 605592"/>
                <a:gd name="connsiteX83" fmla="*/ 383792 w 582023"/>
                <a:gd name="connsiteY83" fmla="*/ 489551 h 605592"/>
                <a:gd name="connsiteX84" fmla="*/ 375529 w 582023"/>
                <a:gd name="connsiteY84" fmla="*/ 484824 h 605592"/>
                <a:gd name="connsiteX85" fmla="*/ 330684 w 582023"/>
                <a:gd name="connsiteY85" fmla="*/ 471476 h 605592"/>
                <a:gd name="connsiteX86" fmla="*/ 302737 w 582023"/>
                <a:gd name="connsiteY86" fmla="*/ 476111 h 605592"/>
                <a:gd name="connsiteX87" fmla="*/ 299673 w 582023"/>
                <a:gd name="connsiteY87" fmla="*/ 475740 h 605592"/>
                <a:gd name="connsiteX88" fmla="*/ 298280 w 582023"/>
                <a:gd name="connsiteY88" fmla="*/ 472959 h 605592"/>
                <a:gd name="connsiteX89" fmla="*/ 298280 w 582023"/>
                <a:gd name="connsiteY89" fmla="*/ 257272 h 605592"/>
                <a:gd name="connsiteX90" fmla="*/ 301994 w 582023"/>
                <a:gd name="connsiteY90" fmla="*/ 249671 h 605592"/>
                <a:gd name="connsiteX91" fmla="*/ 310258 w 582023"/>
                <a:gd name="connsiteY91" fmla="*/ 248003 h 605592"/>
                <a:gd name="connsiteX92" fmla="*/ 326797 w 582023"/>
                <a:gd name="connsiteY92" fmla="*/ 100778 h 605592"/>
                <a:gd name="connsiteX93" fmla="*/ 322433 w 582023"/>
                <a:gd name="connsiteY93" fmla="*/ 105134 h 605592"/>
                <a:gd name="connsiteX94" fmla="*/ 322433 w 582023"/>
                <a:gd name="connsiteY94" fmla="*/ 124226 h 605592"/>
                <a:gd name="connsiteX95" fmla="*/ 326797 w 582023"/>
                <a:gd name="connsiteY95" fmla="*/ 128582 h 605592"/>
                <a:gd name="connsiteX96" fmla="*/ 345926 w 582023"/>
                <a:gd name="connsiteY96" fmla="*/ 128582 h 605592"/>
                <a:gd name="connsiteX97" fmla="*/ 350290 w 582023"/>
                <a:gd name="connsiteY97" fmla="*/ 124226 h 605592"/>
                <a:gd name="connsiteX98" fmla="*/ 350290 w 582023"/>
                <a:gd name="connsiteY98" fmla="*/ 105134 h 605592"/>
                <a:gd name="connsiteX99" fmla="*/ 345926 w 582023"/>
                <a:gd name="connsiteY99" fmla="*/ 100778 h 605592"/>
                <a:gd name="connsiteX100" fmla="*/ 278789 w 582023"/>
                <a:gd name="connsiteY100" fmla="*/ 100778 h 605592"/>
                <a:gd name="connsiteX101" fmla="*/ 274425 w 582023"/>
                <a:gd name="connsiteY101" fmla="*/ 105134 h 605592"/>
                <a:gd name="connsiteX102" fmla="*/ 274425 w 582023"/>
                <a:gd name="connsiteY102" fmla="*/ 124226 h 605592"/>
                <a:gd name="connsiteX103" fmla="*/ 278789 w 582023"/>
                <a:gd name="connsiteY103" fmla="*/ 128582 h 605592"/>
                <a:gd name="connsiteX104" fmla="*/ 297918 w 582023"/>
                <a:gd name="connsiteY104" fmla="*/ 128582 h 605592"/>
                <a:gd name="connsiteX105" fmla="*/ 302375 w 582023"/>
                <a:gd name="connsiteY105" fmla="*/ 124226 h 605592"/>
                <a:gd name="connsiteX106" fmla="*/ 302375 w 582023"/>
                <a:gd name="connsiteY106" fmla="*/ 105134 h 605592"/>
                <a:gd name="connsiteX107" fmla="*/ 297918 w 582023"/>
                <a:gd name="connsiteY107" fmla="*/ 100778 h 605592"/>
                <a:gd name="connsiteX108" fmla="*/ 230874 w 582023"/>
                <a:gd name="connsiteY108" fmla="*/ 100778 h 605592"/>
                <a:gd name="connsiteX109" fmla="*/ 226417 w 582023"/>
                <a:gd name="connsiteY109" fmla="*/ 105134 h 605592"/>
                <a:gd name="connsiteX110" fmla="*/ 226417 w 582023"/>
                <a:gd name="connsiteY110" fmla="*/ 124226 h 605592"/>
                <a:gd name="connsiteX111" fmla="*/ 230874 w 582023"/>
                <a:gd name="connsiteY111" fmla="*/ 128582 h 605592"/>
                <a:gd name="connsiteX112" fmla="*/ 250003 w 582023"/>
                <a:gd name="connsiteY112" fmla="*/ 128582 h 605592"/>
                <a:gd name="connsiteX113" fmla="*/ 254367 w 582023"/>
                <a:gd name="connsiteY113" fmla="*/ 124226 h 605592"/>
                <a:gd name="connsiteX114" fmla="*/ 254367 w 582023"/>
                <a:gd name="connsiteY114" fmla="*/ 105134 h 605592"/>
                <a:gd name="connsiteX115" fmla="*/ 250003 w 582023"/>
                <a:gd name="connsiteY115" fmla="*/ 100778 h 605592"/>
                <a:gd name="connsiteX116" fmla="*/ 271454 w 582023"/>
                <a:gd name="connsiteY116" fmla="*/ 39517 h 605592"/>
                <a:gd name="connsiteX117" fmla="*/ 305254 w 582023"/>
                <a:gd name="connsiteY117" fmla="*/ 39517 h 605592"/>
                <a:gd name="connsiteX118" fmla="*/ 308597 w 582023"/>
                <a:gd name="connsiteY118" fmla="*/ 42854 h 605592"/>
                <a:gd name="connsiteX119" fmla="*/ 308597 w 582023"/>
                <a:gd name="connsiteY119" fmla="*/ 85208 h 605592"/>
                <a:gd name="connsiteX120" fmla="*/ 356419 w 582023"/>
                <a:gd name="connsiteY120" fmla="*/ 85208 h 605592"/>
                <a:gd name="connsiteX121" fmla="*/ 370533 w 582023"/>
                <a:gd name="connsiteY121" fmla="*/ 99388 h 605592"/>
                <a:gd name="connsiteX122" fmla="*/ 370533 w 582023"/>
                <a:gd name="connsiteY122" fmla="*/ 142298 h 605592"/>
                <a:gd name="connsiteX123" fmla="*/ 379726 w 582023"/>
                <a:gd name="connsiteY123" fmla="*/ 142298 h 605592"/>
                <a:gd name="connsiteX124" fmla="*/ 425226 w 582023"/>
                <a:gd name="connsiteY124" fmla="*/ 187618 h 605592"/>
                <a:gd name="connsiteX125" fmla="*/ 425226 w 582023"/>
                <a:gd name="connsiteY125" fmla="*/ 244893 h 605592"/>
                <a:gd name="connsiteX126" fmla="*/ 422533 w 582023"/>
                <a:gd name="connsiteY126" fmla="*/ 250269 h 605592"/>
                <a:gd name="connsiteX127" fmla="*/ 418540 w 582023"/>
                <a:gd name="connsiteY127" fmla="*/ 251566 h 605592"/>
                <a:gd name="connsiteX128" fmla="*/ 416683 w 582023"/>
                <a:gd name="connsiteY128" fmla="*/ 251288 h 605592"/>
                <a:gd name="connsiteX129" fmla="*/ 396347 w 582023"/>
                <a:gd name="connsiteY129" fmla="*/ 245357 h 605592"/>
                <a:gd name="connsiteX130" fmla="*/ 288447 w 582023"/>
                <a:gd name="connsiteY130" fmla="*/ 221724 h 605592"/>
                <a:gd name="connsiteX131" fmla="*/ 288354 w 582023"/>
                <a:gd name="connsiteY131" fmla="*/ 221724 h 605592"/>
                <a:gd name="connsiteX132" fmla="*/ 180360 w 582023"/>
                <a:gd name="connsiteY132" fmla="*/ 245357 h 605592"/>
                <a:gd name="connsiteX133" fmla="*/ 160024 w 582023"/>
                <a:gd name="connsiteY133" fmla="*/ 251288 h 605592"/>
                <a:gd name="connsiteX134" fmla="*/ 158260 w 582023"/>
                <a:gd name="connsiteY134" fmla="*/ 251566 h 605592"/>
                <a:gd name="connsiteX135" fmla="*/ 154174 w 582023"/>
                <a:gd name="connsiteY135" fmla="*/ 250269 h 605592"/>
                <a:gd name="connsiteX136" fmla="*/ 151574 w 582023"/>
                <a:gd name="connsiteY136" fmla="*/ 244893 h 605592"/>
                <a:gd name="connsiteX137" fmla="*/ 151574 w 582023"/>
                <a:gd name="connsiteY137" fmla="*/ 187618 h 605592"/>
                <a:gd name="connsiteX138" fmla="*/ 196981 w 582023"/>
                <a:gd name="connsiteY138" fmla="*/ 142298 h 605592"/>
                <a:gd name="connsiteX139" fmla="*/ 206267 w 582023"/>
                <a:gd name="connsiteY139" fmla="*/ 142298 h 605592"/>
                <a:gd name="connsiteX140" fmla="*/ 206267 w 582023"/>
                <a:gd name="connsiteY140" fmla="*/ 99388 h 605592"/>
                <a:gd name="connsiteX141" fmla="*/ 220381 w 582023"/>
                <a:gd name="connsiteY141" fmla="*/ 85208 h 605592"/>
                <a:gd name="connsiteX142" fmla="*/ 268203 w 582023"/>
                <a:gd name="connsiteY142" fmla="*/ 85208 h 605592"/>
                <a:gd name="connsiteX143" fmla="*/ 268203 w 582023"/>
                <a:gd name="connsiteY143" fmla="*/ 42854 h 605592"/>
                <a:gd name="connsiteX144" fmla="*/ 271454 w 582023"/>
                <a:gd name="connsiteY144" fmla="*/ 39517 h 605592"/>
                <a:gd name="connsiteX145" fmla="*/ 271467 w 582023"/>
                <a:gd name="connsiteY145" fmla="*/ 0 h 605592"/>
                <a:gd name="connsiteX146" fmla="*/ 305242 w 582023"/>
                <a:gd name="connsiteY146" fmla="*/ 0 h 605592"/>
                <a:gd name="connsiteX147" fmla="*/ 308582 w 582023"/>
                <a:gd name="connsiteY147" fmla="*/ 3340 h 605592"/>
                <a:gd name="connsiteX148" fmla="*/ 308582 w 582023"/>
                <a:gd name="connsiteY148" fmla="*/ 21804 h 605592"/>
                <a:gd name="connsiteX149" fmla="*/ 305242 w 582023"/>
                <a:gd name="connsiteY149" fmla="*/ 25051 h 605592"/>
                <a:gd name="connsiteX150" fmla="*/ 271467 w 582023"/>
                <a:gd name="connsiteY150" fmla="*/ 25051 h 605592"/>
                <a:gd name="connsiteX151" fmla="*/ 268219 w 582023"/>
                <a:gd name="connsiteY151" fmla="*/ 21804 h 605592"/>
                <a:gd name="connsiteX152" fmla="*/ 268219 w 582023"/>
                <a:gd name="connsiteY152" fmla="*/ 3340 h 605592"/>
                <a:gd name="connsiteX153" fmla="*/ 271467 w 582023"/>
                <a:gd name="connsiteY153"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582023" h="605592">
                  <a:moveTo>
                    <a:pt x="13276" y="555067"/>
                  </a:moveTo>
                  <a:cubicBezTo>
                    <a:pt x="36858" y="555067"/>
                    <a:pt x="49113" y="562484"/>
                    <a:pt x="59882" y="568973"/>
                  </a:cubicBezTo>
                  <a:cubicBezTo>
                    <a:pt x="69167" y="574628"/>
                    <a:pt x="76501" y="578986"/>
                    <a:pt x="92656" y="578986"/>
                  </a:cubicBezTo>
                  <a:cubicBezTo>
                    <a:pt x="108810" y="578986"/>
                    <a:pt x="116144" y="574628"/>
                    <a:pt x="125429" y="568973"/>
                  </a:cubicBezTo>
                  <a:cubicBezTo>
                    <a:pt x="136198" y="562484"/>
                    <a:pt x="148453" y="555067"/>
                    <a:pt x="172035" y="555067"/>
                  </a:cubicBezTo>
                  <a:cubicBezTo>
                    <a:pt x="195524" y="555067"/>
                    <a:pt x="207779" y="562484"/>
                    <a:pt x="218549" y="568973"/>
                  </a:cubicBezTo>
                  <a:cubicBezTo>
                    <a:pt x="227833" y="574628"/>
                    <a:pt x="235260" y="578986"/>
                    <a:pt x="251322" y="578986"/>
                  </a:cubicBezTo>
                  <a:cubicBezTo>
                    <a:pt x="267476" y="578986"/>
                    <a:pt x="274811" y="574628"/>
                    <a:pt x="284095" y="568973"/>
                  </a:cubicBezTo>
                  <a:cubicBezTo>
                    <a:pt x="294957" y="562484"/>
                    <a:pt x="307120" y="555067"/>
                    <a:pt x="330701" y="555067"/>
                  </a:cubicBezTo>
                  <a:cubicBezTo>
                    <a:pt x="354283" y="555067"/>
                    <a:pt x="366445" y="562484"/>
                    <a:pt x="377215" y="568973"/>
                  </a:cubicBezTo>
                  <a:cubicBezTo>
                    <a:pt x="386592" y="574628"/>
                    <a:pt x="393926" y="578986"/>
                    <a:pt x="410081" y="578986"/>
                  </a:cubicBezTo>
                  <a:cubicBezTo>
                    <a:pt x="426142" y="578986"/>
                    <a:pt x="433477" y="574628"/>
                    <a:pt x="442854" y="568973"/>
                  </a:cubicBezTo>
                  <a:cubicBezTo>
                    <a:pt x="453624" y="562484"/>
                    <a:pt x="465879" y="555067"/>
                    <a:pt x="489367" y="555067"/>
                  </a:cubicBezTo>
                  <a:cubicBezTo>
                    <a:pt x="512949" y="555067"/>
                    <a:pt x="525204" y="562484"/>
                    <a:pt x="535974" y="568973"/>
                  </a:cubicBezTo>
                  <a:cubicBezTo>
                    <a:pt x="545258" y="574628"/>
                    <a:pt x="552592" y="578986"/>
                    <a:pt x="568747" y="578986"/>
                  </a:cubicBezTo>
                  <a:cubicBezTo>
                    <a:pt x="576081" y="578986"/>
                    <a:pt x="582023" y="585011"/>
                    <a:pt x="582023" y="592335"/>
                  </a:cubicBezTo>
                  <a:cubicBezTo>
                    <a:pt x="582023" y="599659"/>
                    <a:pt x="576081" y="605592"/>
                    <a:pt x="568747" y="605592"/>
                  </a:cubicBezTo>
                  <a:cubicBezTo>
                    <a:pt x="545165" y="605592"/>
                    <a:pt x="533003" y="598268"/>
                    <a:pt x="522141" y="591779"/>
                  </a:cubicBezTo>
                  <a:cubicBezTo>
                    <a:pt x="512856" y="586124"/>
                    <a:pt x="505522" y="581674"/>
                    <a:pt x="489367" y="581674"/>
                  </a:cubicBezTo>
                  <a:cubicBezTo>
                    <a:pt x="473306" y="581674"/>
                    <a:pt x="465879" y="586124"/>
                    <a:pt x="456594" y="591779"/>
                  </a:cubicBezTo>
                  <a:cubicBezTo>
                    <a:pt x="445825" y="598268"/>
                    <a:pt x="433570" y="605592"/>
                    <a:pt x="410081" y="605592"/>
                  </a:cubicBezTo>
                  <a:cubicBezTo>
                    <a:pt x="386499" y="605592"/>
                    <a:pt x="374244" y="598268"/>
                    <a:pt x="363474" y="591779"/>
                  </a:cubicBezTo>
                  <a:cubicBezTo>
                    <a:pt x="354190" y="586124"/>
                    <a:pt x="346856" y="581674"/>
                    <a:pt x="330701" y="581674"/>
                  </a:cubicBezTo>
                  <a:cubicBezTo>
                    <a:pt x="314547" y="581674"/>
                    <a:pt x="307213" y="586124"/>
                    <a:pt x="297928" y="591779"/>
                  </a:cubicBezTo>
                  <a:cubicBezTo>
                    <a:pt x="287159" y="598268"/>
                    <a:pt x="274904" y="605592"/>
                    <a:pt x="251322" y="605592"/>
                  </a:cubicBezTo>
                  <a:cubicBezTo>
                    <a:pt x="227833" y="605592"/>
                    <a:pt x="215578" y="598268"/>
                    <a:pt x="204808" y="591779"/>
                  </a:cubicBezTo>
                  <a:cubicBezTo>
                    <a:pt x="195524" y="586124"/>
                    <a:pt x="188097" y="581674"/>
                    <a:pt x="172035" y="581674"/>
                  </a:cubicBezTo>
                  <a:cubicBezTo>
                    <a:pt x="155881" y="581674"/>
                    <a:pt x="148546" y="586124"/>
                    <a:pt x="139262" y="591779"/>
                  </a:cubicBezTo>
                  <a:cubicBezTo>
                    <a:pt x="128399" y="598268"/>
                    <a:pt x="116237" y="605592"/>
                    <a:pt x="92656" y="605592"/>
                  </a:cubicBezTo>
                  <a:cubicBezTo>
                    <a:pt x="69074" y="605592"/>
                    <a:pt x="56912" y="598268"/>
                    <a:pt x="46142" y="591779"/>
                  </a:cubicBezTo>
                  <a:cubicBezTo>
                    <a:pt x="36765" y="586124"/>
                    <a:pt x="29430" y="581674"/>
                    <a:pt x="13276" y="581674"/>
                  </a:cubicBezTo>
                  <a:cubicBezTo>
                    <a:pt x="5942" y="581674"/>
                    <a:pt x="0" y="575741"/>
                    <a:pt x="0" y="568417"/>
                  </a:cubicBezTo>
                  <a:cubicBezTo>
                    <a:pt x="0" y="561000"/>
                    <a:pt x="5942" y="555067"/>
                    <a:pt x="13276" y="555067"/>
                  </a:cubicBezTo>
                  <a:close/>
                  <a:moveTo>
                    <a:pt x="13276" y="496780"/>
                  </a:moveTo>
                  <a:cubicBezTo>
                    <a:pt x="36858" y="496780"/>
                    <a:pt x="49113" y="504104"/>
                    <a:pt x="59882" y="510594"/>
                  </a:cubicBezTo>
                  <a:cubicBezTo>
                    <a:pt x="69167" y="516249"/>
                    <a:pt x="76501" y="520699"/>
                    <a:pt x="92656" y="520699"/>
                  </a:cubicBezTo>
                  <a:cubicBezTo>
                    <a:pt x="108810" y="520699"/>
                    <a:pt x="116144" y="516249"/>
                    <a:pt x="125429" y="510594"/>
                  </a:cubicBezTo>
                  <a:cubicBezTo>
                    <a:pt x="136198" y="504104"/>
                    <a:pt x="148453" y="496780"/>
                    <a:pt x="172035" y="496780"/>
                  </a:cubicBezTo>
                  <a:cubicBezTo>
                    <a:pt x="195524" y="496780"/>
                    <a:pt x="207779" y="504104"/>
                    <a:pt x="218549" y="510594"/>
                  </a:cubicBezTo>
                  <a:cubicBezTo>
                    <a:pt x="227833" y="516249"/>
                    <a:pt x="235260" y="520699"/>
                    <a:pt x="251322" y="520699"/>
                  </a:cubicBezTo>
                  <a:cubicBezTo>
                    <a:pt x="267476" y="520699"/>
                    <a:pt x="274811" y="516249"/>
                    <a:pt x="284095" y="510594"/>
                  </a:cubicBezTo>
                  <a:cubicBezTo>
                    <a:pt x="294957" y="504104"/>
                    <a:pt x="307120" y="496780"/>
                    <a:pt x="330701" y="496780"/>
                  </a:cubicBezTo>
                  <a:cubicBezTo>
                    <a:pt x="354190" y="496780"/>
                    <a:pt x="366445" y="504104"/>
                    <a:pt x="377215" y="510594"/>
                  </a:cubicBezTo>
                  <a:cubicBezTo>
                    <a:pt x="386592" y="516249"/>
                    <a:pt x="393926" y="520699"/>
                    <a:pt x="409988" y="520699"/>
                  </a:cubicBezTo>
                  <a:cubicBezTo>
                    <a:pt x="426142" y="520699"/>
                    <a:pt x="433477" y="516249"/>
                    <a:pt x="442854" y="510594"/>
                  </a:cubicBezTo>
                  <a:cubicBezTo>
                    <a:pt x="453624" y="504104"/>
                    <a:pt x="465879" y="496780"/>
                    <a:pt x="489367" y="496780"/>
                  </a:cubicBezTo>
                  <a:cubicBezTo>
                    <a:pt x="512949" y="496780"/>
                    <a:pt x="525204" y="504104"/>
                    <a:pt x="535974" y="510594"/>
                  </a:cubicBezTo>
                  <a:cubicBezTo>
                    <a:pt x="545258" y="516249"/>
                    <a:pt x="552592" y="520699"/>
                    <a:pt x="568747" y="520699"/>
                  </a:cubicBezTo>
                  <a:cubicBezTo>
                    <a:pt x="576081" y="520699"/>
                    <a:pt x="582023" y="526632"/>
                    <a:pt x="582023" y="533956"/>
                  </a:cubicBezTo>
                  <a:cubicBezTo>
                    <a:pt x="582023" y="541372"/>
                    <a:pt x="576081" y="547305"/>
                    <a:pt x="568747" y="547305"/>
                  </a:cubicBezTo>
                  <a:cubicBezTo>
                    <a:pt x="545165" y="547305"/>
                    <a:pt x="533003" y="539889"/>
                    <a:pt x="522141" y="533399"/>
                  </a:cubicBezTo>
                  <a:cubicBezTo>
                    <a:pt x="512856" y="527744"/>
                    <a:pt x="505522" y="523387"/>
                    <a:pt x="489367" y="523387"/>
                  </a:cubicBezTo>
                  <a:cubicBezTo>
                    <a:pt x="473213" y="523387"/>
                    <a:pt x="465879" y="527744"/>
                    <a:pt x="456594" y="533399"/>
                  </a:cubicBezTo>
                  <a:cubicBezTo>
                    <a:pt x="445825" y="539889"/>
                    <a:pt x="433570" y="547305"/>
                    <a:pt x="409988" y="547305"/>
                  </a:cubicBezTo>
                  <a:cubicBezTo>
                    <a:pt x="386499" y="547305"/>
                    <a:pt x="374244" y="539889"/>
                    <a:pt x="363474" y="533399"/>
                  </a:cubicBezTo>
                  <a:cubicBezTo>
                    <a:pt x="354190" y="527744"/>
                    <a:pt x="346856" y="523387"/>
                    <a:pt x="330701" y="523387"/>
                  </a:cubicBezTo>
                  <a:cubicBezTo>
                    <a:pt x="314547" y="523387"/>
                    <a:pt x="307213" y="527744"/>
                    <a:pt x="297928" y="533399"/>
                  </a:cubicBezTo>
                  <a:cubicBezTo>
                    <a:pt x="287159" y="539889"/>
                    <a:pt x="274904" y="547305"/>
                    <a:pt x="251322" y="547305"/>
                  </a:cubicBezTo>
                  <a:cubicBezTo>
                    <a:pt x="227833" y="547305"/>
                    <a:pt x="215578" y="539889"/>
                    <a:pt x="204808" y="533399"/>
                  </a:cubicBezTo>
                  <a:cubicBezTo>
                    <a:pt x="195431" y="527744"/>
                    <a:pt x="188097" y="523387"/>
                    <a:pt x="172035" y="523387"/>
                  </a:cubicBezTo>
                  <a:cubicBezTo>
                    <a:pt x="155881" y="523387"/>
                    <a:pt x="148546" y="527744"/>
                    <a:pt x="139262" y="533399"/>
                  </a:cubicBezTo>
                  <a:cubicBezTo>
                    <a:pt x="128399" y="539889"/>
                    <a:pt x="116237" y="547305"/>
                    <a:pt x="92656" y="547305"/>
                  </a:cubicBezTo>
                  <a:cubicBezTo>
                    <a:pt x="69074" y="547305"/>
                    <a:pt x="56912" y="539889"/>
                    <a:pt x="46142" y="533399"/>
                  </a:cubicBezTo>
                  <a:cubicBezTo>
                    <a:pt x="36765" y="527744"/>
                    <a:pt x="29430" y="523387"/>
                    <a:pt x="13276" y="523387"/>
                  </a:cubicBezTo>
                  <a:cubicBezTo>
                    <a:pt x="5942" y="523387"/>
                    <a:pt x="0" y="517361"/>
                    <a:pt x="0" y="510037"/>
                  </a:cubicBezTo>
                  <a:cubicBezTo>
                    <a:pt x="0" y="502713"/>
                    <a:pt x="5942" y="496780"/>
                    <a:pt x="13276" y="496780"/>
                  </a:cubicBezTo>
                  <a:close/>
                  <a:moveTo>
                    <a:pt x="266544" y="248356"/>
                  </a:moveTo>
                  <a:cubicBezTo>
                    <a:pt x="269330" y="247614"/>
                    <a:pt x="272487" y="248263"/>
                    <a:pt x="274808" y="250024"/>
                  </a:cubicBezTo>
                  <a:cubicBezTo>
                    <a:pt x="277130" y="251878"/>
                    <a:pt x="278522" y="254659"/>
                    <a:pt x="278522" y="257625"/>
                  </a:cubicBezTo>
                  <a:lnTo>
                    <a:pt x="278522" y="487027"/>
                  </a:lnTo>
                  <a:cubicBezTo>
                    <a:pt x="278522" y="488325"/>
                    <a:pt x="277779" y="489437"/>
                    <a:pt x="276665" y="489993"/>
                  </a:cubicBezTo>
                  <a:cubicBezTo>
                    <a:pt x="268959" y="493794"/>
                    <a:pt x="261438" y="495369"/>
                    <a:pt x="251318" y="495369"/>
                  </a:cubicBezTo>
                  <a:cubicBezTo>
                    <a:pt x="234327" y="495369"/>
                    <a:pt x="226156" y="490457"/>
                    <a:pt x="216871" y="484803"/>
                  </a:cubicBezTo>
                  <a:cubicBezTo>
                    <a:pt x="208701" y="479890"/>
                    <a:pt x="199509" y="474329"/>
                    <a:pt x="184839" y="472290"/>
                  </a:cubicBezTo>
                  <a:cubicBezTo>
                    <a:pt x="183632" y="472105"/>
                    <a:pt x="182611" y="471270"/>
                    <a:pt x="182146" y="470065"/>
                  </a:cubicBezTo>
                  <a:lnTo>
                    <a:pt x="122631" y="296554"/>
                  </a:lnTo>
                  <a:cubicBezTo>
                    <a:pt x="121796" y="294051"/>
                    <a:pt x="121981" y="291270"/>
                    <a:pt x="123281" y="288860"/>
                  </a:cubicBezTo>
                  <a:cubicBezTo>
                    <a:pt x="124488" y="286543"/>
                    <a:pt x="126717" y="284875"/>
                    <a:pt x="129316" y="284133"/>
                  </a:cubicBezTo>
                  <a:close/>
                  <a:moveTo>
                    <a:pt x="310258" y="248003"/>
                  </a:moveTo>
                  <a:lnTo>
                    <a:pt x="447486" y="283781"/>
                  </a:lnTo>
                  <a:cubicBezTo>
                    <a:pt x="450085" y="284430"/>
                    <a:pt x="452221" y="286191"/>
                    <a:pt x="453521" y="288508"/>
                  </a:cubicBezTo>
                  <a:cubicBezTo>
                    <a:pt x="454821" y="290825"/>
                    <a:pt x="455006" y="293606"/>
                    <a:pt x="454171" y="296108"/>
                  </a:cubicBezTo>
                  <a:cubicBezTo>
                    <a:pt x="454171" y="296108"/>
                    <a:pt x="405054" y="439869"/>
                    <a:pt x="388435" y="487697"/>
                  </a:cubicBezTo>
                  <a:cubicBezTo>
                    <a:pt x="387785" y="489643"/>
                    <a:pt x="385928" y="490570"/>
                    <a:pt x="383792" y="489551"/>
                  </a:cubicBezTo>
                  <a:cubicBezTo>
                    <a:pt x="380914" y="488160"/>
                    <a:pt x="378129" y="486399"/>
                    <a:pt x="375529" y="484824"/>
                  </a:cubicBezTo>
                  <a:cubicBezTo>
                    <a:pt x="365130" y="478521"/>
                    <a:pt x="353339" y="471476"/>
                    <a:pt x="330684" y="471476"/>
                  </a:cubicBezTo>
                  <a:cubicBezTo>
                    <a:pt x="320192" y="471476"/>
                    <a:pt x="311093" y="472959"/>
                    <a:pt x="302737" y="476111"/>
                  </a:cubicBezTo>
                  <a:cubicBezTo>
                    <a:pt x="301716" y="476481"/>
                    <a:pt x="300601" y="476389"/>
                    <a:pt x="299673" y="475740"/>
                  </a:cubicBezTo>
                  <a:cubicBezTo>
                    <a:pt x="298837" y="475091"/>
                    <a:pt x="298280" y="474072"/>
                    <a:pt x="298280" y="472959"/>
                  </a:cubicBezTo>
                  <a:lnTo>
                    <a:pt x="298280" y="257272"/>
                  </a:lnTo>
                  <a:cubicBezTo>
                    <a:pt x="298280" y="254306"/>
                    <a:pt x="299673" y="251432"/>
                    <a:pt x="301994" y="249671"/>
                  </a:cubicBezTo>
                  <a:cubicBezTo>
                    <a:pt x="304315" y="247910"/>
                    <a:pt x="307472" y="247261"/>
                    <a:pt x="310258" y="248003"/>
                  </a:cubicBezTo>
                  <a:close/>
                  <a:moveTo>
                    <a:pt x="326797" y="100778"/>
                  </a:moveTo>
                  <a:cubicBezTo>
                    <a:pt x="324383" y="100778"/>
                    <a:pt x="322433" y="102724"/>
                    <a:pt x="322433" y="105134"/>
                  </a:cubicBezTo>
                  <a:lnTo>
                    <a:pt x="322433" y="124226"/>
                  </a:lnTo>
                  <a:cubicBezTo>
                    <a:pt x="322433" y="126635"/>
                    <a:pt x="324383" y="128582"/>
                    <a:pt x="326797" y="128582"/>
                  </a:cubicBezTo>
                  <a:lnTo>
                    <a:pt x="345926" y="128582"/>
                  </a:lnTo>
                  <a:cubicBezTo>
                    <a:pt x="348340" y="128582"/>
                    <a:pt x="350290" y="126635"/>
                    <a:pt x="350290" y="124226"/>
                  </a:cubicBezTo>
                  <a:lnTo>
                    <a:pt x="350290" y="105134"/>
                  </a:lnTo>
                  <a:cubicBezTo>
                    <a:pt x="350290" y="102724"/>
                    <a:pt x="348340" y="100778"/>
                    <a:pt x="345926" y="100778"/>
                  </a:cubicBezTo>
                  <a:close/>
                  <a:moveTo>
                    <a:pt x="278789" y="100778"/>
                  </a:moveTo>
                  <a:cubicBezTo>
                    <a:pt x="276375" y="100778"/>
                    <a:pt x="274425" y="102724"/>
                    <a:pt x="274425" y="105134"/>
                  </a:cubicBezTo>
                  <a:lnTo>
                    <a:pt x="274425" y="124226"/>
                  </a:lnTo>
                  <a:cubicBezTo>
                    <a:pt x="274425" y="126635"/>
                    <a:pt x="276375" y="128582"/>
                    <a:pt x="278789" y="128582"/>
                  </a:cubicBezTo>
                  <a:lnTo>
                    <a:pt x="297918" y="128582"/>
                  </a:lnTo>
                  <a:cubicBezTo>
                    <a:pt x="300425" y="128582"/>
                    <a:pt x="302375" y="126635"/>
                    <a:pt x="302375" y="124226"/>
                  </a:cubicBezTo>
                  <a:lnTo>
                    <a:pt x="302375" y="105134"/>
                  </a:lnTo>
                  <a:cubicBezTo>
                    <a:pt x="302375" y="102724"/>
                    <a:pt x="300425" y="100778"/>
                    <a:pt x="297918" y="100778"/>
                  </a:cubicBezTo>
                  <a:close/>
                  <a:moveTo>
                    <a:pt x="230874" y="100778"/>
                  </a:moveTo>
                  <a:cubicBezTo>
                    <a:pt x="228460" y="100778"/>
                    <a:pt x="226417" y="102724"/>
                    <a:pt x="226417" y="105134"/>
                  </a:cubicBezTo>
                  <a:lnTo>
                    <a:pt x="226417" y="124226"/>
                  </a:lnTo>
                  <a:cubicBezTo>
                    <a:pt x="226417" y="126635"/>
                    <a:pt x="228460" y="128582"/>
                    <a:pt x="230874" y="128582"/>
                  </a:cubicBezTo>
                  <a:lnTo>
                    <a:pt x="250003" y="128582"/>
                  </a:lnTo>
                  <a:cubicBezTo>
                    <a:pt x="252417" y="128582"/>
                    <a:pt x="254367" y="126635"/>
                    <a:pt x="254367" y="124226"/>
                  </a:cubicBezTo>
                  <a:lnTo>
                    <a:pt x="254367" y="105134"/>
                  </a:lnTo>
                  <a:cubicBezTo>
                    <a:pt x="254367" y="102724"/>
                    <a:pt x="252417" y="100778"/>
                    <a:pt x="250003" y="100778"/>
                  </a:cubicBezTo>
                  <a:close/>
                  <a:moveTo>
                    <a:pt x="271454" y="39517"/>
                  </a:moveTo>
                  <a:lnTo>
                    <a:pt x="305254" y="39517"/>
                  </a:lnTo>
                  <a:cubicBezTo>
                    <a:pt x="307111" y="39517"/>
                    <a:pt x="308597" y="41000"/>
                    <a:pt x="308597" y="42854"/>
                  </a:cubicBezTo>
                  <a:lnTo>
                    <a:pt x="308597" y="85208"/>
                  </a:lnTo>
                  <a:lnTo>
                    <a:pt x="356419" y="85208"/>
                  </a:lnTo>
                  <a:cubicBezTo>
                    <a:pt x="364219" y="85208"/>
                    <a:pt x="370533" y="91510"/>
                    <a:pt x="370533" y="99388"/>
                  </a:cubicBezTo>
                  <a:lnTo>
                    <a:pt x="370533" y="142298"/>
                  </a:lnTo>
                  <a:lnTo>
                    <a:pt x="379726" y="142298"/>
                  </a:lnTo>
                  <a:cubicBezTo>
                    <a:pt x="404798" y="142298"/>
                    <a:pt x="425226" y="162595"/>
                    <a:pt x="425226" y="187618"/>
                  </a:cubicBezTo>
                  <a:lnTo>
                    <a:pt x="425226" y="244893"/>
                  </a:lnTo>
                  <a:cubicBezTo>
                    <a:pt x="425226" y="247025"/>
                    <a:pt x="424205" y="248971"/>
                    <a:pt x="422533" y="250269"/>
                  </a:cubicBezTo>
                  <a:cubicBezTo>
                    <a:pt x="421419" y="251103"/>
                    <a:pt x="420026" y="251566"/>
                    <a:pt x="418540" y="251566"/>
                  </a:cubicBezTo>
                  <a:cubicBezTo>
                    <a:pt x="417983" y="251566"/>
                    <a:pt x="417333" y="251474"/>
                    <a:pt x="416683" y="251288"/>
                  </a:cubicBezTo>
                  <a:cubicBezTo>
                    <a:pt x="410462" y="249527"/>
                    <a:pt x="403590" y="247488"/>
                    <a:pt x="396347" y="245357"/>
                  </a:cubicBezTo>
                  <a:cubicBezTo>
                    <a:pt x="360783" y="234884"/>
                    <a:pt x="316397" y="221724"/>
                    <a:pt x="288447" y="221724"/>
                  </a:cubicBezTo>
                  <a:lnTo>
                    <a:pt x="288354" y="221724"/>
                  </a:lnTo>
                  <a:cubicBezTo>
                    <a:pt x="260403" y="221724"/>
                    <a:pt x="216017" y="234884"/>
                    <a:pt x="180360" y="245357"/>
                  </a:cubicBezTo>
                  <a:cubicBezTo>
                    <a:pt x="173210" y="247488"/>
                    <a:pt x="166338" y="249527"/>
                    <a:pt x="160024" y="251288"/>
                  </a:cubicBezTo>
                  <a:cubicBezTo>
                    <a:pt x="159467" y="251474"/>
                    <a:pt x="158817" y="251566"/>
                    <a:pt x="158260" y="251566"/>
                  </a:cubicBezTo>
                  <a:cubicBezTo>
                    <a:pt x="156774" y="251566"/>
                    <a:pt x="155381" y="251103"/>
                    <a:pt x="154174" y="250269"/>
                  </a:cubicBezTo>
                  <a:cubicBezTo>
                    <a:pt x="152502" y="248971"/>
                    <a:pt x="151574" y="247025"/>
                    <a:pt x="151574" y="244893"/>
                  </a:cubicBezTo>
                  <a:lnTo>
                    <a:pt x="151574" y="187618"/>
                  </a:lnTo>
                  <a:cubicBezTo>
                    <a:pt x="151574" y="162595"/>
                    <a:pt x="171910" y="142298"/>
                    <a:pt x="196981" y="142298"/>
                  </a:cubicBezTo>
                  <a:lnTo>
                    <a:pt x="206267" y="142298"/>
                  </a:lnTo>
                  <a:lnTo>
                    <a:pt x="206267" y="99388"/>
                  </a:lnTo>
                  <a:cubicBezTo>
                    <a:pt x="206267" y="91510"/>
                    <a:pt x="212581" y="85208"/>
                    <a:pt x="220381" y="85208"/>
                  </a:cubicBezTo>
                  <a:lnTo>
                    <a:pt x="268203" y="85208"/>
                  </a:lnTo>
                  <a:lnTo>
                    <a:pt x="268203" y="42854"/>
                  </a:lnTo>
                  <a:cubicBezTo>
                    <a:pt x="268203" y="41000"/>
                    <a:pt x="269689" y="39517"/>
                    <a:pt x="271454" y="39517"/>
                  </a:cubicBezTo>
                  <a:close/>
                  <a:moveTo>
                    <a:pt x="271467" y="0"/>
                  </a:moveTo>
                  <a:lnTo>
                    <a:pt x="305242" y="0"/>
                  </a:lnTo>
                  <a:cubicBezTo>
                    <a:pt x="307098" y="0"/>
                    <a:pt x="308582" y="1485"/>
                    <a:pt x="308582" y="3340"/>
                  </a:cubicBezTo>
                  <a:lnTo>
                    <a:pt x="308582" y="21804"/>
                  </a:lnTo>
                  <a:cubicBezTo>
                    <a:pt x="308582" y="23567"/>
                    <a:pt x="307098" y="25051"/>
                    <a:pt x="305242" y="25051"/>
                  </a:cubicBezTo>
                  <a:lnTo>
                    <a:pt x="271467" y="25051"/>
                  </a:lnTo>
                  <a:cubicBezTo>
                    <a:pt x="269704" y="25051"/>
                    <a:pt x="268219" y="23567"/>
                    <a:pt x="268219" y="21804"/>
                  </a:cubicBezTo>
                  <a:lnTo>
                    <a:pt x="268219" y="3340"/>
                  </a:lnTo>
                  <a:cubicBezTo>
                    <a:pt x="268219" y="1485"/>
                    <a:pt x="269704" y="0"/>
                    <a:pt x="271467" y="0"/>
                  </a:cubicBezTo>
                  <a:close/>
                </a:path>
              </a:pathLst>
            </a:custGeom>
            <a:solidFill>
              <a:schemeClr val="bg1"/>
            </a:solidFill>
            <a:ln>
              <a:noFill/>
            </a:ln>
          </p:spPr>
        </p:sp>
        <p:sp>
          <p:nvSpPr>
            <p:cNvPr id="218" name="Freeform 66"/>
            <p:cNvSpPr/>
            <p:nvPr/>
          </p:nvSpPr>
          <p:spPr bwMode="auto">
            <a:xfrm>
              <a:off x="6264" y="4570"/>
              <a:ext cx="1159" cy="1058"/>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FF9C00"/>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19" name="warehouse_155411"/>
            <p:cNvSpPr>
              <a:spLocks noChangeAspect="1"/>
            </p:cNvSpPr>
            <p:nvPr/>
          </p:nvSpPr>
          <p:spPr bwMode="auto">
            <a:xfrm>
              <a:off x="6596" y="4806"/>
              <a:ext cx="590" cy="476"/>
            </a:xfrm>
            <a:custGeom>
              <a:avLst/>
              <a:gdLst>
                <a:gd name="connsiteX0" fmla="*/ 101016 w 607614"/>
                <a:gd name="connsiteY0" fmla="*/ 516472 h 566526"/>
                <a:gd name="connsiteX1" fmla="*/ 101016 w 607614"/>
                <a:gd name="connsiteY1" fmla="*/ 546808 h 566526"/>
                <a:gd name="connsiteX2" fmla="*/ 445837 w 607614"/>
                <a:gd name="connsiteY2" fmla="*/ 546808 h 566526"/>
                <a:gd name="connsiteX3" fmla="*/ 445837 w 607614"/>
                <a:gd name="connsiteY3" fmla="*/ 516472 h 566526"/>
                <a:gd name="connsiteX4" fmla="*/ 404823 w 607614"/>
                <a:gd name="connsiteY4" fmla="*/ 516472 h 566526"/>
                <a:gd name="connsiteX5" fmla="*/ 404823 w 607614"/>
                <a:gd name="connsiteY5" fmla="*/ 526331 h 566526"/>
                <a:gd name="connsiteX6" fmla="*/ 385075 w 607614"/>
                <a:gd name="connsiteY6" fmla="*/ 526331 h 566526"/>
                <a:gd name="connsiteX7" fmla="*/ 385075 w 607614"/>
                <a:gd name="connsiteY7" fmla="*/ 516472 h 566526"/>
                <a:gd name="connsiteX8" fmla="*/ 344061 w 607614"/>
                <a:gd name="connsiteY8" fmla="*/ 516472 h 566526"/>
                <a:gd name="connsiteX9" fmla="*/ 344061 w 607614"/>
                <a:gd name="connsiteY9" fmla="*/ 526331 h 566526"/>
                <a:gd name="connsiteX10" fmla="*/ 324314 w 607614"/>
                <a:gd name="connsiteY10" fmla="*/ 526331 h 566526"/>
                <a:gd name="connsiteX11" fmla="*/ 324314 w 607614"/>
                <a:gd name="connsiteY11" fmla="*/ 516472 h 566526"/>
                <a:gd name="connsiteX12" fmla="*/ 283300 w 607614"/>
                <a:gd name="connsiteY12" fmla="*/ 516472 h 566526"/>
                <a:gd name="connsiteX13" fmla="*/ 283300 w 607614"/>
                <a:gd name="connsiteY13" fmla="*/ 526331 h 566526"/>
                <a:gd name="connsiteX14" fmla="*/ 263553 w 607614"/>
                <a:gd name="connsiteY14" fmla="*/ 526331 h 566526"/>
                <a:gd name="connsiteX15" fmla="*/ 263553 w 607614"/>
                <a:gd name="connsiteY15" fmla="*/ 516472 h 566526"/>
                <a:gd name="connsiteX16" fmla="*/ 222539 w 607614"/>
                <a:gd name="connsiteY16" fmla="*/ 516472 h 566526"/>
                <a:gd name="connsiteX17" fmla="*/ 222539 w 607614"/>
                <a:gd name="connsiteY17" fmla="*/ 526331 h 566526"/>
                <a:gd name="connsiteX18" fmla="*/ 202791 w 607614"/>
                <a:gd name="connsiteY18" fmla="*/ 526331 h 566526"/>
                <a:gd name="connsiteX19" fmla="*/ 202791 w 607614"/>
                <a:gd name="connsiteY19" fmla="*/ 516472 h 566526"/>
                <a:gd name="connsiteX20" fmla="*/ 161777 w 607614"/>
                <a:gd name="connsiteY20" fmla="*/ 516472 h 566526"/>
                <a:gd name="connsiteX21" fmla="*/ 161777 w 607614"/>
                <a:gd name="connsiteY21" fmla="*/ 526331 h 566526"/>
                <a:gd name="connsiteX22" fmla="*/ 142030 w 607614"/>
                <a:gd name="connsiteY22" fmla="*/ 526331 h 566526"/>
                <a:gd name="connsiteX23" fmla="*/ 142030 w 607614"/>
                <a:gd name="connsiteY23" fmla="*/ 516472 h 566526"/>
                <a:gd name="connsiteX24" fmla="*/ 536947 w 607614"/>
                <a:gd name="connsiteY24" fmla="*/ 505850 h 566526"/>
                <a:gd name="connsiteX25" fmla="*/ 556685 w 607614"/>
                <a:gd name="connsiteY25" fmla="*/ 505850 h 566526"/>
                <a:gd name="connsiteX26" fmla="*/ 556685 w 607614"/>
                <a:gd name="connsiteY26" fmla="*/ 526319 h 566526"/>
                <a:gd name="connsiteX27" fmla="*/ 536947 w 607614"/>
                <a:gd name="connsiteY27" fmla="*/ 526319 h 566526"/>
                <a:gd name="connsiteX28" fmla="*/ 536947 w 607614"/>
                <a:gd name="connsiteY28" fmla="*/ 475512 h 566526"/>
                <a:gd name="connsiteX29" fmla="*/ 556685 w 607614"/>
                <a:gd name="connsiteY29" fmla="*/ 475512 h 566526"/>
                <a:gd name="connsiteX30" fmla="*/ 556685 w 607614"/>
                <a:gd name="connsiteY30" fmla="*/ 495981 h 566526"/>
                <a:gd name="connsiteX31" fmla="*/ 536947 w 607614"/>
                <a:gd name="connsiteY31" fmla="*/ 495981 h 566526"/>
                <a:gd name="connsiteX32" fmla="*/ 506598 w 607614"/>
                <a:gd name="connsiteY32" fmla="*/ 455799 h 566526"/>
                <a:gd name="connsiteX33" fmla="*/ 506598 w 607614"/>
                <a:gd name="connsiteY33" fmla="*/ 526331 h 566526"/>
                <a:gd name="connsiteX34" fmla="*/ 506598 w 607614"/>
                <a:gd name="connsiteY34" fmla="*/ 546808 h 566526"/>
                <a:gd name="connsiteX35" fmla="*/ 587107 w 607614"/>
                <a:gd name="connsiteY35" fmla="*/ 546808 h 566526"/>
                <a:gd name="connsiteX36" fmla="*/ 587107 w 607614"/>
                <a:gd name="connsiteY36" fmla="*/ 455799 h 566526"/>
                <a:gd name="connsiteX37" fmla="*/ 101016 w 607614"/>
                <a:gd name="connsiteY37" fmla="*/ 455799 h 566526"/>
                <a:gd name="connsiteX38" fmla="*/ 101016 w 607614"/>
                <a:gd name="connsiteY38" fmla="*/ 495994 h 566526"/>
                <a:gd name="connsiteX39" fmla="*/ 142030 w 607614"/>
                <a:gd name="connsiteY39" fmla="*/ 495994 h 566526"/>
                <a:gd name="connsiteX40" fmla="*/ 142030 w 607614"/>
                <a:gd name="connsiteY40" fmla="*/ 486135 h 566526"/>
                <a:gd name="connsiteX41" fmla="*/ 161777 w 607614"/>
                <a:gd name="connsiteY41" fmla="*/ 486135 h 566526"/>
                <a:gd name="connsiteX42" fmla="*/ 161777 w 607614"/>
                <a:gd name="connsiteY42" fmla="*/ 495994 h 566526"/>
                <a:gd name="connsiteX43" fmla="*/ 202791 w 607614"/>
                <a:gd name="connsiteY43" fmla="*/ 495994 h 566526"/>
                <a:gd name="connsiteX44" fmla="*/ 202791 w 607614"/>
                <a:gd name="connsiteY44" fmla="*/ 486135 h 566526"/>
                <a:gd name="connsiteX45" fmla="*/ 222539 w 607614"/>
                <a:gd name="connsiteY45" fmla="*/ 486135 h 566526"/>
                <a:gd name="connsiteX46" fmla="*/ 222539 w 607614"/>
                <a:gd name="connsiteY46" fmla="*/ 495994 h 566526"/>
                <a:gd name="connsiteX47" fmla="*/ 263553 w 607614"/>
                <a:gd name="connsiteY47" fmla="*/ 495994 h 566526"/>
                <a:gd name="connsiteX48" fmla="*/ 263553 w 607614"/>
                <a:gd name="connsiteY48" fmla="*/ 486135 h 566526"/>
                <a:gd name="connsiteX49" fmla="*/ 283300 w 607614"/>
                <a:gd name="connsiteY49" fmla="*/ 486135 h 566526"/>
                <a:gd name="connsiteX50" fmla="*/ 283300 w 607614"/>
                <a:gd name="connsiteY50" fmla="*/ 495994 h 566526"/>
                <a:gd name="connsiteX51" fmla="*/ 324314 w 607614"/>
                <a:gd name="connsiteY51" fmla="*/ 495994 h 566526"/>
                <a:gd name="connsiteX52" fmla="*/ 324314 w 607614"/>
                <a:gd name="connsiteY52" fmla="*/ 486135 h 566526"/>
                <a:gd name="connsiteX53" fmla="*/ 344061 w 607614"/>
                <a:gd name="connsiteY53" fmla="*/ 486135 h 566526"/>
                <a:gd name="connsiteX54" fmla="*/ 344061 w 607614"/>
                <a:gd name="connsiteY54" fmla="*/ 495994 h 566526"/>
                <a:gd name="connsiteX55" fmla="*/ 385075 w 607614"/>
                <a:gd name="connsiteY55" fmla="*/ 495994 h 566526"/>
                <a:gd name="connsiteX56" fmla="*/ 385075 w 607614"/>
                <a:gd name="connsiteY56" fmla="*/ 486135 h 566526"/>
                <a:gd name="connsiteX57" fmla="*/ 404823 w 607614"/>
                <a:gd name="connsiteY57" fmla="*/ 486135 h 566526"/>
                <a:gd name="connsiteX58" fmla="*/ 404823 w 607614"/>
                <a:gd name="connsiteY58" fmla="*/ 495994 h 566526"/>
                <a:gd name="connsiteX59" fmla="*/ 445837 w 607614"/>
                <a:gd name="connsiteY59" fmla="*/ 495994 h 566526"/>
                <a:gd name="connsiteX60" fmla="*/ 445837 w 607614"/>
                <a:gd name="connsiteY60" fmla="*/ 455799 h 566526"/>
                <a:gd name="connsiteX61" fmla="*/ 404823 w 607614"/>
                <a:gd name="connsiteY61" fmla="*/ 455799 h 566526"/>
                <a:gd name="connsiteX62" fmla="*/ 404823 w 607614"/>
                <a:gd name="connsiteY62" fmla="*/ 465658 h 566526"/>
                <a:gd name="connsiteX63" fmla="*/ 385075 w 607614"/>
                <a:gd name="connsiteY63" fmla="*/ 465658 h 566526"/>
                <a:gd name="connsiteX64" fmla="*/ 385075 w 607614"/>
                <a:gd name="connsiteY64" fmla="*/ 455799 h 566526"/>
                <a:gd name="connsiteX65" fmla="*/ 344061 w 607614"/>
                <a:gd name="connsiteY65" fmla="*/ 455799 h 566526"/>
                <a:gd name="connsiteX66" fmla="*/ 344061 w 607614"/>
                <a:gd name="connsiteY66" fmla="*/ 465658 h 566526"/>
                <a:gd name="connsiteX67" fmla="*/ 324314 w 607614"/>
                <a:gd name="connsiteY67" fmla="*/ 465658 h 566526"/>
                <a:gd name="connsiteX68" fmla="*/ 324314 w 607614"/>
                <a:gd name="connsiteY68" fmla="*/ 455799 h 566526"/>
                <a:gd name="connsiteX69" fmla="*/ 283300 w 607614"/>
                <a:gd name="connsiteY69" fmla="*/ 455799 h 566526"/>
                <a:gd name="connsiteX70" fmla="*/ 283300 w 607614"/>
                <a:gd name="connsiteY70" fmla="*/ 465658 h 566526"/>
                <a:gd name="connsiteX71" fmla="*/ 263553 w 607614"/>
                <a:gd name="connsiteY71" fmla="*/ 465658 h 566526"/>
                <a:gd name="connsiteX72" fmla="*/ 263553 w 607614"/>
                <a:gd name="connsiteY72" fmla="*/ 455799 h 566526"/>
                <a:gd name="connsiteX73" fmla="*/ 222539 w 607614"/>
                <a:gd name="connsiteY73" fmla="*/ 455799 h 566526"/>
                <a:gd name="connsiteX74" fmla="*/ 222539 w 607614"/>
                <a:gd name="connsiteY74" fmla="*/ 465658 h 566526"/>
                <a:gd name="connsiteX75" fmla="*/ 202791 w 607614"/>
                <a:gd name="connsiteY75" fmla="*/ 465658 h 566526"/>
                <a:gd name="connsiteX76" fmla="*/ 202791 w 607614"/>
                <a:gd name="connsiteY76" fmla="*/ 455799 h 566526"/>
                <a:gd name="connsiteX77" fmla="*/ 161777 w 607614"/>
                <a:gd name="connsiteY77" fmla="*/ 455799 h 566526"/>
                <a:gd name="connsiteX78" fmla="*/ 161777 w 607614"/>
                <a:gd name="connsiteY78" fmla="*/ 465658 h 566526"/>
                <a:gd name="connsiteX79" fmla="*/ 142030 w 607614"/>
                <a:gd name="connsiteY79" fmla="*/ 465658 h 566526"/>
                <a:gd name="connsiteX80" fmla="*/ 142030 w 607614"/>
                <a:gd name="connsiteY80" fmla="*/ 455799 h 566526"/>
                <a:gd name="connsiteX81" fmla="*/ 101016 w 607614"/>
                <a:gd name="connsiteY81" fmla="*/ 395127 h 566526"/>
                <a:gd name="connsiteX82" fmla="*/ 101016 w 607614"/>
                <a:gd name="connsiteY82" fmla="*/ 435322 h 566526"/>
                <a:gd name="connsiteX83" fmla="*/ 142030 w 607614"/>
                <a:gd name="connsiteY83" fmla="*/ 435322 h 566526"/>
                <a:gd name="connsiteX84" fmla="*/ 142030 w 607614"/>
                <a:gd name="connsiteY84" fmla="*/ 425463 h 566526"/>
                <a:gd name="connsiteX85" fmla="*/ 161777 w 607614"/>
                <a:gd name="connsiteY85" fmla="*/ 425463 h 566526"/>
                <a:gd name="connsiteX86" fmla="*/ 161777 w 607614"/>
                <a:gd name="connsiteY86" fmla="*/ 435322 h 566526"/>
                <a:gd name="connsiteX87" fmla="*/ 202791 w 607614"/>
                <a:gd name="connsiteY87" fmla="*/ 435322 h 566526"/>
                <a:gd name="connsiteX88" fmla="*/ 202791 w 607614"/>
                <a:gd name="connsiteY88" fmla="*/ 425463 h 566526"/>
                <a:gd name="connsiteX89" fmla="*/ 222539 w 607614"/>
                <a:gd name="connsiteY89" fmla="*/ 425463 h 566526"/>
                <a:gd name="connsiteX90" fmla="*/ 222539 w 607614"/>
                <a:gd name="connsiteY90" fmla="*/ 435322 h 566526"/>
                <a:gd name="connsiteX91" fmla="*/ 263553 w 607614"/>
                <a:gd name="connsiteY91" fmla="*/ 435322 h 566526"/>
                <a:gd name="connsiteX92" fmla="*/ 263553 w 607614"/>
                <a:gd name="connsiteY92" fmla="*/ 425463 h 566526"/>
                <a:gd name="connsiteX93" fmla="*/ 283300 w 607614"/>
                <a:gd name="connsiteY93" fmla="*/ 425463 h 566526"/>
                <a:gd name="connsiteX94" fmla="*/ 283300 w 607614"/>
                <a:gd name="connsiteY94" fmla="*/ 435322 h 566526"/>
                <a:gd name="connsiteX95" fmla="*/ 324314 w 607614"/>
                <a:gd name="connsiteY95" fmla="*/ 435322 h 566526"/>
                <a:gd name="connsiteX96" fmla="*/ 324314 w 607614"/>
                <a:gd name="connsiteY96" fmla="*/ 425463 h 566526"/>
                <a:gd name="connsiteX97" fmla="*/ 344061 w 607614"/>
                <a:gd name="connsiteY97" fmla="*/ 425463 h 566526"/>
                <a:gd name="connsiteX98" fmla="*/ 344061 w 607614"/>
                <a:gd name="connsiteY98" fmla="*/ 435322 h 566526"/>
                <a:gd name="connsiteX99" fmla="*/ 385075 w 607614"/>
                <a:gd name="connsiteY99" fmla="*/ 435322 h 566526"/>
                <a:gd name="connsiteX100" fmla="*/ 385075 w 607614"/>
                <a:gd name="connsiteY100" fmla="*/ 425463 h 566526"/>
                <a:gd name="connsiteX101" fmla="*/ 404823 w 607614"/>
                <a:gd name="connsiteY101" fmla="*/ 425463 h 566526"/>
                <a:gd name="connsiteX102" fmla="*/ 404823 w 607614"/>
                <a:gd name="connsiteY102" fmla="*/ 435322 h 566526"/>
                <a:gd name="connsiteX103" fmla="*/ 445837 w 607614"/>
                <a:gd name="connsiteY103" fmla="*/ 435322 h 566526"/>
                <a:gd name="connsiteX104" fmla="*/ 445837 w 607614"/>
                <a:gd name="connsiteY104" fmla="*/ 395127 h 566526"/>
                <a:gd name="connsiteX105" fmla="*/ 404823 w 607614"/>
                <a:gd name="connsiteY105" fmla="*/ 395127 h 566526"/>
                <a:gd name="connsiteX106" fmla="*/ 404823 w 607614"/>
                <a:gd name="connsiteY106" fmla="*/ 404986 h 566526"/>
                <a:gd name="connsiteX107" fmla="*/ 385075 w 607614"/>
                <a:gd name="connsiteY107" fmla="*/ 404986 h 566526"/>
                <a:gd name="connsiteX108" fmla="*/ 385075 w 607614"/>
                <a:gd name="connsiteY108" fmla="*/ 395127 h 566526"/>
                <a:gd name="connsiteX109" fmla="*/ 344061 w 607614"/>
                <a:gd name="connsiteY109" fmla="*/ 395127 h 566526"/>
                <a:gd name="connsiteX110" fmla="*/ 344061 w 607614"/>
                <a:gd name="connsiteY110" fmla="*/ 404986 h 566526"/>
                <a:gd name="connsiteX111" fmla="*/ 324314 w 607614"/>
                <a:gd name="connsiteY111" fmla="*/ 404986 h 566526"/>
                <a:gd name="connsiteX112" fmla="*/ 324314 w 607614"/>
                <a:gd name="connsiteY112" fmla="*/ 395127 h 566526"/>
                <a:gd name="connsiteX113" fmla="*/ 283300 w 607614"/>
                <a:gd name="connsiteY113" fmla="*/ 395127 h 566526"/>
                <a:gd name="connsiteX114" fmla="*/ 283300 w 607614"/>
                <a:gd name="connsiteY114" fmla="*/ 404986 h 566526"/>
                <a:gd name="connsiteX115" fmla="*/ 263553 w 607614"/>
                <a:gd name="connsiteY115" fmla="*/ 404986 h 566526"/>
                <a:gd name="connsiteX116" fmla="*/ 263553 w 607614"/>
                <a:gd name="connsiteY116" fmla="*/ 395127 h 566526"/>
                <a:gd name="connsiteX117" fmla="*/ 222539 w 607614"/>
                <a:gd name="connsiteY117" fmla="*/ 395127 h 566526"/>
                <a:gd name="connsiteX118" fmla="*/ 222539 w 607614"/>
                <a:gd name="connsiteY118" fmla="*/ 404986 h 566526"/>
                <a:gd name="connsiteX119" fmla="*/ 202791 w 607614"/>
                <a:gd name="connsiteY119" fmla="*/ 404986 h 566526"/>
                <a:gd name="connsiteX120" fmla="*/ 202791 w 607614"/>
                <a:gd name="connsiteY120" fmla="*/ 395127 h 566526"/>
                <a:gd name="connsiteX121" fmla="*/ 161777 w 607614"/>
                <a:gd name="connsiteY121" fmla="*/ 395127 h 566526"/>
                <a:gd name="connsiteX122" fmla="*/ 161777 w 607614"/>
                <a:gd name="connsiteY122" fmla="*/ 404986 h 566526"/>
                <a:gd name="connsiteX123" fmla="*/ 142030 w 607614"/>
                <a:gd name="connsiteY123" fmla="*/ 404986 h 566526"/>
                <a:gd name="connsiteX124" fmla="*/ 142030 w 607614"/>
                <a:gd name="connsiteY124" fmla="*/ 395127 h 566526"/>
                <a:gd name="connsiteX125" fmla="*/ 556726 w 607614"/>
                <a:gd name="connsiteY125" fmla="*/ 354173 h 566526"/>
                <a:gd name="connsiteX126" fmla="*/ 556726 w 607614"/>
                <a:gd name="connsiteY126" fmla="*/ 435322 h 566526"/>
                <a:gd name="connsiteX127" fmla="*/ 587107 w 607614"/>
                <a:gd name="connsiteY127" fmla="*/ 435322 h 566526"/>
                <a:gd name="connsiteX128" fmla="*/ 587107 w 607614"/>
                <a:gd name="connsiteY128" fmla="*/ 354173 h 566526"/>
                <a:gd name="connsiteX129" fmla="*/ 506598 w 607614"/>
                <a:gd name="connsiteY129" fmla="*/ 354173 h 566526"/>
                <a:gd name="connsiteX130" fmla="*/ 506598 w 607614"/>
                <a:gd name="connsiteY130" fmla="*/ 435322 h 566526"/>
                <a:gd name="connsiteX131" fmla="*/ 536979 w 607614"/>
                <a:gd name="connsiteY131" fmla="*/ 435322 h 566526"/>
                <a:gd name="connsiteX132" fmla="*/ 536979 w 607614"/>
                <a:gd name="connsiteY132" fmla="*/ 354173 h 566526"/>
                <a:gd name="connsiteX133" fmla="*/ 101016 w 607614"/>
                <a:gd name="connsiteY133" fmla="*/ 344314 h 566526"/>
                <a:gd name="connsiteX134" fmla="*/ 101016 w 607614"/>
                <a:gd name="connsiteY134" fmla="*/ 374650 h 566526"/>
                <a:gd name="connsiteX135" fmla="*/ 142030 w 607614"/>
                <a:gd name="connsiteY135" fmla="*/ 374650 h 566526"/>
                <a:gd name="connsiteX136" fmla="*/ 142030 w 607614"/>
                <a:gd name="connsiteY136" fmla="*/ 364791 h 566526"/>
                <a:gd name="connsiteX137" fmla="*/ 161777 w 607614"/>
                <a:gd name="connsiteY137" fmla="*/ 364791 h 566526"/>
                <a:gd name="connsiteX138" fmla="*/ 161777 w 607614"/>
                <a:gd name="connsiteY138" fmla="*/ 374650 h 566526"/>
                <a:gd name="connsiteX139" fmla="*/ 202791 w 607614"/>
                <a:gd name="connsiteY139" fmla="*/ 374650 h 566526"/>
                <a:gd name="connsiteX140" fmla="*/ 202791 w 607614"/>
                <a:gd name="connsiteY140" fmla="*/ 364791 h 566526"/>
                <a:gd name="connsiteX141" fmla="*/ 222539 w 607614"/>
                <a:gd name="connsiteY141" fmla="*/ 364791 h 566526"/>
                <a:gd name="connsiteX142" fmla="*/ 222539 w 607614"/>
                <a:gd name="connsiteY142" fmla="*/ 374650 h 566526"/>
                <a:gd name="connsiteX143" fmla="*/ 263553 w 607614"/>
                <a:gd name="connsiteY143" fmla="*/ 374650 h 566526"/>
                <a:gd name="connsiteX144" fmla="*/ 263553 w 607614"/>
                <a:gd name="connsiteY144" fmla="*/ 364791 h 566526"/>
                <a:gd name="connsiteX145" fmla="*/ 283300 w 607614"/>
                <a:gd name="connsiteY145" fmla="*/ 364791 h 566526"/>
                <a:gd name="connsiteX146" fmla="*/ 283300 w 607614"/>
                <a:gd name="connsiteY146" fmla="*/ 374650 h 566526"/>
                <a:gd name="connsiteX147" fmla="*/ 324314 w 607614"/>
                <a:gd name="connsiteY147" fmla="*/ 374650 h 566526"/>
                <a:gd name="connsiteX148" fmla="*/ 324314 w 607614"/>
                <a:gd name="connsiteY148" fmla="*/ 364791 h 566526"/>
                <a:gd name="connsiteX149" fmla="*/ 344061 w 607614"/>
                <a:gd name="connsiteY149" fmla="*/ 364791 h 566526"/>
                <a:gd name="connsiteX150" fmla="*/ 344061 w 607614"/>
                <a:gd name="connsiteY150" fmla="*/ 374650 h 566526"/>
                <a:gd name="connsiteX151" fmla="*/ 385075 w 607614"/>
                <a:gd name="connsiteY151" fmla="*/ 374650 h 566526"/>
                <a:gd name="connsiteX152" fmla="*/ 385075 w 607614"/>
                <a:gd name="connsiteY152" fmla="*/ 364791 h 566526"/>
                <a:gd name="connsiteX153" fmla="*/ 404823 w 607614"/>
                <a:gd name="connsiteY153" fmla="*/ 364791 h 566526"/>
                <a:gd name="connsiteX154" fmla="*/ 404823 w 607614"/>
                <a:gd name="connsiteY154" fmla="*/ 374650 h 566526"/>
                <a:gd name="connsiteX155" fmla="*/ 445837 w 607614"/>
                <a:gd name="connsiteY155" fmla="*/ 374650 h 566526"/>
                <a:gd name="connsiteX156" fmla="*/ 445837 w 607614"/>
                <a:gd name="connsiteY156" fmla="*/ 344314 h 566526"/>
                <a:gd name="connsiteX157" fmla="*/ 445811 w 607614"/>
                <a:gd name="connsiteY157" fmla="*/ 283615 h 566526"/>
                <a:gd name="connsiteX158" fmla="*/ 465549 w 607614"/>
                <a:gd name="connsiteY158" fmla="*/ 283615 h 566526"/>
                <a:gd name="connsiteX159" fmla="*/ 465549 w 607614"/>
                <a:gd name="connsiteY159" fmla="*/ 304084 h 566526"/>
                <a:gd name="connsiteX160" fmla="*/ 445811 w 607614"/>
                <a:gd name="connsiteY160" fmla="*/ 304084 h 566526"/>
                <a:gd name="connsiteX161" fmla="*/ 404873 w 607614"/>
                <a:gd name="connsiteY161" fmla="*/ 283615 h 566526"/>
                <a:gd name="connsiteX162" fmla="*/ 425342 w 607614"/>
                <a:gd name="connsiteY162" fmla="*/ 283615 h 566526"/>
                <a:gd name="connsiteX163" fmla="*/ 425342 w 607614"/>
                <a:gd name="connsiteY163" fmla="*/ 304084 h 566526"/>
                <a:gd name="connsiteX164" fmla="*/ 404873 w 607614"/>
                <a:gd name="connsiteY164" fmla="*/ 304084 h 566526"/>
                <a:gd name="connsiteX165" fmla="*/ 364544 w 607614"/>
                <a:gd name="connsiteY165" fmla="*/ 283615 h 566526"/>
                <a:gd name="connsiteX166" fmla="*/ 385135 w 607614"/>
                <a:gd name="connsiteY166" fmla="*/ 283615 h 566526"/>
                <a:gd name="connsiteX167" fmla="*/ 385135 w 607614"/>
                <a:gd name="connsiteY167" fmla="*/ 304084 h 566526"/>
                <a:gd name="connsiteX168" fmla="*/ 364544 w 607614"/>
                <a:gd name="connsiteY168" fmla="*/ 304084 h 566526"/>
                <a:gd name="connsiteX169" fmla="*/ 202741 w 607614"/>
                <a:gd name="connsiteY169" fmla="*/ 283615 h 566526"/>
                <a:gd name="connsiteX170" fmla="*/ 344075 w 607614"/>
                <a:gd name="connsiteY170" fmla="*/ 283615 h 566526"/>
                <a:gd name="connsiteX171" fmla="*/ 344075 w 607614"/>
                <a:gd name="connsiteY171" fmla="*/ 304084 h 566526"/>
                <a:gd name="connsiteX172" fmla="*/ 202741 w 607614"/>
                <a:gd name="connsiteY172" fmla="*/ 304084 h 566526"/>
                <a:gd name="connsiteX173" fmla="*/ 161803 w 607614"/>
                <a:gd name="connsiteY173" fmla="*/ 283615 h 566526"/>
                <a:gd name="connsiteX174" fmla="*/ 182272 w 607614"/>
                <a:gd name="connsiteY174" fmla="*/ 283615 h 566526"/>
                <a:gd name="connsiteX175" fmla="*/ 182272 w 607614"/>
                <a:gd name="connsiteY175" fmla="*/ 304084 h 566526"/>
                <a:gd name="connsiteX176" fmla="*/ 161803 w 607614"/>
                <a:gd name="connsiteY176" fmla="*/ 304084 h 566526"/>
                <a:gd name="connsiteX177" fmla="*/ 121474 w 607614"/>
                <a:gd name="connsiteY177" fmla="*/ 283615 h 566526"/>
                <a:gd name="connsiteX178" fmla="*/ 142065 w 607614"/>
                <a:gd name="connsiteY178" fmla="*/ 283615 h 566526"/>
                <a:gd name="connsiteX179" fmla="*/ 142065 w 607614"/>
                <a:gd name="connsiteY179" fmla="*/ 304084 h 566526"/>
                <a:gd name="connsiteX180" fmla="*/ 121474 w 607614"/>
                <a:gd name="connsiteY180" fmla="*/ 304084 h 566526"/>
                <a:gd name="connsiteX181" fmla="*/ 81267 w 607614"/>
                <a:gd name="connsiteY181" fmla="*/ 283615 h 566526"/>
                <a:gd name="connsiteX182" fmla="*/ 101005 w 607614"/>
                <a:gd name="connsiteY182" fmla="*/ 283615 h 566526"/>
                <a:gd name="connsiteX183" fmla="*/ 101005 w 607614"/>
                <a:gd name="connsiteY183" fmla="*/ 304084 h 566526"/>
                <a:gd name="connsiteX184" fmla="*/ 81267 w 607614"/>
                <a:gd name="connsiteY184" fmla="*/ 304084 h 566526"/>
                <a:gd name="connsiteX185" fmla="*/ 60761 w 607614"/>
                <a:gd name="connsiteY185" fmla="*/ 253306 h 566526"/>
                <a:gd name="connsiteX186" fmla="*/ 60761 w 607614"/>
                <a:gd name="connsiteY186" fmla="*/ 546808 h 566526"/>
                <a:gd name="connsiteX187" fmla="*/ 81268 w 607614"/>
                <a:gd name="connsiteY187" fmla="*/ 546808 h 566526"/>
                <a:gd name="connsiteX188" fmla="*/ 81268 w 607614"/>
                <a:gd name="connsiteY188" fmla="*/ 334455 h 566526"/>
                <a:gd name="connsiteX189" fmla="*/ 91142 w 607614"/>
                <a:gd name="connsiteY189" fmla="*/ 323837 h 566526"/>
                <a:gd name="connsiteX190" fmla="*/ 455711 w 607614"/>
                <a:gd name="connsiteY190" fmla="*/ 323837 h 566526"/>
                <a:gd name="connsiteX191" fmla="*/ 465584 w 607614"/>
                <a:gd name="connsiteY191" fmla="*/ 334455 h 566526"/>
                <a:gd name="connsiteX192" fmla="*/ 465584 w 607614"/>
                <a:gd name="connsiteY192" fmla="*/ 546808 h 566526"/>
                <a:gd name="connsiteX193" fmla="*/ 486091 w 607614"/>
                <a:gd name="connsiteY193" fmla="*/ 546808 h 566526"/>
                <a:gd name="connsiteX194" fmla="*/ 486091 w 607614"/>
                <a:gd name="connsiteY194" fmla="*/ 526331 h 566526"/>
                <a:gd name="connsiteX195" fmla="*/ 486091 w 607614"/>
                <a:gd name="connsiteY195" fmla="*/ 344314 h 566526"/>
                <a:gd name="connsiteX196" fmla="*/ 486091 w 607614"/>
                <a:gd name="connsiteY196" fmla="*/ 253306 h 566526"/>
                <a:gd name="connsiteX197" fmla="*/ 20507 w 607614"/>
                <a:gd name="connsiteY197" fmla="*/ 213110 h 566526"/>
                <a:gd name="connsiteX198" fmla="*/ 20507 w 607614"/>
                <a:gd name="connsiteY198" fmla="*/ 232829 h 566526"/>
                <a:gd name="connsiteX199" fmla="*/ 50888 w 607614"/>
                <a:gd name="connsiteY199" fmla="*/ 232829 h 566526"/>
                <a:gd name="connsiteX200" fmla="*/ 495965 w 607614"/>
                <a:gd name="connsiteY200" fmla="*/ 232829 h 566526"/>
                <a:gd name="connsiteX201" fmla="*/ 526346 w 607614"/>
                <a:gd name="connsiteY201" fmla="*/ 232829 h 566526"/>
                <a:gd name="connsiteX202" fmla="*/ 526346 w 607614"/>
                <a:gd name="connsiteY202" fmla="*/ 213110 h 566526"/>
                <a:gd name="connsiteX203" fmla="*/ 222601 w 607614"/>
                <a:gd name="connsiteY203" fmla="*/ 131924 h 566526"/>
                <a:gd name="connsiteX204" fmla="*/ 324337 w 607614"/>
                <a:gd name="connsiteY204" fmla="*/ 131924 h 566526"/>
                <a:gd name="connsiteX205" fmla="*/ 324337 w 607614"/>
                <a:gd name="connsiteY205" fmla="*/ 152393 h 566526"/>
                <a:gd name="connsiteX206" fmla="*/ 222601 w 607614"/>
                <a:gd name="connsiteY206" fmla="*/ 152393 h 566526"/>
                <a:gd name="connsiteX207" fmla="*/ 252939 w 607614"/>
                <a:gd name="connsiteY207" fmla="*/ 91717 h 566526"/>
                <a:gd name="connsiteX208" fmla="*/ 293999 w 607614"/>
                <a:gd name="connsiteY208" fmla="*/ 91717 h 566526"/>
                <a:gd name="connsiteX209" fmla="*/ 293999 w 607614"/>
                <a:gd name="connsiteY209" fmla="*/ 111455 h 566526"/>
                <a:gd name="connsiteX210" fmla="*/ 252939 w 607614"/>
                <a:gd name="connsiteY210" fmla="*/ 111455 h 566526"/>
                <a:gd name="connsiteX211" fmla="*/ 273426 w 607614"/>
                <a:gd name="connsiteY211" fmla="*/ 22751 h 566526"/>
                <a:gd name="connsiteX212" fmla="*/ 44812 w 607614"/>
                <a:gd name="connsiteY212" fmla="*/ 192633 h 566526"/>
                <a:gd name="connsiteX213" fmla="*/ 502041 w 607614"/>
                <a:gd name="connsiteY213" fmla="*/ 192633 h 566526"/>
                <a:gd name="connsiteX214" fmla="*/ 267350 w 607614"/>
                <a:gd name="connsiteY214" fmla="*/ 2274 h 566526"/>
                <a:gd name="connsiteX215" fmla="*/ 279502 w 607614"/>
                <a:gd name="connsiteY215" fmla="*/ 2274 h 566526"/>
                <a:gd name="connsiteX216" fmla="*/ 535460 w 607614"/>
                <a:gd name="connsiteY216" fmla="*/ 192633 h 566526"/>
                <a:gd name="connsiteX217" fmla="*/ 536979 w 607614"/>
                <a:gd name="connsiteY217" fmla="*/ 192633 h 566526"/>
                <a:gd name="connsiteX218" fmla="*/ 536979 w 607614"/>
                <a:gd name="connsiteY218" fmla="*/ 193392 h 566526"/>
                <a:gd name="connsiteX219" fmla="*/ 543055 w 607614"/>
                <a:gd name="connsiteY219" fmla="*/ 197942 h 566526"/>
                <a:gd name="connsiteX220" fmla="*/ 546853 w 607614"/>
                <a:gd name="connsiteY220" fmla="*/ 205526 h 566526"/>
                <a:gd name="connsiteX221" fmla="*/ 546853 w 607614"/>
                <a:gd name="connsiteY221" fmla="*/ 243446 h 566526"/>
                <a:gd name="connsiteX222" fmla="*/ 536979 w 607614"/>
                <a:gd name="connsiteY222" fmla="*/ 253306 h 566526"/>
                <a:gd name="connsiteX223" fmla="*/ 506598 w 607614"/>
                <a:gd name="connsiteY223" fmla="*/ 253306 h 566526"/>
                <a:gd name="connsiteX224" fmla="*/ 506598 w 607614"/>
                <a:gd name="connsiteY224" fmla="*/ 334455 h 566526"/>
                <a:gd name="connsiteX225" fmla="*/ 597740 w 607614"/>
                <a:gd name="connsiteY225" fmla="*/ 334455 h 566526"/>
                <a:gd name="connsiteX226" fmla="*/ 607614 w 607614"/>
                <a:gd name="connsiteY226" fmla="*/ 344314 h 566526"/>
                <a:gd name="connsiteX227" fmla="*/ 607614 w 607614"/>
                <a:gd name="connsiteY227" fmla="*/ 566526 h 566526"/>
                <a:gd name="connsiteX228" fmla="*/ 597740 w 607614"/>
                <a:gd name="connsiteY228" fmla="*/ 566526 h 566526"/>
                <a:gd name="connsiteX229" fmla="*/ 587107 w 607614"/>
                <a:gd name="connsiteY229" fmla="*/ 566526 h 566526"/>
                <a:gd name="connsiteX230" fmla="*/ 506598 w 607614"/>
                <a:gd name="connsiteY230" fmla="*/ 566526 h 566526"/>
                <a:gd name="connsiteX231" fmla="*/ 486091 w 607614"/>
                <a:gd name="connsiteY231" fmla="*/ 566526 h 566526"/>
                <a:gd name="connsiteX232" fmla="*/ 465584 w 607614"/>
                <a:gd name="connsiteY232" fmla="*/ 566526 h 566526"/>
                <a:gd name="connsiteX233" fmla="*/ 445837 w 607614"/>
                <a:gd name="connsiteY233" fmla="*/ 566526 h 566526"/>
                <a:gd name="connsiteX234" fmla="*/ 101016 w 607614"/>
                <a:gd name="connsiteY234" fmla="*/ 566526 h 566526"/>
                <a:gd name="connsiteX235" fmla="*/ 81268 w 607614"/>
                <a:gd name="connsiteY235" fmla="*/ 566526 h 566526"/>
                <a:gd name="connsiteX236" fmla="*/ 60761 w 607614"/>
                <a:gd name="connsiteY236" fmla="*/ 566526 h 566526"/>
                <a:gd name="connsiteX237" fmla="*/ 40254 w 607614"/>
                <a:gd name="connsiteY237" fmla="*/ 566526 h 566526"/>
                <a:gd name="connsiteX238" fmla="*/ 0 w 607614"/>
                <a:gd name="connsiteY238" fmla="*/ 566526 h 566526"/>
                <a:gd name="connsiteX239" fmla="*/ 0 w 607614"/>
                <a:gd name="connsiteY239" fmla="*/ 546808 h 566526"/>
                <a:gd name="connsiteX240" fmla="*/ 40254 w 607614"/>
                <a:gd name="connsiteY240" fmla="*/ 546808 h 566526"/>
                <a:gd name="connsiteX241" fmla="*/ 40254 w 607614"/>
                <a:gd name="connsiteY241" fmla="*/ 253306 h 566526"/>
                <a:gd name="connsiteX242" fmla="*/ 9874 w 607614"/>
                <a:gd name="connsiteY242" fmla="*/ 253306 h 566526"/>
                <a:gd name="connsiteX243" fmla="*/ 0 w 607614"/>
                <a:gd name="connsiteY243" fmla="*/ 243446 h 566526"/>
                <a:gd name="connsiteX244" fmla="*/ 0 w 607614"/>
                <a:gd name="connsiteY244" fmla="*/ 205526 h 566526"/>
                <a:gd name="connsiteX245" fmla="*/ 3798 w 607614"/>
                <a:gd name="connsiteY245" fmla="*/ 197942 h 566526"/>
                <a:gd name="connsiteX246" fmla="*/ 9874 w 607614"/>
                <a:gd name="connsiteY246" fmla="*/ 193392 h 566526"/>
                <a:gd name="connsiteX247" fmla="*/ 9874 w 607614"/>
                <a:gd name="connsiteY247" fmla="*/ 192633 h 566526"/>
                <a:gd name="connsiteX248" fmla="*/ 11393 w 607614"/>
                <a:gd name="connsiteY248" fmla="*/ 192633 h 56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607614" h="566526">
                  <a:moveTo>
                    <a:pt x="101016" y="516472"/>
                  </a:moveTo>
                  <a:lnTo>
                    <a:pt x="101016" y="546808"/>
                  </a:lnTo>
                  <a:lnTo>
                    <a:pt x="445837" y="546808"/>
                  </a:lnTo>
                  <a:lnTo>
                    <a:pt x="445837" y="516472"/>
                  </a:lnTo>
                  <a:lnTo>
                    <a:pt x="404823" y="516472"/>
                  </a:lnTo>
                  <a:lnTo>
                    <a:pt x="404823" y="526331"/>
                  </a:lnTo>
                  <a:lnTo>
                    <a:pt x="385075" y="526331"/>
                  </a:lnTo>
                  <a:lnTo>
                    <a:pt x="385075" y="516472"/>
                  </a:lnTo>
                  <a:lnTo>
                    <a:pt x="344061" y="516472"/>
                  </a:lnTo>
                  <a:lnTo>
                    <a:pt x="344061" y="526331"/>
                  </a:lnTo>
                  <a:lnTo>
                    <a:pt x="324314" y="526331"/>
                  </a:lnTo>
                  <a:lnTo>
                    <a:pt x="324314" y="516472"/>
                  </a:lnTo>
                  <a:lnTo>
                    <a:pt x="283300" y="516472"/>
                  </a:lnTo>
                  <a:lnTo>
                    <a:pt x="283300" y="526331"/>
                  </a:lnTo>
                  <a:lnTo>
                    <a:pt x="263553" y="526331"/>
                  </a:lnTo>
                  <a:lnTo>
                    <a:pt x="263553" y="516472"/>
                  </a:lnTo>
                  <a:lnTo>
                    <a:pt x="222539" y="516472"/>
                  </a:lnTo>
                  <a:lnTo>
                    <a:pt x="222539" y="526331"/>
                  </a:lnTo>
                  <a:lnTo>
                    <a:pt x="202791" y="526331"/>
                  </a:lnTo>
                  <a:lnTo>
                    <a:pt x="202791" y="516472"/>
                  </a:lnTo>
                  <a:lnTo>
                    <a:pt x="161777" y="516472"/>
                  </a:lnTo>
                  <a:lnTo>
                    <a:pt x="161777" y="526331"/>
                  </a:lnTo>
                  <a:lnTo>
                    <a:pt x="142030" y="526331"/>
                  </a:lnTo>
                  <a:lnTo>
                    <a:pt x="142030" y="516472"/>
                  </a:lnTo>
                  <a:close/>
                  <a:moveTo>
                    <a:pt x="536947" y="505850"/>
                  </a:moveTo>
                  <a:lnTo>
                    <a:pt x="556685" y="505850"/>
                  </a:lnTo>
                  <a:lnTo>
                    <a:pt x="556685" y="526319"/>
                  </a:lnTo>
                  <a:lnTo>
                    <a:pt x="536947" y="526319"/>
                  </a:lnTo>
                  <a:close/>
                  <a:moveTo>
                    <a:pt x="536947" y="475512"/>
                  </a:moveTo>
                  <a:lnTo>
                    <a:pt x="556685" y="475512"/>
                  </a:lnTo>
                  <a:lnTo>
                    <a:pt x="556685" y="495981"/>
                  </a:lnTo>
                  <a:lnTo>
                    <a:pt x="536947" y="495981"/>
                  </a:lnTo>
                  <a:close/>
                  <a:moveTo>
                    <a:pt x="506598" y="455799"/>
                  </a:moveTo>
                  <a:lnTo>
                    <a:pt x="506598" y="526331"/>
                  </a:lnTo>
                  <a:lnTo>
                    <a:pt x="506598" y="546808"/>
                  </a:lnTo>
                  <a:lnTo>
                    <a:pt x="587107" y="546808"/>
                  </a:lnTo>
                  <a:lnTo>
                    <a:pt x="587107" y="455799"/>
                  </a:lnTo>
                  <a:close/>
                  <a:moveTo>
                    <a:pt x="101016" y="455799"/>
                  </a:moveTo>
                  <a:lnTo>
                    <a:pt x="101016" y="495994"/>
                  </a:lnTo>
                  <a:lnTo>
                    <a:pt x="142030" y="495994"/>
                  </a:lnTo>
                  <a:lnTo>
                    <a:pt x="142030" y="486135"/>
                  </a:lnTo>
                  <a:lnTo>
                    <a:pt x="161777" y="486135"/>
                  </a:lnTo>
                  <a:lnTo>
                    <a:pt x="161777" y="495994"/>
                  </a:lnTo>
                  <a:lnTo>
                    <a:pt x="202791" y="495994"/>
                  </a:lnTo>
                  <a:lnTo>
                    <a:pt x="202791" y="486135"/>
                  </a:lnTo>
                  <a:lnTo>
                    <a:pt x="222539" y="486135"/>
                  </a:lnTo>
                  <a:lnTo>
                    <a:pt x="222539" y="495994"/>
                  </a:lnTo>
                  <a:lnTo>
                    <a:pt x="263553" y="495994"/>
                  </a:lnTo>
                  <a:lnTo>
                    <a:pt x="263553" y="486135"/>
                  </a:lnTo>
                  <a:lnTo>
                    <a:pt x="283300" y="486135"/>
                  </a:lnTo>
                  <a:lnTo>
                    <a:pt x="283300" y="495994"/>
                  </a:lnTo>
                  <a:lnTo>
                    <a:pt x="324314" y="495994"/>
                  </a:lnTo>
                  <a:lnTo>
                    <a:pt x="324314" y="486135"/>
                  </a:lnTo>
                  <a:lnTo>
                    <a:pt x="344061" y="486135"/>
                  </a:lnTo>
                  <a:lnTo>
                    <a:pt x="344061" y="495994"/>
                  </a:lnTo>
                  <a:lnTo>
                    <a:pt x="385075" y="495994"/>
                  </a:lnTo>
                  <a:lnTo>
                    <a:pt x="385075" y="486135"/>
                  </a:lnTo>
                  <a:lnTo>
                    <a:pt x="404823" y="486135"/>
                  </a:lnTo>
                  <a:lnTo>
                    <a:pt x="404823" y="495994"/>
                  </a:lnTo>
                  <a:lnTo>
                    <a:pt x="445837" y="495994"/>
                  </a:lnTo>
                  <a:lnTo>
                    <a:pt x="445837" y="455799"/>
                  </a:lnTo>
                  <a:lnTo>
                    <a:pt x="404823" y="455799"/>
                  </a:lnTo>
                  <a:lnTo>
                    <a:pt x="404823" y="465658"/>
                  </a:lnTo>
                  <a:lnTo>
                    <a:pt x="385075" y="465658"/>
                  </a:lnTo>
                  <a:lnTo>
                    <a:pt x="385075" y="455799"/>
                  </a:lnTo>
                  <a:lnTo>
                    <a:pt x="344061" y="455799"/>
                  </a:lnTo>
                  <a:lnTo>
                    <a:pt x="344061" y="465658"/>
                  </a:lnTo>
                  <a:lnTo>
                    <a:pt x="324314" y="465658"/>
                  </a:lnTo>
                  <a:lnTo>
                    <a:pt x="324314" y="455799"/>
                  </a:lnTo>
                  <a:lnTo>
                    <a:pt x="283300" y="455799"/>
                  </a:lnTo>
                  <a:lnTo>
                    <a:pt x="283300" y="465658"/>
                  </a:lnTo>
                  <a:lnTo>
                    <a:pt x="263553" y="465658"/>
                  </a:lnTo>
                  <a:lnTo>
                    <a:pt x="263553" y="455799"/>
                  </a:lnTo>
                  <a:lnTo>
                    <a:pt x="222539" y="455799"/>
                  </a:lnTo>
                  <a:lnTo>
                    <a:pt x="222539" y="465658"/>
                  </a:lnTo>
                  <a:lnTo>
                    <a:pt x="202791" y="465658"/>
                  </a:lnTo>
                  <a:lnTo>
                    <a:pt x="202791" y="455799"/>
                  </a:lnTo>
                  <a:lnTo>
                    <a:pt x="161777" y="455799"/>
                  </a:lnTo>
                  <a:lnTo>
                    <a:pt x="161777" y="465658"/>
                  </a:lnTo>
                  <a:lnTo>
                    <a:pt x="142030" y="465658"/>
                  </a:lnTo>
                  <a:lnTo>
                    <a:pt x="142030" y="455799"/>
                  </a:lnTo>
                  <a:close/>
                  <a:moveTo>
                    <a:pt x="101016" y="395127"/>
                  </a:moveTo>
                  <a:lnTo>
                    <a:pt x="101016" y="435322"/>
                  </a:lnTo>
                  <a:lnTo>
                    <a:pt x="142030" y="435322"/>
                  </a:lnTo>
                  <a:lnTo>
                    <a:pt x="142030" y="425463"/>
                  </a:lnTo>
                  <a:lnTo>
                    <a:pt x="161777" y="425463"/>
                  </a:lnTo>
                  <a:lnTo>
                    <a:pt x="161777" y="435322"/>
                  </a:lnTo>
                  <a:lnTo>
                    <a:pt x="202791" y="435322"/>
                  </a:lnTo>
                  <a:lnTo>
                    <a:pt x="202791" y="425463"/>
                  </a:lnTo>
                  <a:lnTo>
                    <a:pt x="222539" y="425463"/>
                  </a:lnTo>
                  <a:lnTo>
                    <a:pt x="222539" y="435322"/>
                  </a:lnTo>
                  <a:lnTo>
                    <a:pt x="263553" y="435322"/>
                  </a:lnTo>
                  <a:lnTo>
                    <a:pt x="263553" y="425463"/>
                  </a:lnTo>
                  <a:lnTo>
                    <a:pt x="283300" y="425463"/>
                  </a:lnTo>
                  <a:lnTo>
                    <a:pt x="283300" y="435322"/>
                  </a:lnTo>
                  <a:lnTo>
                    <a:pt x="324314" y="435322"/>
                  </a:lnTo>
                  <a:lnTo>
                    <a:pt x="324314" y="425463"/>
                  </a:lnTo>
                  <a:lnTo>
                    <a:pt x="344061" y="425463"/>
                  </a:lnTo>
                  <a:lnTo>
                    <a:pt x="344061" y="435322"/>
                  </a:lnTo>
                  <a:lnTo>
                    <a:pt x="385075" y="435322"/>
                  </a:lnTo>
                  <a:lnTo>
                    <a:pt x="385075" y="425463"/>
                  </a:lnTo>
                  <a:lnTo>
                    <a:pt x="404823" y="425463"/>
                  </a:lnTo>
                  <a:lnTo>
                    <a:pt x="404823" y="435322"/>
                  </a:lnTo>
                  <a:lnTo>
                    <a:pt x="445837" y="435322"/>
                  </a:lnTo>
                  <a:lnTo>
                    <a:pt x="445837" y="395127"/>
                  </a:lnTo>
                  <a:lnTo>
                    <a:pt x="404823" y="395127"/>
                  </a:lnTo>
                  <a:lnTo>
                    <a:pt x="404823" y="404986"/>
                  </a:lnTo>
                  <a:lnTo>
                    <a:pt x="385075" y="404986"/>
                  </a:lnTo>
                  <a:lnTo>
                    <a:pt x="385075" y="395127"/>
                  </a:lnTo>
                  <a:lnTo>
                    <a:pt x="344061" y="395127"/>
                  </a:lnTo>
                  <a:lnTo>
                    <a:pt x="344061" y="404986"/>
                  </a:lnTo>
                  <a:lnTo>
                    <a:pt x="324314" y="404986"/>
                  </a:lnTo>
                  <a:lnTo>
                    <a:pt x="324314" y="395127"/>
                  </a:lnTo>
                  <a:lnTo>
                    <a:pt x="283300" y="395127"/>
                  </a:lnTo>
                  <a:lnTo>
                    <a:pt x="283300" y="404986"/>
                  </a:lnTo>
                  <a:lnTo>
                    <a:pt x="263553" y="404986"/>
                  </a:lnTo>
                  <a:lnTo>
                    <a:pt x="263553" y="395127"/>
                  </a:lnTo>
                  <a:lnTo>
                    <a:pt x="222539" y="395127"/>
                  </a:lnTo>
                  <a:lnTo>
                    <a:pt x="222539" y="404986"/>
                  </a:lnTo>
                  <a:lnTo>
                    <a:pt x="202791" y="404986"/>
                  </a:lnTo>
                  <a:lnTo>
                    <a:pt x="202791" y="395127"/>
                  </a:lnTo>
                  <a:lnTo>
                    <a:pt x="161777" y="395127"/>
                  </a:lnTo>
                  <a:lnTo>
                    <a:pt x="161777" y="404986"/>
                  </a:lnTo>
                  <a:lnTo>
                    <a:pt x="142030" y="404986"/>
                  </a:lnTo>
                  <a:lnTo>
                    <a:pt x="142030" y="395127"/>
                  </a:lnTo>
                  <a:close/>
                  <a:moveTo>
                    <a:pt x="556726" y="354173"/>
                  </a:moveTo>
                  <a:lnTo>
                    <a:pt x="556726" y="435322"/>
                  </a:lnTo>
                  <a:lnTo>
                    <a:pt x="587107" y="435322"/>
                  </a:lnTo>
                  <a:lnTo>
                    <a:pt x="587107" y="354173"/>
                  </a:lnTo>
                  <a:close/>
                  <a:moveTo>
                    <a:pt x="506598" y="354173"/>
                  </a:moveTo>
                  <a:lnTo>
                    <a:pt x="506598" y="435322"/>
                  </a:lnTo>
                  <a:lnTo>
                    <a:pt x="536979" y="435322"/>
                  </a:lnTo>
                  <a:lnTo>
                    <a:pt x="536979" y="354173"/>
                  </a:lnTo>
                  <a:close/>
                  <a:moveTo>
                    <a:pt x="101016" y="344314"/>
                  </a:moveTo>
                  <a:lnTo>
                    <a:pt x="101016" y="374650"/>
                  </a:lnTo>
                  <a:lnTo>
                    <a:pt x="142030" y="374650"/>
                  </a:lnTo>
                  <a:lnTo>
                    <a:pt x="142030" y="364791"/>
                  </a:lnTo>
                  <a:lnTo>
                    <a:pt x="161777" y="364791"/>
                  </a:lnTo>
                  <a:lnTo>
                    <a:pt x="161777" y="374650"/>
                  </a:lnTo>
                  <a:lnTo>
                    <a:pt x="202791" y="374650"/>
                  </a:lnTo>
                  <a:lnTo>
                    <a:pt x="202791" y="364791"/>
                  </a:lnTo>
                  <a:lnTo>
                    <a:pt x="222539" y="364791"/>
                  </a:lnTo>
                  <a:lnTo>
                    <a:pt x="222539" y="374650"/>
                  </a:lnTo>
                  <a:lnTo>
                    <a:pt x="263553" y="374650"/>
                  </a:lnTo>
                  <a:lnTo>
                    <a:pt x="263553" y="364791"/>
                  </a:lnTo>
                  <a:lnTo>
                    <a:pt x="283300" y="364791"/>
                  </a:lnTo>
                  <a:lnTo>
                    <a:pt x="283300" y="374650"/>
                  </a:lnTo>
                  <a:lnTo>
                    <a:pt x="324314" y="374650"/>
                  </a:lnTo>
                  <a:lnTo>
                    <a:pt x="324314" y="364791"/>
                  </a:lnTo>
                  <a:lnTo>
                    <a:pt x="344061" y="364791"/>
                  </a:lnTo>
                  <a:lnTo>
                    <a:pt x="344061" y="374650"/>
                  </a:lnTo>
                  <a:lnTo>
                    <a:pt x="385075" y="374650"/>
                  </a:lnTo>
                  <a:lnTo>
                    <a:pt x="385075" y="364791"/>
                  </a:lnTo>
                  <a:lnTo>
                    <a:pt x="404823" y="364791"/>
                  </a:lnTo>
                  <a:lnTo>
                    <a:pt x="404823" y="374650"/>
                  </a:lnTo>
                  <a:lnTo>
                    <a:pt x="445837" y="374650"/>
                  </a:lnTo>
                  <a:lnTo>
                    <a:pt x="445837" y="344314"/>
                  </a:lnTo>
                  <a:close/>
                  <a:moveTo>
                    <a:pt x="445811" y="283615"/>
                  </a:moveTo>
                  <a:lnTo>
                    <a:pt x="465549" y="283615"/>
                  </a:lnTo>
                  <a:lnTo>
                    <a:pt x="465549" y="304084"/>
                  </a:lnTo>
                  <a:lnTo>
                    <a:pt x="445811" y="304084"/>
                  </a:lnTo>
                  <a:close/>
                  <a:moveTo>
                    <a:pt x="404873" y="283615"/>
                  </a:moveTo>
                  <a:lnTo>
                    <a:pt x="425342" y="283615"/>
                  </a:lnTo>
                  <a:lnTo>
                    <a:pt x="425342" y="304084"/>
                  </a:lnTo>
                  <a:lnTo>
                    <a:pt x="404873" y="304084"/>
                  </a:lnTo>
                  <a:close/>
                  <a:moveTo>
                    <a:pt x="364544" y="283615"/>
                  </a:moveTo>
                  <a:lnTo>
                    <a:pt x="385135" y="283615"/>
                  </a:lnTo>
                  <a:lnTo>
                    <a:pt x="385135" y="304084"/>
                  </a:lnTo>
                  <a:lnTo>
                    <a:pt x="364544" y="304084"/>
                  </a:lnTo>
                  <a:close/>
                  <a:moveTo>
                    <a:pt x="202741" y="283615"/>
                  </a:moveTo>
                  <a:lnTo>
                    <a:pt x="344075" y="283615"/>
                  </a:lnTo>
                  <a:lnTo>
                    <a:pt x="344075" y="304084"/>
                  </a:lnTo>
                  <a:lnTo>
                    <a:pt x="202741" y="304084"/>
                  </a:lnTo>
                  <a:close/>
                  <a:moveTo>
                    <a:pt x="161803" y="283615"/>
                  </a:moveTo>
                  <a:lnTo>
                    <a:pt x="182272" y="283615"/>
                  </a:lnTo>
                  <a:lnTo>
                    <a:pt x="182272" y="304084"/>
                  </a:lnTo>
                  <a:lnTo>
                    <a:pt x="161803" y="304084"/>
                  </a:lnTo>
                  <a:close/>
                  <a:moveTo>
                    <a:pt x="121474" y="283615"/>
                  </a:moveTo>
                  <a:lnTo>
                    <a:pt x="142065" y="283615"/>
                  </a:lnTo>
                  <a:lnTo>
                    <a:pt x="142065" y="304084"/>
                  </a:lnTo>
                  <a:lnTo>
                    <a:pt x="121474" y="304084"/>
                  </a:lnTo>
                  <a:close/>
                  <a:moveTo>
                    <a:pt x="81267" y="283615"/>
                  </a:moveTo>
                  <a:lnTo>
                    <a:pt x="101005" y="283615"/>
                  </a:lnTo>
                  <a:lnTo>
                    <a:pt x="101005" y="304084"/>
                  </a:lnTo>
                  <a:lnTo>
                    <a:pt x="81267" y="304084"/>
                  </a:lnTo>
                  <a:close/>
                  <a:moveTo>
                    <a:pt x="60761" y="253306"/>
                  </a:moveTo>
                  <a:lnTo>
                    <a:pt x="60761" y="546808"/>
                  </a:lnTo>
                  <a:lnTo>
                    <a:pt x="81268" y="546808"/>
                  </a:lnTo>
                  <a:lnTo>
                    <a:pt x="81268" y="334455"/>
                  </a:lnTo>
                  <a:cubicBezTo>
                    <a:pt x="81268" y="328387"/>
                    <a:pt x="85066" y="323837"/>
                    <a:pt x="91142" y="323837"/>
                  </a:cubicBezTo>
                  <a:lnTo>
                    <a:pt x="455711" y="323837"/>
                  </a:lnTo>
                  <a:cubicBezTo>
                    <a:pt x="461787" y="323837"/>
                    <a:pt x="465584" y="328387"/>
                    <a:pt x="465584" y="334455"/>
                  </a:cubicBezTo>
                  <a:lnTo>
                    <a:pt x="465584" y="546808"/>
                  </a:lnTo>
                  <a:lnTo>
                    <a:pt x="486091" y="546808"/>
                  </a:lnTo>
                  <a:lnTo>
                    <a:pt x="486091" y="526331"/>
                  </a:lnTo>
                  <a:lnTo>
                    <a:pt x="486091" y="344314"/>
                  </a:lnTo>
                  <a:lnTo>
                    <a:pt x="486091" y="253306"/>
                  </a:lnTo>
                  <a:close/>
                  <a:moveTo>
                    <a:pt x="20507" y="213110"/>
                  </a:moveTo>
                  <a:lnTo>
                    <a:pt x="20507" y="232829"/>
                  </a:lnTo>
                  <a:lnTo>
                    <a:pt x="50888" y="232829"/>
                  </a:lnTo>
                  <a:lnTo>
                    <a:pt x="495965" y="232829"/>
                  </a:lnTo>
                  <a:lnTo>
                    <a:pt x="526346" y="232829"/>
                  </a:lnTo>
                  <a:lnTo>
                    <a:pt x="526346" y="213110"/>
                  </a:lnTo>
                  <a:close/>
                  <a:moveTo>
                    <a:pt x="222601" y="131924"/>
                  </a:moveTo>
                  <a:lnTo>
                    <a:pt x="324337" y="131924"/>
                  </a:lnTo>
                  <a:lnTo>
                    <a:pt x="324337" y="152393"/>
                  </a:lnTo>
                  <a:lnTo>
                    <a:pt x="222601" y="152393"/>
                  </a:lnTo>
                  <a:close/>
                  <a:moveTo>
                    <a:pt x="252939" y="91717"/>
                  </a:moveTo>
                  <a:lnTo>
                    <a:pt x="293999" y="91717"/>
                  </a:lnTo>
                  <a:lnTo>
                    <a:pt x="293999" y="111455"/>
                  </a:lnTo>
                  <a:lnTo>
                    <a:pt x="252939" y="111455"/>
                  </a:lnTo>
                  <a:close/>
                  <a:moveTo>
                    <a:pt x="273426" y="22751"/>
                  </a:moveTo>
                  <a:lnTo>
                    <a:pt x="44812" y="192633"/>
                  </a:lnTo>
                  <a:lnTo>
                    <a:pt x="502041" y="192633"/>
                  </a:lnTo>
                  <a:close/>
                  <a:moveTo>
                    <a:pt x="267350" y="2274"/>
                  </a:moveTo>
                  <a:cubicBezTo>
                    <a:pt x="271148" y="-759"/>
                    <a:pt x="275705" y="-759"/>
                    <a:pt x="279502" y="2274"/>
                  </a:cubicBezTo>
                  <a:lnTo>
                    <a:pt x="535460" y="192633"/>
                  </a:lnTo>
                  <a:lnTo>
                    <a:pt x="536979" y="192633"/>
                  </a:lnTo>
                  <a:lnTo>
                    <a:pt x="536979" y="193392"/>
                  </a:lnTo>
                  <a:lnTo>
                    <a:pt x="543055" y="197942"/>
                  </a:lnTo>
                  <a:cubicBezTo>
                    <a:pt x="546093" y="199459"/>
                    <a:pt x="546853" y="202493"/>
                    <a:pt x="546853" y="205526"/>
                  </a:cubicBezTo>
                  <a:lnTo>
                    <a:pt x="546853" y="243446"/>
                  </a:lnTo>
                  <a:cubicBezTo>
                    <a:pt x="546853" y="249514"/>
                    <a:pt x="543055" y="253306"/>
                    <a:pt x="536979" y="253306"/>
                  </a:cubicBezTo>
                  <a:lnTo>
                    <a:pt x="506598" y="253306"/>
                  </a:lnTo>
                  <a:lnTo>
                    <a:pt x="506598" y="334455"/>
                  </a:lnTo>
                  <a:lnTo>
                    <a:pt x="597740" y="334455"/>
                  </a:lnTo>
                  <a:cubicBezTo>
                    <a:pt x="603816" y="334455"/>
                    <a:pt x="607614" y="338247"/>
                    <a:pt x="607614" y="344314"/>
                  </a:cubicBezTo>
                  <a:lnTo>
                    <a:pt x="607614" y="566526"/>
                  </a:lnTo>
                  <a:lnTo>
                    <a:pt x="597740" y="566526"/>
                  </a:lnTo>
                  <a:lnTo>
                    <a:pt x="587107" y="566526"/>
                  </a:lnTo>
                  <a:lnTo>
                    <a:pt x="506598" y="566526"/>
                  </a:lnTo>
                  <a:lnTo>
                    <a:pt x="486091" y="566526"/>
                  </a:lnTo>
                  <a:lnTo>
                    <a:pt x="465584" y="566526"/>
                  </a:lnTo>
                  <a:lnTo>
                    <a:pt x="445837" y="566526"/>
                  </a:lnTo>
                  <a:lnTo>
                    <a:pt x="101016" y="566526"/>
                  </a:lnTo>
                  <a:lnTo>
                    <a:pt x="81268" y="566526"/>
                  </a:lnTo>
                  <a:lnTo>
                    <a:pt x="60761" y="566526"/>
                  </a:lnTo>
                  <a:lnTo>
                    <a:pt x="40254" y="566526"/>
                  </a:lnTo>
                  <a:lnTo>
                    <a:pt x="0" y="566526"/>
                  </a:lnTo>
                  <a:lnTo>
                    <a:pt x="0" y="546808"/>
                  </a:lnTo>
                  <a:lnTo>
                    <a:pt x="40254" y="546808"/>
                  </a:lnTo>
                  <a:lnTo>
                    <a:pt x="40254" y="253306"/>
                  </a:lnTo>
                  <a:lnTo>
                    <a:pt x="9874" y="253306"/>
                  </a:lnTo>
                  <a:cubicBezTo>
                    <a:pt x="3798" y="253306"/>
                    <a:pt x="0" y="249514"/>
                    <a:pt x="0" y="243446"/>
                  </a:cubicBezTo>
                  <a:lnTo>
                    <a:pt x="0" y="205526"/>
                  </a:lnTo>
                  <a:cubicBezTo>
                    <a:pt x="0" y="202493"/>
                    <a:pt x="760" y="199459"/>
                    <a:pt x="3798" y="197942"/>
                  </a:cubicBezTo>
                  <a:lnTo>
                    <a:pt x="9874" y="193392"/>
                  </a:lnTo>
                  <a:lnTo>
                    <a:pt x="9874" y="192633"/>
                  </a:lnTo>
                  <a:lnTo>
                    <a:pt x="11393" y="192633"/>
                  </a:lnTo>
                  <a:close/>
                </a:path>
              </a:pathLst>
            </a:custGeom>
            <a:solidFill>
              <a:schemeClr val="bg1"/>
            </a:solidFill>
            <a:ln>
              <a:noFill/>
            </a:ln>
          </p:spPr>
        </p:sp>
        <p:sp>
          <p:nvSpPr>
            <p:cNvPr id="220" name="Freeform 66"/>
            <p:cNvSpPr/>
            <p:nvPr/>
          </p:nvSpPr>
          <p:spPr bwMode="auto">
            <a:xfrm>
              <a:off x="9110" y="3108"/>
              <a:ext cx="1160" cy="1057"/>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FF9C00"/>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21" name="insurance_341554"/>
            <p:cNvSpPr>
              <a:spLocks noChangeAspect="1"/>
            </p:cNvSpPr>
            <p:nvPr/>
          </p:nvSpPr>
          <p:spPr bwMode="auto">
            <a:xfrm>
              <a:off x="9465" y="3430"/>
              <a:ext cx="446" cy="450"/>
            </a:xfrm>
            <a:custGeom>
              <a:avLst/>
              <a:gdLst>
                <a:gd name="connsiteX0" fmla="*/ 273355 w 605310"/>
                <a:gd name="connsiteY0" fmla="*/ 302207 h 606369"/>
                <a:gd name="connsiteX1" fmla="*/ 273355 w 605310"/>
                <a:gd name="connsiteY1" fmla="*/ 370387 h 606369"/>
                <a:gd name="connsiteX2" fmla="*/ 331934 w 605310"/>
                <a:gd name="connsiteY2" fmla="*/ 370387 h 606369"/>
                <a:gd name="connsiteX3" fmla="*/ 331934 w 605310"/>
                <a:gd name="connsiteY3" fmla="*/ 302207 h 606369"/>
                <a:gd name="connsiteX4" fmla="*/ 214776 w 605310"/>
                <a:gd name="connsiteY4" fmla="*/ 233935 h 606369"/>
                <a:gd name="connsiteX5" fmla="*/ 214776 w 605310"/>
                <a:gd name="connsiteY5" fmla="*/ 370387 h 606369"/>
                <a:gd name="connsiteX6" fmla="*/ 253859 w 605310"/>
                <a:gd name="connsiteY6" fmla="*/ 370387 h 606369"/>
                <a:gd name="connsiteX7" fmla="*/ 253859 w 605310"/>
                <a:gd name="connsiteY7" fmla="*/ 282648 h 606369"/>
                <a:gd name="connsiteX8" fmla="*/ 351521 w 605310"/>
                <a:gd name="connsiteY8" fmla="*/ 282648 h 606369"/>
                <a:gd name="connsiteX9" fmla="*/ 351521 w 605310"/>
                <a:gd name="connsiteY9" fmla="*/ 370387 h 606369"/>
                <a:gd name="connsiteX10" fmla="*/ 390513 w 605310"/>
                <a:gd name="connsiteY10" fmla="*/ 370387 h 606369"/>
                <a:gd name="connsiteX11" fmla="*/ 390513 w 605310"/>
                <a:gd name="connsiteY11" fmla="*/ 233935 h 606369"/>
                <a:gd name="connsiteX12" fmla="*/ 302644 w 605310"/>
                <a:gd name="connsiteY12" fmla="*/ 157895 h 606369"/>
                <a:gd name="connsiteX13" fmla="*/ 217797 w 605310"/>
                <a:gd name="connsiteY13" fmla="*/ 214468 h 606369"/>
                <a:gd name="connsiteX14" fmla="*/ 387584 w 605310"/>
                <a:gd name="connsiteY14" fmla="*/ 214468 h 606369"/>
                <a:gd name="connsiteX15" fmla="*/ 302644 w 605310"/>
                <a:gd name="connsiteY15" fmla="*/ 134498 h 606369"/>
                <a:gd name="connsiteX16" fmla="*/ 452112 w 605310"/>
                <a:gd name="connsiteY16" fmla="*/ 233935 h 606369"/>
                <a:gd name="connsiteX17" fmla="*/ 410100 w 605310"/>
                <a:gd name="connsiteY17" fmla="*/ 233935 h 606369"/>
                <a:gd name="connsiteX18" fmla="*/ 410100 w 605310"/>
                <a:gd name="connsiteY18" fmla="*/ 389945 h 606369"/>
                <a:gd name="connsiteX19" fmla="*/ 195280 w 605310"/>
                <a:gd name="connsiteY19" fmla="*/ 389945 h 606369"/>
                <a:gd name="connsiteX20" fmla="*/ 195280 w 605310"/>
                <a:gd name="connsiteY20" fmla="*/ 233935 h 606369"/>
                <a:gd name="connsiteX21" fmla="*/ 153268 w 605310"/>
                <a:gd name="connsiteY21" fmla="*/ 233935 h 606369"/>
                <a:gd name="connsiteX22" fmla="*/ 302610 w 605310"/>
                <a:gd name="connsiteY22" fmla="*/ 97531 h 606369"/>
                <a:gd name="connsiteX23" fmla="*/ 126894 w 605310"/>
                <a:gd name="connsiteY23" fmla="*/ 272993 h 606369"/>
                <a:gd name="connsiteX24" fmla="*/ 302610 w 605310"/>
                <a:gd name="connsiteY24" fmla="*/ 448455 h 606369"/>
                <a:gd name="connsiteX25" fmla="*/ 478325 w 605310"/>
                <a:gd name="connsiteY25" fmla="*/ 272993 h 606369"/>
                <a:gd name="connsiteX26" fmla="*/ 302610 w 605310"/>
                <a:gd name="connsiteY26" fmla="*/ 97531 h 606369"/>
                <a:gd name="connsiteX27" fmla="*/ 302610 w 605310"/>
                <a:gd name="connsiteY27" fmla="*/ 77975 h 606369"/>
                <a:gd name="connsiteX28" fmla="*/ 497910 w 605310"/>
                <a:gd name="connsiteY28" fmla="*/ 272993 h 606369"/>
                <a:gd name="connsiteX29" fmla="*/ 302610 w 605310"/>
                <a:gd name="connsiteY29" fmla="*/ 467920 h 606369"/>
                <a:gd name="connsiteX30" fmla="*/ 107401 w 605310"/>
                <a:gd name="connsiteY30" fmla="*/ 272993 h 606369"/>
                <a:gd name="connsiteX31" fmla="*/ 302610 w 605310"/>
                <a:gd name="connsiteY31" fmla="*/ 77975 h 606369"/>
                <a:gd name="connsiteX32" fmla="*/ 58609 w 605310"/>
                <a:gd name="connsiteY32" fmla="*/ 58489 h 606369"/>
                <a:gd name="connsiteX33" fmla="*/ 58609 w 605310"/>
                <a:gd name="connsiteY33" fmla="*/ 237613 h 606369"/>
                <a:gd name="connsiteX34" fmla="*/ 163774 w 605310"/>
                <a:gd name="connsiteY34" fmla="*/ 438030 h 606369"/>
                <a:gd name="connsiteX35" fmla="*/ 302620 w 605310"/>
                <a:gd name="connsiteY35" fmla="*/ 534080 h 606369"/>
                <a:gd name="connsiteX36" fmla="*/ 441558 w 605310"/>
                <a:gd name="connsiteY36" fmla="*/ 438030 h 606369"/>
                <a:gd name="connsiteX37" fmla="*/ 546722 w 605310"/>
                <a:gd name="connsiteY37" fmla="*/ 237613 h 606369"/>
                <a:gd name="connsiteX38" fmla="*/ 546722 w 605310"/>
                <a:gd name="connsiteY38" fmla="*/ 58489 h 606369"/>
                <a:gd name="connsiteX39" fmla="*/ 39023 w 605310"/>
                <a:gd name="connsiteY39" fmla="*/ 39023 h 606369"/>
                <a:gd name="connsiteX40" fmla="*/ 566217 w 605310"/>
                <a:gd name="connsiteY40" fmla="*/ 39023 h 606369"/>
                <a:gd name="connsiteX41" fmla="*/ 566217 w 605310"/>
                <a:gd name="connsiteY41" fmla="*/ 237613 h 606369"/>
                <a:gd name="connsiteX42" fmla="*/ 452724 w 605310"/>
                <a:gd name="connsiteY42" fmla="*/ 454023 h 606369"/>
                <a:gd name="connsiteX43" fmla="*/ 302620 w 605310"/>
                <a:gd name="connsiteY43" fmla="*/ 557750 h 606369"/>
                <a:gd name="connsiteX44" fmla="*/ 152607 w 605310"/>
                <a:gd name="connsiteY44" fmla="*/ 454023 h 606369"/>
                <a:gd name="connsiteX45" fmla="*/ 39023 w 605310"/>
                <a:gd name="connsiteY45" fmla="*/ 237613 h 606369"/>
                <a:gd name="connsiteX46" fmla="*/ 19496 w 605310"/>
                <a:gd name="connsiteY46" fmla="*/ 19466 h 606369"/>
                <a:gd name="connsiteX47" fmla="*/ 19496 w 605310"/>
                <a:gd name="connsiteY47" fmla="*/ 243188 h 606369"/>
                <a:gd name="connsiteX48" fmla="*/ 145629 w 605310"/>
                <a:gd name="connsiteY48" fmla="*/ 478424 h 606369"/>
                <a:gd name="connsiteX49" fmla="*/ 302609 w 605310"/>
                <a:gd name="connsiteY49" fmla="*/ 582882 h 606369"/>
                <a:gd name="connsiteX50" fmla="*/ 459681 w 605310"/>
                <a:gd name="connsiteY50" fmla="*/ 478333 h 606369"/>
                <a:gd name="connsiteX51" fmla="*/ 585814 w 605310"/>
                <a:gd name="connsiteY51" fmla="*/ 243188 h 606369"/>
                <a:gd name="connsiteX52" fmla="*/ 585814 w 605310"/>
                <a:gd name="connsiteY52" fmla="*/ 19466 h 606369"/>
                <a:gd name="connsiteX53" fmla="*/ 0 w 605310"/>
                <a:gd name="connsiteY53" fmla="*/ 0 h 606369"/>
                <a:gd name="connsiteX54" fmla="*/ 605310 w 605310"/>
                <a:gd name="connsiteY54" fmla="*/ 0 h 606369"/>
                <a:gd name="connsiteX55" fmla="*/ 605310 w 605310"/>
                <a:gd name="connsiteY55" fmla="*/ 243188 h 606369"/>
                <a:gd name="connsiteX56" fmla="*/ 470573 w 605310"/>
                <a:gd name="connsiteY56" fmla="*/ 494600 h 606369"/>
                <a:gd name="connsiteX57" fmla="*/ 302609 w 605310"/>
                <a:gd name="connsiteY57" fmla="*/ 606369 h 606369"/>
                <a:gd name="connsiteX58" fmla="*/ 134737 w 605310"/>
                <a:gd name="connsiteY58" fmla="*/ 494600 h 606369"/>
                <a:gd name="connsiteX59" fmla="*/ 0 w 605310"/>
                <a:gd name="connsiteY59" fmla="*/ 243188 h 60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6369">
                  <a:moveTo>
                    <a:pt x="273355" y="302207"/>
                  </a:moveTo>
                  <a:lnTo>
                    <a:pt x="273355" y="370387"/>
                  </a:lnTo>
                  <a:lnTo>
                    <a:pt x="331934" y="370387"/>
                  </a:lnTo>
                  <a:lnTo>
                    <a:pt x="331934" y="302207"/>
                  </a:lnTo>
                  <a:close/>
                  <a:moveTo>
                    <a:pt x="214776" y="233935"/>
                  </a:moveTo>
                  <a:lnTo>
                    <a:pt x="214776" y="370387"/>
                  </a:lnTo>
                  <a:lnTo>
                    <a:pt x="253859" y="370387"/>
                  </a:lnTo>
                  <a:lnTo>
                    <a:pt x="253859" y="282648"/>
                  </a:lnTo>
                  <a:lnTo>
                    <a:pt x="351521" y="282648"/>
                  </a:lnTo>
                  <a:lnTo>
                    <a:pt x="351521" y="370387"/>
                  </a:lnTo>
                  <a:lnTo>
                    <a:pt x="390513" y="370387"/>
                  </a:lnTo>
                  <a:lnTo>
                    <a:pt x="390513" y="233935"/>
                  </a:lnTo>
                  <a:close/>
                  <a:moveTo>
                    <a:pt x="302644" y="157895"/>
                  </a:moveTo>
                  <a:lnTo>
                    <a:pt x="217797" y="214468"/>
                  </a:lnTo>
                  <a:lnTo>
                    <a:pt x="387584" y="214468"/>
                  </a:lnTo>
                  <a:close/>
                  <a:moveTo>
                    <a:pt x="302644" y="134498"/>
                  </a:moveTo>
                  <a:lnTo>
                    <a:pt x="452112" y="233935"/>
                  </a:lnTo>
                  <a:lnTo>
                    <a:pt x="410100" y="233935"/>
                  </a:lnTo>
                  <a:lnTo>
                    <a:pt x="410100" y="389945"/>
                  </a:lnTo>
                  <a:lnTo>
                    <a:pt x="195280" y="389945"/>
                  </a:lnTo>
                  <a:lnTo>
                    <a:pt x="195280" y="233935"/>
                  </a:lnTo>
                  <a:lnTo>
                    <a:pt x="153268" y="233935"/>
                  </a:lnTo>
                  <a:close/>
                  <a:moveTo>
                    <a:pt x="302610" y="97531"/>
                  </a:moveTo>
                  <a:cubicBezTo>
                    <a:pt x="205784" y="97531"/>
                    <a:pt x="126894" y="176215"/>
                    <a:pt x="126894" y="272993"/>
                  </a:cubicBezTo>
                  <a:cubicBezTo>
                    <a:pt x="126894" y="369680"/>
                    <a:pt x="205784" y="448455"/>
                    <a:pt x="302610" y="448455"/>
                  </a:cubicBezTo>
                  <a:cubicBezTo>
                    <a:pt x="399528" y="448455"/>
                    <a:pt x="478325" y="369680"/>
                    <a:pt x="478325" y="272993"/>
                  </a:cubicBezTo>
                  <a:cubicBezTo>
                    <a:pt x="478325" y="176215"/>
                    <a:pt x="399528" y="97531"/>
                    <a:pt x="302610" y="97531"/>
                  </a:cubicBezTo>
                  <a:close/>
                  <a:moveTo>
                    <a:pt x="302610" y="77975"/>
                  </a:moveTo>
                  <a:cubicBezTo>
                    <a:pt x="410327" y="77975"/>
                    <a:pt x="497910" y="165432"/>
                    <a:pt x="497910" y="272993"/>
                  </a:cubicBezTo>
                  <a:cubicBezTo>
                    <a:pt x="497910" y="380464"/>
                    <a:pt x="410327" y="467920"/>
                    <a:pt x="302610" y="467920"/>
                  </a:cubicBezTo>
                  <a:cubicBezTo>
                    <a:pt x="194984" y="467920"/>
                    <a:pt x="107401" y="380464"/>
                    <a:pt x="107401" y="272993"/>
                  </a:cubicBezTo>
                  <a:cubicBezTo>
                    <a:pt x="107401" y="165432"/>
                    <a:pt x="194984" y="77975"/>
                    <a:pt x="302610" y="77975"/>
                  </a:cubicBezTo>
                  <a:close/>
                  <a:moveTo>
                    <a:pt x="58609" y="58489"/>
                  </a:moveTo>
                  <a:lnTo>
                    <a:pt x="58609" y="237613"/>
                  </a:lnTo>
                  <a:cubicBezTo>
                    <a:pt x="58609" y="317579"/>
                    <a:pt x="97874" y="392518"/>
                    <a:pt x="163774" y="438030"/>
                  </a:cubicBezTo>
                  <a:lnTo>
                    <a:pt x="302620" y="534080"/>
                  </a:lnTo>
                  <a:lnTo>
                    <a:pt x="441558" y="438030"/>
                  </a:lnTo>
                  <a:cubicBezTo>
                    <a:pt x="507457" y="392518"/>
                    <a:pt x="546722" y="317579"/>
                    <a:pt x="546722" y="237613"/>
                  </a:cubicBezTo>
                  <a:lnTo>
                    <a:pt x="546722" y="58489"/>
                  </a:lnTo>
                  <a:close/>
                  <a:moveTo>
                    <a:pt x="39023" y="39023"/>
                  </a:moveTo>
                  <a:lnTo>
                    <a:pt x="566217" y="39023"/>
                  </a:lnTo>
                  <a:lnTo>
                    <a:pt x="566217" y="237613"/>
                  </a:lnTo>
                  <a:cubicBezTo>
                    <a:pt x="566217" y="323976"/>
                    <a:pt x="523840" y="404856"/>
                    <a:pt x="452724" y="454023"/>
                  </a:cubicBezTo>
                  <a:lnTo>
                    <a:pt x="302620" y="557750"/>
                  </a:lnTo>
                  <a:lnTo>
                    <a:pt x="152607" y="454023"/>
                  </a:lnTo>
                  <a:cubicBezTo>
                    <a:pt x="81491" y="404856"/>
                    <a:pt x="39023" y="323976"/>
                    <a:pt x="39023" y="237613"/>
                  </a:cubicBezTo>
                  <a:close/>
                  <a:moveTo>
                    <a:pt x="19496" y="19466"/>
                  </a:moveTo>
                  <a:lnTo>
                    <a:pt x="19496" y="243188"/>
                  </a:lnTo>
                  <a:cubicBezTo>
                    <a:pt x="19496" y="337867"/>
                    <a:pt x="66636" y="425875"/>
                    <a:pt x="145629" y="478424"/>
                  </a:cubicBezTo>
                  <a:lnTo>
                    <a:pt x="302609" y="582882"/>
                  </a:lnTo>
                  <a:lnTo>
                    <a:pt x="459681" y="478333"/>
                  </a:lnTo>
                  <a:cubicBezTo>
                    <a:pt x="538674" y="425875"/>
                    <a:pt x="585814" y="337867"/>
                    <a:pt x="585814" y="243188"/>
                  </a:cubicBezTo>
                  <a:lnTo>
                    <a:pt x="585814" y="19466"/>
                  </a:lnTo>
                  <a:close/>
                  <a:moveTo>
                    <a:pt x="0" y="0"/>
                  </a:moveTo>
                  <a:lnTo>
                    <a:pt x="605310" y="0"/>
                  </a:lnTo>
                  <a:lnTo>
                    <a:pt x="605310" y="243188"/>
                  </a:lnTo>
                  <a:cubicBezTo>
                    <a:pt x="605310" y="344447"/>
                    <a:pt x="554967" y="438395"/>
                    <a:pt x="470573" y="494600"/>
                  </a:cubicBezTo>
                  <a:lnTo>
                    <a:pt x="302609" y="606369"/>
                  </a:lnTo>
                  <a:lnTo>
                    <a:pt x="134737" y="494600"/>
                  </a:lnTo>
                  <a:cubicBezTo>
                    <a:pt x="50343" y="438395"/>
                    <a:pt x="0" y="344447"/>
                    <a:pt x="0" y="243188"/>
                  </a:cubicBezTo>
                  <a:close/>
                </a:path>
              </a:pathLst>
            </a:custGeom>
            <a:solidFill>
              <a:schemeClr val="bg1"/>
            </a:solidFill>
            <a:ln>
              <a:noFill/>
            </a:ln>
          </p:spPr>
        </p:sp>
        <p:sp>
          <p:nvSpPr>
            <p:cNvPr id="222" name="Freeform 66"/>
            <p:cNvSpPr/>
            <p:nvPr/>
          </p:nvSpPr>
          <p:spPr bwMode="auto">
            <a:xfrm>
              <a:off x="7641" y="3839"/>
              <a:ext cx="1159" cy="1057"/>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CB8637"/>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23" name="ocean-transport_75615"/>
            <p:cNvSpPr>
              <a:spLocks noChangeAspect="1"/>
            </p:cNvSpPr>
            <p:nvPr/>
          </p:nvSpPr>
          <p:spPr bwMode="auto">
            <a:xfrm>
              <a:off x="7899" y="4066"/>
              <a:ext cx="678" cy="502"/>
            </a:xfrm>
            <a:custGeom>
              <a:avLst/>
              <a:gdLst>
                <a:gd name="connsiteX0" fmla="*/ 13276 w 582023"/>
                <a:gd name="connsiteY0" fmla="*/ 555067 h 605592"/>
                <a:gd name="connsiteX1" fmla="*/ 59882 w 582023"/>
                <a:gd name="connsiteY1" fmla="*/ 568973 h 605592"/>
                <a:gd name="connsiteX2" fmla="*/ 92656 w 582023"/>
                <a:gd name="connsiteY2" fmla="*/ 578986 h 605592"/>
                <a:gd name="connsiteX3" fmla="*/ 125429 w 582023"/>
                <a:gd name="connsiteY3" fmla="*/ 568973 h 605592"/>
                <a:gd name="connsiteX4" fmla="*/ 172035 w 582023"/>
                <a:gd name="connsiteY4" fmla="*/ 555067 h 605592"/>
                <a:gd name="connsiteX5" fmla="*/ 218549 w 582023"/>
                <a:gd name="connsiteY5" fmla="*/ 568973 h 605592"/>
                <a:gd name="connsiteX6" fmla="*/ 251322 w 582023"/>
                <a:gd name="connsiteY6" fmla="*/ 578986 h 605592"/>
                <a:gd name="connsiteX7" fmla="*/ 284095 w 582023"/>
                <a:gd name="connsiteY7" fmla="*/ 568973 h 605592"/>
                <a:gd name="connsiteX8" fmla="*/ 330701 w 582023"/>
                <a:gd name="connsiteY8" fmla="*/ 555067 h 605592"/>
                <a:gd name="connsiteX9" fmla="*/ 377215 w 582023"/>
                <a:gd name="connsiteY9" fmla="*/ 568973 h 605592"/>
                <a:gd name="connsiteX10" fmla="*/ 410081 w 582023"/>
                <a:gd name="connsiteY10" fmla="*/ 578986 h 605592"/>
                <a:gd name="connsiteX11" fmla="*/ 442854 w 582023"/>
                <a:gd name="connsiteY11" fmla="*/ 568973 h 605592"/>
                <a:gd name="connsiteX12" fmla="*/ 489367 w 582023"/>
                <a:gd name="connsiteY12" fmla="*/ 555067 h 605592"/>
                <a:gd name="connsiteX13" fmla="*/ 535974 w 582023"/>
                <a:gd name="connsiteY13" fmla="*/ 568973 h 605592"/>
                <a:gd name="connsiteX14" fmla="*/ 568747 w 582023"/>
                <a:gd name="connsiteY14" fmla="*/ 578986 h 605592"/>
                <a:gd name="connsiteX15" fmla="*/ 582023 w 582023"/>
                <a:gd name="connsiteY15" fmla="*/ 592335 h 605592"/>
                <a:gd name="connsiteX16" fmla="*/ 568747 w 582023"/>
                <a:gd name="connsiteY16" fmla="*/ 605592 h 605592"/>
                <a:gd name="connsiteX17" fmla="*/ 522141 w 582023"/>
                <a:gd name="connsiteY17" fmla="*/ 591779 h 605592"/>
                <a:gd name="connsiteX18" fmla="*/ 489367 w 582023"/>
                <a:gd name="connsiteY18" fmla="*/ 581674 h 605592"/>
                <a:gd name="connsiteX19" fmla="*/ 456594 w 582023"/>
                <a:gd name="connsiteY19" fmla="*/ 591779 h 605592"/>
                <a:gd name="connsiteX20" fmla="*/ 410081 w 582023"/>
                <a:gd name="connsiteY20" fmla="*/ 605592 h 605592"/>
                <a:gd name="connsiteX21" fmla="*/ 363474 w 582023"/>
                <a:gd name="connsiteY21" fmla="*/ 591779 h 605592"/>
                <a:gd name="connsiteX22" fmla="*/ 330701 w 582023"/>
                <a:gd name="connsiteY22" fmla="*/ 581674 h 605592"/>
                <a:gd name="connsiteX23" fmla="*/ 297928 w 582023"/>
                <a:gd name="connsiteY23" fmla="*/ 591779 h 605592"/>
                <a:gd name="connsiteX24" fmla="*/ 251322 w 582023"/>
                <a:gd name="connsiteY24" fmla="*/ 605592 h 605592"/>
                <a:gd name="connsiteX25" fmla="*/ 204808 w 582023"/>
                <a:gd name="connsiteY25" fmla="*/ 591779 h 605592"/>
                <a:gd name="connsiteX26" fmla="*/ 172035 w 582023"/>
                <a:gd name="connsiteY26" fmla="*/ 581674 h 605592"/>
                <a:gd name="connsiteX27" fmla="*/ 139262 w 582023"/>
                <a:gd name="connsiteY27" fmla="*/ 591779 h 605592"/>
                <a:gd name="connsiteX28" fmla="*/ 92656 w 582023"/>
                <a:gd name="connsiteY28" fmla="*/ 605592 h 605592"/>
                <a:gd name="connsiteX29" fmla="*/ 46142 w 582023"/>
                <a:gd name="connsiteY29" fmla="*/ 591779 h 605592"/>
                <a:gd name="connsiteX30" fmla="*/ 13276 w 582023"/>
                <a:gd name="connsiteY30" fmla="*/ 581674 h 605592"/>
                <a:gd name="connsiteX31" fmla="*/ 0 w 582023"/>
                <a:gd name="connsiteY31" fmla="*/ 568417 h 605592"/>
                <a:gd name="connsiteX32" fmla="*/ 13276 w 582023"/>
                <a:gd name="connsiteY32" fmla="*/ 555067 h 605592"/>
                <a:gd name="connsiteX33" fmla="*/ 13276 w 582023"/>
                <a:gd name="connsiteY33" fmla="*/ 496780 h 605592"/>
                <a:gd name="connsiteX34" fmla="*/ 59882 w 582023"/>
                <a:gd name="connsiteY34" fmla="*/ 510594 h 605592"/>
                <a:gd name="connsiteX35" fmla="*/ 92656 w 582023"/>
                <a:gd name="connsiteY35" fmla="*/ 520699 h 605592"/>
                <a:gd name="connsiteX36" fmla="*/ 125429 w 582023"/>
                <a:gd name="connsiteY36" fmla="*/ 510594 h 605592"/>
                <a:gd name="connsiteX37" fmla="*/ 172035 w 582023"/>
                <a:gd name="connsiteY37" fmla="*/ 496780 h 605592"/>
                <a:gd name="connsiteX38" fmla="*/ 218549 w 582023"/>
                <a:gd name="connsiteY38" fmla="*/ 510594 h 605592"/>
                <a:gd name="connsiteX39" fmla="*/ 251322 w 582023"/>
                <a:gd name="connsiteY39" fmla="*/ 520699 h 605592"/>
                <a:gd name="connsiteX40" fmla="*/ 284095 w 582023"/>
                <a:gd name="connsiteY40" fmla="*/ 510594 h 605592"/>
                <a:gd name="connsiteX41" fmla="*/ 330701 w 582023"/>
                <a:gd name="connsiteY41" fmla="*/ 496780 h 605592"/>
                <a:gd name="connsiteX42" fmla="*/ 377215 w 582023"/>
                <a:gd name="connsiteY42" fmla="*/ 510594 h 605592"/>
                <a:gd name="connsiteX43" fmla="*/ 409988 w 582023"/>
                <a:gd name="connsiteY43" fmla="*/ 520699 h 605592"/>
                <a:gd name="connsiteX44" fmla="*/ 442854 w 582023"/>
                <a:gd name="connsiteY44" fmla="*/ 510594 h 605592"/>
                <a:gd name="connsiteX45" fmla="*/ 489367 w 582023"/>
                <a:gd name="connsiteY45" fmla="*/ 496780 h 605592"/>
                <a:gd name="connsiteX46" fmla="*/ 535974 w 582023"/>
                <a:gd name="connsiteY46" fmla="*/ 510594 h 605592"/>
                <a:gd name="connsiteX47" fmla="*/ 568747 w 582023"/>
                <a:gd name="connsiteY47" fmla="*/ 520699 h 605592"/>
                <a:gd name="connsiteX48" fmla="*/ 582023 w 582023"/>
                <a:gd name="connsiteY48" fmla="*/ 533956 h 605592"/>
                <a:gd name="connsiteX49" fmla="*/ 568747 w 582023"/>
                <a:gd name="connsiteY49" fmla="*/ 547305 h 605592"/>
                <a:gd name="connsiteX50" fmla="*/ 522141 w 582023"/>
                <a:gd name="connsiteY50" fmla="*/ 533399 h 605592"/>
                <a:gd name="connsiteX51" fmla="*/ 489367 w 582023"/>
                <a:gd name="connsiteY51" fmla="*/ 523387 h 605592"/>
                <a:gd name="connsiteX52" fmla="*/ 456594 w 582023"/>
                <a:gd name="connsiteY52" fmla="*/ 533399 h 605592"/>
                <a:gd name="connsiteX53" fmla="*/ 409988 w 582023"/>
                <a:gd name="connsiteY53" fmla="*/ 547305 h 605592"/>
                <a:gd name="connsiteX54" fmla="*/ 363474 w 582023"/>
                <a:gd name="connsiteY54" fmla="*/ 533399 h 605592"/>
                <a:gd name="connsiteX55" fmla="*/ 330701 w 582023"/>
                <a:gd name="connsiteY55" fmla="*/ 523387 h 605592"/>
                <a:gd name="connsiteX56" fmla="*/ 297928 w 582023"/>
                <a:gd name="connsiteY56" fmla="*/ 533399 h 605592"/>
                <a:gd name="connsiteX57" fmla="*/ 251322 w 582023"/>
                <a:gd name="connsiteY57" fmla="*/ 547305 h 605592"/>
                <a:gd name="connsiteX58" fmla="*/ 204808 w 582023"/>
                <a:gd name="connsiteY58" fmla="*/ 533399 h 605592"/>
                <a:gd name="connsiteX59" fmla="*/ 172035 w 582023"/>
                <a:gd name="connsiteY59" fmla="*/ 523387 h 605592"/>
                <a:gd name="connsiteX60" fmla="*/ 139262 w 582023"/>
                <a:gd name="connsiteY60" fmla="*/ 533399 h 605592"/>
                <a:gd name="connsiteX61" fmla="*/ 92656 w 582023"/>
                <a:gd name="connsiteY61" fmla="*/ 547305 h 605592"/>
                <a:gd name="connsiteX62" fmla="*/ 46142 w 582023"/>
                <a:gd name="connsiteY62" fmla="*/ 533399 h 605592"/>
                <a:gd name="connsiteX63" fmla="*/ 13276 w 582023"/>
                <a:gd name="connsiteY63" fmla="*/ 523387 h 605592"/>
                <a:gd name="connsiteX64" fmla="*/ 0 w 582023"/>
                <a:gd name="connsiteY64" fmla="*/ 510037 h 605592"/>
                <a:gd name="connsiteX65" fmla="*/ 13276 w 582023"/>
                <a:gd name="connsiteY65" fmla="*/ 496780 h 605592"/>
                <a:gd name="connsiteX66" fmla="*/ 266544 w 582023"/>
                <a:gd name="connsiteY66" fmla="*/ 248356 h 605592"/>
                <a:gd name="connsiteX67" fmla="*/ 274808 w 582023"/>
                <a:gd name="connsiteY67" fmla="*/ 250024 h 605592"/>
                <a:gd name="connsiteX68" fmla="*/ 278522 w 582023"/>
                <a:gd name="connsiteY68" fmla="*/ 257625 h 605592"/>
                <a:gd name="connsiteX69" fmla="*/ 278522 w 582023"/>
                <a:gd name="connsiteY69" fmla="*/ 487027 h 605592"/>
                <a:gd name="connsiteX70" fmla="*/ 276665 w 582023"/>
                <a:gd name="connsiteY70" fmla="*/ 489993 h 605592"/>
                <a:gd name="connsiteX71" fmla="*/ 251318 w 582023"/>
                <a:gd name="connsiteY71" fmla="*/ 495369 h 605592"/>
                <a:gd name="connsiteX72" fmla="*/ 216871 w 582023"/>
                <a:gd name="connsiteY72" fmla="*/ 484803 h 605592"/>
                <a:gd name="connsiteX73" fmla="*/ 184839 w 582023"/>
                <a:gd name="connsiteY73" fmla="*/ 472290 h 605592"/>
                <a:gd name="connsiteX74" fmla="*/ 182146 w 582023"/>
                <a:gd name="connsiteY74" fmla="*/ 470065 h 605592"/>
                <a:gd name="connsiteX75" fmla="*/ 122631 w 582023"/>
                <a:gd name="connsiteY75" fmla="*/ 296554 h 605592"/>
                <a:gd name="connsiteX76" fmla="*/ 123281 w 582023"/>
                <a:gd name="connsiteY76" fmla="*/ 288860 h 605592"/>
                <a:gd name="connsiteX77" fmla="*/ 129316 w 582023"/>
                <a:gd name="connsiteY77" fmla="*/ 284133 h 605592"/>
                <a:gd name="connsiteX78" fmla="*/ 310258 w 582023"/>
                <a:gd name="connsiteY78" fmla="*/ 248003 h 605592"/>
                <a:gd name="connsiteX79" fmla="*/ 447486 w 582023"/>
                <a:gd name="connsiteY79" fmla="*/ 283781 h 605592"/>
                <a:gd name="connsiteX80" fmla="*/ 453521 w 582023"/>
                <a:gd name="connsiteY80" fmla="*/ 288508 h 605592"/>
                <a:gd name="connsiteX81" fmla="*/ 454171 w 582023"/>
                <a:gd name="connsiteY81" fmla="*/ 296108 h 605592"/>
                <a:gd name="connsiteX82" fmla="*/ 388435 w 582023"/>
                <a:gd name="connsiteY82" fmla="*/ 487697 h 605592"/>
                <a:gd name="connsiteX83" fmla="*/ 383792 w 582023"/>
                <a:gd name="connsiteY83" fmla="*/ 489551 h 605592"/>
                <a:gd name="connsiteX84" fmla="*/ 375529 w 582023"/>
                <a:gd name="connsiteY84" fmla="*/ 484824 h 605592"/>
                <a:gd name="connsiteX85" fmla="*/ 330684 w 582023"/>
                <a:gd name="connsiteY85" fmla="*/ 471476 h 605592"/>
                <a:gd name="connsiteX86" fmla="*/ 302737 w 582023"/>
                <a:gd name="connsiteY86" fmla="*/ 476111 h 605592"/>
                <a:gd name="connsiteX87" fmla="*/ 299673 w 582023"/>
                <a:gd name="connsiteY87" fmla="*/ 475740 h 605592"/>
                <a:gd name="connsiteX88" fmla="*/ 298280 w 582023"/>
                <a:gd name="connsiteY88" fmla="*/ 472959 h 605592"/>
                <a:gd name="connsiteX89" fmla="*/ 298280 w 582023"/>
                <a:gd name="connsiteY89" fmla="*/ 257272 h 605592"/>
                <a:gd name="connsiteX90" fmla="*/ 301994 w 582023"/>
                <a:gd name="connsiteY90" fmla="*/ 249671 h 605592"/>
                <a:gd name="connsiteX91" fmla="*/ 310258 w 582023"/>
                <a:gd name="connsiteY91" fmla="*/ 248003 h 605592"/>
                <a:gd name="connsiteX92" fmla="*/ 326797 w 582023"/>
                <a:gd name="connsiteY92" fmla="*/ 100778 h 605592"/>
                <a:gd name="connsiteX93" fmla="*/ 322433 w 582023"/>
                <a:gd name="connsiteY93" fmla="*/ 105134 h 605592"/>
                <a:gd name="connsiteX94" fmla="*/ 322433 w 582023"/>
                <a:gd name="connsiteY94" fmla="*/ 124226 h 605592"/>
                <a:gd name="connsiteX95" fmla="*/ 326797 w 582023"/>
                <a:gd name="connsiteY95" fmla="*/ 128582 h 605592"/>
                <a:gd name="connsiteX96" fmla="*/ 345926 w 582023"/>
                <a:gd name="connsiteY96" fmla="*/ 128582 h 605592"/>
                <a:gd name="connsiteX97" fmla="*/ 350290 w 582023"/>
                <a:gd name="connsiteY97" fmla="*/ 124226 h 605592"/>
                <a:gd name="connsiteX98" fmla="*/ 350290 w 582023"/>
                <a:gd name="connsiteY98" fmla="*/ 105134 h 605592"/>
                <a:gd name="connsiteX99" fmla="*/ 345926 w 582023"/>
                <a:gd name="connsiteY99" fmla="*/ 100778 h 605592"/>
                <a:gd name="connsiteX100" fmla="*/ 278789 w 582023"/>
                <a:gd name="connsiteY100" fmla="*/ 100778 h 605592"/>
                <a:gd name="connsiteX101" fmla="*/ 274425 w 582023"/>
                <a:gd name="connsiteY101" fmla="*/ 105134 h 605592"/>
                <a:gd name="connsiteX102" fmla="*/ 274425 w 582023"/>
                <a:gd name="connsiteY102" fmla="*/ 124226 h 605592"/>
                <a:gd name="connsiteX103" fmla="*/ 278789 w 582023"/>
                <a:gd name="connsiteY103" fmla="*/ 128582 h 605592"/>
                <a:gd name="connsiteX104" fmla="*/ 297918 w 582023"/>
                <a:gd name="connsiteY104" fmla="*/ 128582 h 605592"/>
                <a:gd name="connsiteX105" fmla="*/ 302375 w 582023"/>
                <a:gd name="connsiteY105" fmla="*/ 124226 h 605592"/>
                <a:gd name="connsiteX106" fmla="*/ 302375 w 582023"/>
                <a:gd name="connsiteY106" fmla="*/ 105134 h 605592"/>
                <a:gd name="connsiteX107" fmla="*/ 297918 w 582023"/>
                <a:gd name="connsiteY107" fmla="*/ 100778 h 605592"/>
                <a:gd name="connsiteX108" fmla="*/ 230874 w 582023"/>
                <a:gd name="connsiteY108" fmla="*/ 100778 h 605592"/>
                <a:gd name="connsiteX109" fmla="*/ 226417 w 582023"/>
                <a:gd name="connsiteY109" fmla="*/ 105134 h 605592"/>
                <a:gd name="connsiteX110" fmla="*/ 226417 w 582023"/>
                <a:gd name="connsiteY110" fmla="*/ 124226 h 605592"/>
                <a:gd name="connsiteX111" fmla="*/ 230874 w 582023"/>
                <a:gd name="connsiteY111" fmla="*/ 128582 h 605592"/>
                <a:gd name="connsiteX112" fmla="*/ 250003 w 582023"/>
                <a:gd name="connsiteY112" fmla="*/ 128582 h 605592"/>
                <a:gd name="connsiteX113" fmla="*/ 254367 w 582023"/>
                <a:gd name="connsiteY113" fmla="*/ 124226 h 605592"/>
                <a:gd name="connsiteX114" fmla="*/ 254367 w 582023"/>
                <a:gd name="connsiteY114" fmla="*/ 105134 h 605592"/>
                <a:gd name="connsiteX115" fmla="*/ 250003 w 582023"/>
                <a:gd name="connsiteY115" fmla="*/ 100778 h 605592"/>
                <a:gd name="connsiteX116" fmla="*/ 271454 w 582023"/>
                <a:gd name="connsiteY116" fmla="*/ 39517 h 605592"/>
                <a:gd name="connsiteX117" fmla="*/ 305254 w 582023"/>
                <a:gd name="connsiteY117" fmla="*/ 39517 h 605592"/>
                <a:gd name="connsiteX118" fmla="*/ 308597 w 582023"/>
                <a:gd name="connsiteY118" fmla="*/ 42854 h 605592"/>
                <a:gd name="connsiteX119" fmla="*/ 308597 w 582023"/>
                <a:gd name="connsiteY119" fmla="*/ 85208 h 605592"/>
                <a:gd name="connsiteX120" fmla="*/ 356419 w 582023"/>
                <a:gd name="connsiteY120" fmla="*/ 85208 h 605592"/>
                <a:gd name="connsiteX121" fmla="*/ 370533 w 582023"/>
                <a:gd name="connsiteY121" fmla="*/ 99388 h 605592"/>
                <a:gd name="connsiteX122" fmla="*/ 370533 w 582023"/>
                <a:gd name="connsiteY122" fmla="*/ 142298 h 605592"/>
                <a:gd name="connsiteX123" fmla="*/ 379726 w 582023"/>
                <a:gd name="connsiteY123" fmla="*/ 142298 h 605592"/>
                <a:gd name="connsiteX124" fmla="*/ 425226 w 582023"/>
                <a:gd name="connsiteY124" fmla="*/ 187618 h 605592"/>
                <a:gd name="connsiteX125" fmla="*/ 425226 w 582023"/>
                <a:gd name="connsiteY125" fmla="*/ 244893 h 605592"/>
                <a:gd name="connsiteX126" fmla="*/ 422533 w 582023"/>
                <a:gd name="connsiteY126" fmla="*/ 250269 h 605592"/>
                <a:gd name="connsiteX127" fmla="*/ 418540 w 582023"/>
                <a:gd name="connsiteY127" fmla="*/ 251566 h 605592"/>
                <a:gd name="connsiteX128" fmla="*/ 416683 w 582023"/>
                <a:gd name="connsiteY128" fmla="*/ 251288 h 605592"/>
                <a:gd name="connsiteX129" fmla="*/ 396347 w 582023"/>
                <a:gd name="connsiteY129" fmla="*/ 245357 h 605592"/>
                <a:gd name="connsiteX130" fmla="*/ 288447 w 582023"/>
                <a:gd name="connsiteY130" fmla="*/ 221724 h 605592"/>
                <a:gd name="connsiteX131" fmla="*/ 288354 w 582023"/>
                <a:gd name="connsiteY131" fmla="*/ 221724 h 605592"/>
                <a:gd name="connsiteX132" fmla="*/ 180360 w 582023"/>
                <a:gd name="connsiteY132" fmla="*/ 245357 h 605592"/>
                <a:gd name="connsiteX133" fmla="*/ 160024 w 582023"/>
                <a:gd name="connsiteY133" fmla="*/ 251288 h 605592"/>
                <a:gd name="connsiteX134" fmla="*/ 158260 w 582023"/>
                <a:gd name="connsiteY134" fmla="*/ 251566 h 605592"/>
                <a:gd name="connsiteX135" fmla="*/ 154174 w 582023"/>
                <a:gd name="connsiteY135" fmla="*/ 250269 h 605592"/>
                <a:gd name="connsiteX136" fmla="*/ 151574 w 582023"/>
                <a:gd name="connsiteY136" fmla="*/ 244893 h 605592"/>
                <a:gd name="connsiteX137" fmla="*/ 151574 w 582023"/>
                <a:gd name="connsiteY137" fmla="*/ 187618 h 605592"/>
                <a:gd name="connsiteX138" fmla="*/ 196981 w 582023"/>
                <a:gd name="connsiteY138" fmla="*/ 142298 h 605592"/>
                <a:gd name="connsiteX139" fmla="*/ 206267 w 582023"/>
                <a:gd name="connsiteY139" fmla="*/ 142298 h 605592"/>
                <a:gd name="connsiteX140" fmla="*/ 206267 w 582023"/>
                <a:gd name="connsiteY140" fmla="*/ 99388 h 605592"/>
                <a:gd name="connsiteX141" fmla="*/ 220381 w 582023"/>
                <a:gd name="connsiteY141" fmla="*/ 85208 h 605592"/>
                <a:gd name="connsiteX142" fmla="*/ 268203 w 582023"/>
                <a:gd name="connsiteY142" fmla="*/ 85208 h 605592"/>
                <a:gd name="connsiteX143" fmla="*/ 268203 w 582023"/>
                <a:gd name="connsiteY143" fmla="*/ 42854 h 605592"/>
                <a:gd name="connsiteX144" fmla="*/ 271454 w 582023"/>
                <a:gd name="connsiteY144" fmla="*/ 39517 h 605592"/>
                <a:gd name="connsiteX145" fmla="*/ 271467 w 582023"/>
                <a:gd name="connsiteY145" fmla="*/ 0 h 605592"/>
                <a:gd name="connsiteX146" fmla="*/ 305242 w 582023"/>
                <a:gd name="connsiteY146" fmla="*/ 0 h 605592"/>
                <a:gd name="connsiteX147" fmla="*/ 308582 w 582023"/>
                <a:gd name="connsiteY147" fmla="*/ 3340 h 605592"/>
                <a:gd name="connsiteX148" fmla="*/ 308582 w 582023"/>
                <a:gd name="connsiteY148" fmla="*/ 21804 h 605592"/>
                <a:gd name="connsiteX149" fmla="*/ 305242 w 582023"/>
                <a:gd name="connsiteY149" fmla="*/ 25051 h 605592"/>
                <a:gd name="connsiteX150" fmla="*/ 271467 w 582023"/>
                <a:gd name="connsiteY150" fmla="*/ 25051 h 605592"/>
                <a:gd name="connsiteX151" fmla="*/ 268219 w 582023"/>
                <a:gd name="connsiteY151" fmla="*/ 21804 h 605592"/>
                <a:gd name="connsiteX152" fmla="*/ 268219 w 582023"/>
                <a:gd name="connsiteY152" fmla="*/ 3340 h 605592"/>
                <a:gd name="connsiteX153" fmla="*/ 271467 w 582023"/>
                <a:gd name="connsiteY153"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582023" h="605592">
                  <a:moveTo>
                    <a:pt x="13276" y="555067"/>
                  </a:moveTo>
                  <a:cubicBezTo>
                    <a:pt x="36858" y="555067"/>
                    <a:pt x="49113" y="562484"/>
                    <a:pt x="59882" y="568973"/>
                  </a:cubicBezTo>
                  <a:cubicBezTo>
                    <a:pt x="69167" y="574628"/>
                    <a:pt x="76501" y="578986"/>
                    <a:pt x="92656" y="578986"/>
                  </a:cubicBezTo>
                  <a:cubicBezTo>
                    <a:pt x="108810" y="578986"/>
                    <a:pt x="116144" y="574628"/>
                    <a:pt x="125429" y="568973"/>
                  </a:cubicBezTo>
                  <a:cubicBezTo>
                    <a:pt x="136198" y="562484"/>
                    <a:pt x="148453" y="555067"/>
                    <a:pt x="172035" y="555067"/>
                  </a:cubicBezTo>
                  <a:cubicBezTo>
                    <a:pt x="195524" y="555067"/>
                    <a:pt x="207779" y="562484"/>
                    <a:pt x="218549" y="568973"/>
                  </a:cubicBezTo>
                  <a:cubicBezTo>
                    <a:pt x="227833" y="574628"/>
                    <a:pt x="235260" y="578986"/>
                    <a:pt x="251322" y="578986"/>
                  </a:cubicBezTo>
                  <a:cubicBezTo>
                    <a:pt x="267476" y="578986"/>
                    <a:pt x="274811" y="574628"/>
                    <a:pt x="284095" y="568973"/>
                  </a:cubicBezTo>
                  <a:cubicBezTo>
                    <a:pt x="294957" y="562484"/>
                    <a:pt x="307120" y="555067"/>
                    <a:pt x="330701" y="555067"/>
                  </a:cubicBezTo>
                  <a:cubicBezTo>
                    <a:pt x="354283" y="555067"/>
                    <a:pt x="366445" y="562484"/>
                    <a:pt x="377215" y="568973"/>
                  </a:cubicBezTo>
                  <a:cubicBezTo>
                    <a:pt x="386592" y="574628"/>
                    <a:pt x="393926" y="578986"/>
                    <a:pt x="410081" y="578986"/>
                  </a:cubicBezTo>
                  <a:cubicBezTo>
                    <a:pt x="426142" y="578986"/>
                    <a:pt x="433477" y="574628"/>
                    <a:pt x="442854" y="568973"/>
                  </a:cubicBezTo>
                  <a:cubicBezTo>
                    <a:pt x="453624" y="562484"/>
                    <a:pt x="465879" y="555067"/>
                    <a:pt x="489367" y="555067"/>
                  </a:cubicBezTo>
                  <a:cubicBezTo>
                    <a:pt x="512949" y="555067"/>
                    <a:pt x="525204" y="562484"/>
                    <a:pt x="535974" y="568973"/>
                  </a:cubicBezTo>
                  <a:cubicBezTo>
                    <a:pt x="545258" y="574628"/>
                    <a:pt x="552592" y="578986"/>
                    <a:pt x="568747" y="578986"/>
                  </a:cubicBezTo>
                  <a:cubicBezTo>
                    <a:pt x="576081" y="578986"/>
                    <a:pt x="582023" y="585011"/>
                    <a:pt x="582023" y="592335"/>
                  </a:cubicBezTo>
                  <a:cubicBezTo>
                    <a:pt x="582023" y="599659"/>
                    <a:pt x="576081" y="605592"/>
                    <a:pt x="568747" y="605592"/>
                  </a:cubicBezTo>
                  <a:cubicBezTo>
                    <a:pt x="545165" y="605592"/>
                    <a:pt x="533003" y="598268"/>
                    <a:pt x="522141" y="591779"/>
                  </a:cubicBezTo>
                  <a:cubicBezTo>
                    <a:pt x="512856" y="586124"/>
                    <a:pt x="505522" y="581674"/>
                    <a:pt x="489367" y="581674"/>
                  </a:cubicBezTo>
                  <a:cubicBezTo>
                    <a:pt x="473306" y="581674"/>
                    <a:pt x="465879" y="586124"/>
                    <a:pt x="456594" y="591779"/>
                  </a:cubicBezTo>
                  <a:cubicBezTo>
                    <a:pt x="445825" y="598268"/>
                    <a:pt x="433570" y="605592"/>
                    <a:pt x="410081" y="605592"/>
                  </a:cubicBezTo>
                  <a:cubicBezTo>
                    <a:pt x="386499" y="605592"/>
                    <a:pt x="374244" y="598268"/>
                    <a:pt x="363474" y="591779"/>
                  </a:cubicBezTo>
                  <a:cubicBezTo>
                    <a:pt x="354190" y="586124"/>
                    <a:pt x="346856" y="581674"/>
                    <a:pt x="330701" y="581674"/>
                  </a:cubicBezTo>
                  <a:cubicBezTo>
                    <a:pt x="314547" y="581674"/>
                    <a:pt x="307213" y="586124"/>
                    <a:pt x="297928" y="591779"/>
                  </a:cubicBezTo>
                  <a:cubicBezTo>
                    <a:pt x="287159" y="598268"/>
                    <a:pt x="274904" y="605592"/>
                    <a:pt x="251322" y="605592"/>
                  </a:cubicBezTo>
                  <a:cubicBezTo>
                    <a:pt x="227833" y="605592"/>
                    <a:pt x="215578" y="598268"/>
                    <a:pt x="204808" y="591779"/>
                  </a:cubicBezTo>
                  <a:cubicBezTo>
                    <a:pt x="195524" y="586124"/>
                    <a:pt x="188097" y="581674"/>
                    <a:pt x="172035" y="581674"/>
                  </a:cubicBezTo>
                  <a:cubicBezTo>
                    <a:pt x="155881" y="581674"/>
                    <a:pt x="148546" y="586124"/>
                    <a:pt x="139262" y="591779"/>
                  </a:cubicBezTo>
                  <a:cubicBezTo>
                    <a:pt x="128399" y="598268"/>
                    <a:pt x="116237" y="605592"/>
                    <a:pt x="92656" y="605592"/>
                  </a:cubicBezTo>
                  <a:cubicBezTo>
                    <a:pt x="69074" y="605592"/>
                    <a:pt x="56912" y="598268"/>
                    <a:pt x="46142" y="591779"/>
                  </a:cubicBezTo>
                  <a:cubicBezTo>
                    <a:pt x="36765" y="586124"/>
                    <a:pt x="29430" y="581674"/>
                    <a:pt x="13276" y="581674"/>
                  </a:cubicBezTo>
                  <a:cubicBezTo>
                    <a:pt x="5942" y="581674"/>
                    <a:pt x="0" y="575741"/>
                    <a:pt x="0" y="568417"/>
                  </a:cubicBezTo>
                  <a:cubicBezTo>
                    <a:pt x="0" y="561000"/>
                    <a:pt x="5942" y="555067"/>
                    <a:pt x="13276" y="555067"/>
                  </a:cubicBezTo>
                  <a:close/>
                  <a:moveTo>
                    <a:pt x="13276" y="496780"/>
                  </a:moveTo>
                  <a:cubicBezTo>
                    <a:pt x="36858" y="496780"/>
                    <a:pt x="49113" y="504104"/>
                    <a:pt x="59882" y="510594"/>
                  </a:cubicBezTo>
                  <a:cubicBezTo>
                    <a:pt x="69167" y="516249"/>
                    <a:pt x="76501" y="520699"/>
                    <a:pt x="92656" y="520699"/>
                  </a:cubicBezTo>
                  <a:cubicBezTo>
                    <a:pt x="108810" y="520699"/>
                    <a:pt x="116144" y="516249"/>
                    <a:pt x="125429" y="510594"/>
                  </a:cubicBezTo>
                  <a:cubicBezTo>
                    <a:pt x="136198" y="504104"/>
                    <a:pt x="148453" y="496780"/>
                    <a:pt x="172035" y="496780"/>
                  </a:cubicBezTo>
                  <a:cubicBezTo>
                    <a:pt x="195524" y="496780"/>
                    <a:pt x="207779" y="504104"/>
                    <a:pt x="218549" y="510594"/>
                  </a:cubicBezTo>
                  <a:cubicBezTo>
                    <a:pt x="227833" y="516249"/>
                    <a:pt x="235260" y="520699"/>
                    <a:pt x="251322" y="520699"/>
                  </a:cubicBezTo>
                  <a:cubicBezTo>
                    <a:pt x="267476" y="520699"/>
                    <a:pt x="274811" y="516249"/>
                    <a:pt x="284095" y="510594"/>
                  </a:cubicBezTo>
                  <a:cubicBezTo>
                    <a:pt x="294957" y="504104"/>
                    <a:pt x="307120" y="496780"/>
                    <a:pt x="330701" y="496780"/>
                  </a:cubicBezTo>
                  <a:cubicBezTo>
                    <a:pt x="354190" y="496780"/>
                    <a:pt x="366445" y="504104"/>
                    <a:pt x="377215" y="510594"/>
                  </a:cubicBezTo>
                  <a:cubicBezTo>
                    <a:pt x="386592" y="516249"/>
                    <a:pt x="393926" y="520699"/>
                    <a:pt x="409988" y="520699"/>
                  </a:cubicBezTo>
                  <a:cubicBezTo>
                    <a:pt x="426142" y="520699"/>
                    <a:pt x="433477" y="516249"/>
                    <a:pt x="442854" y="510594"/>
                  </a:cubicBezTo>
                  <a:cubicBezTo>
                    <a:pt x="453624" y="504104"/>
                    <a:pt x="465879" y="496780"/>
                    <a:pt x="489367" y="496780"/>
                  </a:cubicBezTo>
                  <a:cubicBezTo>
                    <a:pt x="512949" y="496780"/>
                    <a:pt x="525204" y="504104"/>
                    <a:pt x="535974" y="510594"/>
                  </a:cubicBezTo>
                  <a:cubicBezTo>
                    <a:pt x="545258" y="516249"/>
                    <a:pt x="552592" y="520699"/>
                    <a:pt x="568747" y="520699"/>
                  </a:cubicBezTo>
                  <a:cubicBezTo>
                    <a:pt x="576081" y="520699"/>
                    <a:pt x="582023" y="526632"/>
                    <a:pt x="582023" y="533956"/>
                  </a:cubicBezTo>
                  <a:cubicBezTo>
                    <a:pt x="582023" y="541372"/>
                    <a:pt x="576081" y="547305"/>
                    <a:pt x="568747" y="547305"/>
                  </a:cubicBezTo>
                  <a:cubicBezTo>
                    <a:pt x="545165" y="547305"/>
                    <a:pt x="533003" y="539889"/>
                    <a:pt x="522141" y="533399"/>
                  </a:cubicBezTo>
                  <a:cubicBezTo>
                    <a:pt x="512856" y="527744"/>
                    <a:pt x="505522" y="523387"/>
                    <a:pt x="489367" y="523387"/>
                  </a:cubicBezTo>
                  <a:cubicBezTo>
                    <a:pt x="473213" y="523387"/>
                    <a:pt x="465879" y="527744"/>
                    <a:pt x="456594" y="533399"/>
                  </a:cubicBezTo>
                  <a:cubicBezTo>
                    <a:pt x="445825" y="539889"/>
                    <a:pt x="433570" y="547305"/>
                    <a:pt x="409988" y="547305"/>
                  </a:cubicBezTo>
                  <a:cubicBezTo>
                    <a:pt x="386499" y="547305"/>
                    <a:pt x="374244" y="539889"/>
                    <a:pt x="363474" y="533399"/>
                  </a:cubicBezTo>
                  <a:cubicBezTo>
                    <a:pt x="354190" y="527744"/>
                    <a:pt x="346856" y="523387"/>
                    <a:pt x="330701" y="523387"/>
                  </a:cubicBezTo>
                  <a:cubicBezTo>
                    <a:pt x="314547" y="523387"/>
                    <a:pt x="307213" y="527744"/>
                    <a:pt x="297928" y="533399"/>
                  </a:cubicBezTo>
                  <a:cubicBezTo>
                    <a:pt x="287159" y="539889"/>
                    <a:pt x="274904" y="547305"/>
                    <a:pt x="251322" y="547305"/>
                  </a:cubicBezTo>
                  <a:cubicBezTo>
                    <a:pt x="227833" y="547305"/>
                    <a:pt x="215578" y="539889"/>
                    <a:pt x="204808" y="533399"/>
                  </a:cubicBezTo>
                  <a:cubicBezTo>
                    <a:pt x="195431" y="527744"/>
                    <a:pt x="188097" y="523387"/>
                    <a:pt x="172035" y="523387"/>
                  </a:cubicBezTo>
                  <a:cubicBezTo>
                    <a:pt x="155881" y="523387"/>
                    <a:pt x="148546" y="527744"/>
                    <a:pt x="139262" y="533399"/>
                  </a:cubicBezTo>
                  <a:cubicBezTo>
                    <a:pt x="128399" y="539889"/>
                    <a:pt x="116237" y="547305"/>
                    <a:pt x="92656" y="547305"/>
                  </a:cubicBezTo>
                  <a:cubicBezTo>
                    <a:pt x="69074" y="547305"/>
                    <a:pt x="56912" y="539889"/>
                    <a:pt x="46142" y="533399"/>
                  </a:cubicBezTo>
                  <a:cubicBezTo>
                    <a:pt x="36765" y="527744"/>
                    <a:pt x="29430" y="523387"/>
                    <a:pt x="13276" y="523387"/>
                  </a:cubicBezTo>
                  <a:cubicBezTo>
                    <a:pt x="5942" y="523387"/>
                    <a:pt x="0" y="517361"/>
                    <a:pt x="0" y="510037"/>
                  </a:cubicBezTo>
                  <a:cubicBezTo>
                    <a:pt x="0" y="502713"/>
                    <a:pt x="5942" y="496780"/>
                    <a:pt x="13276" y="496780"/>
                  </a:cubicBezTo>
                  <a:close/>
                  <a:moveTo>
                    <a:pt x="266544" y="248356"/>
                  </a:moveTo>
                  <a:cubicBezTo>
                    <a:pt x="269330" y="247614"/>
                    <a:pt x="272487" y="248263"/>
                    <a:pt x="274808" y="250024"/>
                  </a:cubicBezTo>
                  <a:cubicBezTo>
                    <a:pt x="277130" y="251878"/>
                    <a:pt x="278522" y="254659"/>
                    <a:pt x="278522" y="257625"/>
                  </a:cubicBezTo>
                  <a:lnTo>
                    <a:pt x="278522" y="487027"/>
                  </a:lnTo>
                  <a:cubicBezTo>
                    <a:pt x="278522" y="488325"/>
                    <a:pt x="277779" y="489437"/>
                    <a:pt x="276665" y="489993"/>
                  </a:cubicBezTo>
                  <a:cubicBezTo>
                    <a:pt x="268959" y="493794"/>
                    <a:pt x="261438" y="495369"/>
                    <a:pt x="251318" y="495369"/>
                  </a:cubicBezTo>
                  <a:cubicBezTo>
                    <a:pt x="234327" y="495369"/>
                    <a:pt x="226156" y="490457"/>
                    <a:pt x="216871" y="484803"/>
                  </a:cubicBezTo>
                  <a:cubicBezTo>
                    <a:pt x="208701" y="479890"/>
                    <a:pt x="199509" y="474329"/>
                    <a:pt x="184839" y="472290"/>
                  </a:cubicBezTo>
                  <a:cubicBezTo>
                    <a:pt x="183632" y="472105"/>
                    <a:pt x="182611" y="471270"/>
                    <a:pt x="182146" y="470065"/>
                  </a:cubicBezTo>
                  <a:lnTo>
                    <a:pt x="122631" y="296554"/>
                  </a:lnTo>
                  <a:cubicBezTo>
                    <a:pt x="121796" y="294051"/>
                    <a:pt x="121981" y="291270"/>
                    <a:pt x="123281" y="288860"/>
                  </a:cubicBezTo>
                  <a:cubicBezTo>
                    <a:pt x="124488" y="286543"/>
                    <a:pt x="126717" y="284875"/>
                    <a:pt x="129316" y="284133"/>
                  </a:cubicBezTo>
                  <a:close/>
                  <a:moveTo>
                    <a:pt x="310258" y="248003"/>
                  </a:moveTo>
                  <a:lnTo>
                    <a:pt x="447486" y="283781"/>
                  </a:lnTo>
                  <a:cubicBezTo>
                    <a:pt x="450085" y="284430"/>
                    <a:pt x="452221" y="286191"/>
                    <a:pt x="453521" y="288508"/>
                  </a:cubicBezTo>
                  <a:cubicBezTo>
                    <a:pt x="454821" y="290825"/>
                    <a:pt x="455006" y="293606"/>
                    <a:pt x="454171" y="296108"/>
                  </a:cubicBezTo>
                  <a:cubicBezTo>
                    <a:pt x="454171" y="296108"/>
                    <a:pt x="405054" y="439869"/>
                    <a:pt x="388435" y="487697"/>
                  </a:cubicBezTo>
                  <a:cubicBezTo>
                    <a:pt x="387785" y="489643"/>
                    <a:pt x="385928" y="490570"/>
                    <a:pt x="383792" y="489551"/>
                  </a:cubicBezTo>
                  <a:cubicBezTo>
                    <a:pt x="380914" y="488160"/>
                    <a:pt x="378129" y="486399"/>
                    <a:pt x="375529" y="484824"/>
                  </a:cubicBezTo>
                  <a:cubicBezTo>
                    <a:pt x="365130" y="478521"/>
                    <a:pt x="353339" y="471476"/>
                    <a:pt x="330684" y="471476"/>
                  </a:cubicBezTo>
                  <a:cubicBezTo>
                    <a:pt x="320192" y="471476"/>
                    <a:pt x="311093" y="472959"/>
                    <a:pt x="302737" y="476111"/>
                  </a:cubicBezTo>
                  <a:cubicBezTo>
                    <a:pt x="301716" y="476481"/>
                    <a:pt x="300601" y="476389"/>
                    <a:pt x="299673" y="475740"/>
                  </a:cubicBezTo>
                  <a:cubicBezTo>
                    <a:pt x="298837" y="475091"/>
                    <a:pt x="298280" y="474072"/>
                    <a:pt x="298280" y="472959"/>
                  </a:cubicBezTo>
                  <a:lnTo>
                    <a:pt x="298280" y="257272"/>
                  </a:lnTo>
                  <a:cubicBezTo>
                    <a:pt x="298280" y="254306"/>
                    <a:pt x="299673" y="251432"/>
                    <a:pt x="301994" y="249671"/>
                  </a:cubicBezTo>
                  <a:cubicBezTo>
                    <a:pt x="304315" y="247910"/>
                    <a:pt x="307472" y="247261"/>
                    <a:pt x="310258" y="248003"/>
                  </a:cubicBezTo>
                  <a:close/>
                  <a:moveTo>
                    <a:pt x="326797" y="100778"/>
                  </a:moveTo>
                  <a:cubicBezTo>
                    <a:pt x="324383" y="100778"/>
                    <a:pt x="322433" y="102724"/>
                    <a:pt x="322433" y="105134"/>
                  </a:cubicBezTo>
                  <a:lnTo>
                    <a:pt x="322433" y="124226"/>
                  </a:lnTo>
                  <a:cubicBezTo>
                    <a:pt x="322433" y="126635"/>
                    <a:pt x="324383" y="128582"/>
                    <a:pt x="326797" y="128582"/>
                  </a:cubicBezTo>
                  <a:lnTo>
                    <a:pt x="345926" y="128582"/>
                  </a:lnTo>
                  <a:cubicBezTo>
                    <a:pt x="348340" y="128582"/>
                    <a:pt x="350290" y="126635"/>
                    <a:pt x="350290" y="124226"/>
                  </a:cubicBezTo>
                  <a:lnTo>
                    <a:pt x="350290" y="105134"/>
                  </a:lnTo>
                  <a:cubicBezTo>
                    <a:pt x="350290" y="102724"/>
                    <a:pt x="348340" y="100778"/>
                    <a:pt x="345926" y="100778"/>
                  </a:cubicBezTo>
                  <a:close/>
                  <a:moveTo>
                    <a:pt x="278789" y="100778"/>
                  </a:moveTo>
                  <a:cubicBezTo>
                    <a:pt x="276375" y="100778"/>
                    <a:pt x="274425" y="102724"/>
                    <a:pt x="274425" y="105134"/>
                  </a:cubicBezTo>
                  <a:lnTo>
                    <a:pt x="274425" y="124226"/>
                  </a:lnTo>
                  <a:cubicBezTo>
                    <a:pt x="274425" y="126635"/>
                    <a:pt x="276375" y="128582"/>
                    <a:pt x="278789" y="128582"/>
                  </a:cubicBezTo>
                  <a:lnTo>
                    <a:pt x="297918" y="128582"/>
                  </a:lnTo>
                  <a:cubicBezTo>
                    <a:pt x="300425" y="128582"/>
                    <a:pt x="302375" y="126635"/>
                    <a:pt x="302375" y="124226"/>
                  </a:cubicBezTo>
                  <a:lnTo>
                    <a:pt x="302375" y="105134"/>
                  </a:lnTo>
                  <a:cubicBezTo>
                    <a:pt x="302375" y="102724"/>
                    <a:pt x="300425" y="100778"/>
                    <a:pt x="297918" y="100778"/>
                  </a:cubicBezTo>
                  <a:close/>
                  <a:moveTo>
                    <a:pt x="230874" y="100778"/>
                  </a:moveTo>
                  <a:cubicBezTo>
                    <a:pt x="228460" y="100778"/>
                    <a:pt x="226417" y="102724"/>
                    <a:pt x="226417" y="105134"/>
                  </a:cubicBezTo>
                  <a:lnTo>
                    <a:pt x="226417" y="124226"/>
                  </a:lnTo>
                  <a:cubicBezTo>
                    <a:pt x="226417" y="126635"/>
                    <a:pt x="228460" y="128582"/>
                    <a:pt x="230874" y="128582"/>
                  </a:cubicBezTo>
                  <a:lnTo>
                    <a:pt x="250003" y="128582"/>
                  </a:lnTo>
                  <a:cubicBezTo>
                    <a:pt x="252417" y="128582"/>
                    <a:pt x="254367" y="126635"/>
                    <a:pt x="254367" y="124226"/>
                  </a:cubicBezTo>
                  <a:lnTo>
                    <a:pt x="254367" y="105134"/>
                  </a:lnTo>
                  <a:cubicBezTo>
                    <a:pt x="254367" y="102724"/>
                    <a:pt x="252417" y="100778"/>
                    <a:pt x="250003" y="100778"/>
                  </a:cubicBezTo>
                  <a:close/>
                  <a:moveTo>
                    <a:pt x="271454" y="39517"/>
                  </a:moveTo>
                  <a:lnTo>
                    <a:pt x="305254" y="39517"/>
                  </a:lnTo>
                  <a:cubicBezTo>
                    <a:pt x="307111" y="39517"/>
                    <a:pt x="308597" y="41000"/>
                    <a:pt x="308597" y="42854"/>
                  </a:cubicBezTo>
                  <a:lnTo>
                    <a:pt x="308597" y="85208"/>
                  </a:lnTo>
                  <a:lnTo>
                    <a:pt x="356419" y="85208"/>
                  </a:lnTo>
                  <a:cubicBezTo>
                    <a:pt x="364219" y="85208"/>
                    <a:pt x="370533" y="91510"/>
                    <a:pt x="370533" y="99388"/>
                  </a:cubicBezTo>
                  <a:lnTo>
                    <a:pt x="370533" y="142298"/>
                  </a:lnTo>
                  <a:lnTo>
                    <a:pt x="379726" y="142298"/>
                  </a:lnTo>
                  <a:cubicBezTo>
                    <a:pt x="404798" y="142298"/>
                    <a:pt x="425226" y="162595"/>
                    <a:pt x="425226" y="187618"/>
                  </a:cubicBezTo>
                  <a:lnTo>
                    <a:pt x="425226" y="244893"/>
                  </a:lnTo>
                  <a:cubicBezTo>
                    <a:pt x="425226" y="247025"/>
                    <a:pt x="424205" y="248971"/>
                    <a:pt x="422533" y="250269"/>
                  </a:cubicBezTo>
                  <a:cubicBezTo>
                    <a:pt x="421419" y="251103"/>
                    <a:pt x="420026" y="251566"/>
                    <a:pt x="418540" y="251566"/>
                  </a:cubicBezTo>
                  <a:cubicBezTo>
                    <a:pt x="417983" y="251566"/>
                    <a:pt x="417333" y="251474"/>
                    <a:pt x="416683" y="251288"/>
                  </a:cubicBezTo>
                  <a:cubicBezTo>
                    <a:pt x="410462" y="249527"/>
                    <a:pt x="403590" y="247488"/>
                    <a:pt x="396347" y="245357"/>
                  </a:cubicBezTo>
                  <a:cubicBezTo>
                    <a:pt x="360783" y="234884"/>
                    <a:pt x="316397" y="221724"/>
                    <a:pt x="288447" y="221724"/>
                  </a:cubicBezTo>
                  <a:lnTo>
                    <a:pt x="288354" y="221724"/>
                  </a:lnTo>
                  <a:cubicBezTo>
                    <a:pt x="260403" y="221724"/>
                    <a:pt x="216017" y="234884"/>
                    <a:pt x="180360" y="245357"/>
                  </a:cubicBezTo>
                  <a:cubicBezTo>
                    <a:pt x="173210" y="247488"/>
                    <a:pt x="166338" y="249527"/>
                    <a:pt x="160024" y="251288"/>
                  </a:cubicBezTo>
                  <a:cubicBezTo>
                    <a:pt x="159467" y="251474"/>
                    <a:pt x="158817" y="251566"/>
                    <a:pt x="158260" y="251566"/>
                  </a:cubicBezTo>
                  <a:cubicBezTo>
                    <a:pt x="156774" y="251566"/>
                    <a:pt x="155381" y="251103"/>
                    <a:pt x="154174" y="250269"/>
                  </a:cubicBezTo>
                  <a:cubicBezTo>
                    <a:pt x="152502" y="248971"/>
                    <a:pt x="151574" y="247025"/>
                    <a:pt x="151574" y="244893"/>
                  </a:cubicBezTo>
                  <a:lnTo>
                    <a:pt x="151574" y="187618"/>
                  </a:lnTo>
                  <a:cubicBezTo>
                    <a:pt x="151574" y="162595"/>
                    <a:pt x="171910" y="142298"/>
                    <a:pt x="196981" y="142298"/>
                  </a:cubicBezTo>
                  <a:lnTo>
                    <a:pt x="206267" y="142298"/>
                  </a:lnTo>
                  <a:lnTo>
                    <a:pt x="206267" y="99388"/>
                  </a:lnTo>
                  <a:cubicBezTo>
                    <a:pt x="206267" y="91510"/>
                    <a:pt x="212581" y="85208"/>
                    <a:pt x="220381" y="85208"/>
                  </a:cubicBezTo>
                  <a:lnTo>
                    <a:pt x="268203" y="85208"/>
                  </a:lnTo>
                  <a:lnTo>
                    <a:pt x="268203" y="42854"/>
                  </a:lnTo>
                  <a:cubicBezTo>
                    <a:pt x="268203" y="41000"/>
                    <a:pt x="269689" y="39517"/>
                    <a:pt x="271454" y="39517"/>
                  </a:cubicBezTo>
                  <a:close/>
                  <a:moveTo>
                    <a:pt x="271467" y="0"/>
                  </a:moveTo>
                  <a:lnTo>
                    <a:pt x="305242" y="0"/>
                  </a:lnTo>
                  <a:cubicBezTo>
                    <a:pt x="307098" y="0"/>
                    <a:pt x="308582" y="1485"/>
                    <a:pt x="308582" y="3340"/>
                  </a:cubicBezTo>
                  <a:lnTo>
                    <a:pt x="308582" y="21804"/>
                  </a:lnTo>
                  <a:cubicBezTo>
                    <a:pt x="308582" y="23567"/>
                    <a:pt x="307098" y="25051"/>
                    <a:pt x="305242" y="25051"/>
                  </a:cubicBezTo>
                  <a:lnTo>
                    <a:pt x="271467" y="25051"/>
                  </a:lnTo>
                  <a:cubicBezTo>
                    <a:pt x="269704" y="25051"/>
                    <a:pt x="268219" y="23567"/>
                    <a:pt x="268219" y="21804"/>
                  </a:cubicBezTo>
                  <a:lnTo>
                    <a:pt x="268219" y="3340"/>
                  </a:lnTo>
                  <a:cubicBezTo>
                    <a:pt x="268219" y="1485"/>
                    <a:pt x="269704" y="0"/>
                    <a:pt x="271467" y="0"/>
                  </a:cubicBezTo>
                  <a:close/>
                </a:path>
              </a:pathLst>
            </a:custGeom>
            <a:solidFill>
              <a:schemeClr val="bg1"/>
            </a:solidFill>
            <a:ln>
              <a:noFill/>
            </a:ln>
          </p:spPr>
        </p:sp>
        <p:sp>
          <p:nvSpPr>
            <p:cNvPr id="224" name="Freeform 66"/>
            <p:cNvSpPr/>
            <p:nvPr/>
          </p:nvSpPr>
          <p:spPr bwMode="auto">
            <a:xfrm>
              <a:off x="10519" y="3854"/>
              <a:ext cx="1159" cy="1057"/>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CB8637"/>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25" name="tablet_22695"/>
            <p:cNvSpPr>
              <a:spLocks noChangeAspect="1"/>
            </p:cNvSpPr>
            <p:nvPr/>
          </p:nvSpPr>
          <p:spPr bwMode="auto">
            <a:xfrm>
              <a:off x="10893" y="4173"/>
              <a:ext cx="403" cy="421"/>
            </a:xfrm>
            <a:custGeom>
              <a:avLst/>
              <a:gdLst>
                <a:gd name="T0" fmla="*/ 410 w 1087"/>
                <a:gd name="T1" fmla="*/ 802 h 1437"/>
                <a:gd name="T2" fmla="*/ 384 w 1087"/>
                <a:gd name="T3" fmla="*/ 778 h 1437"/>
                <a:gd name="T4" fmla="*/ 678 w 1087"/>
                <a:gd name="T5" fmla="*/ 461 h 1437"/>
                <a:gd name="T6" fmla="*/ 704 w 1087"/>
                <a:gd name="T7" fmla="*/ 486 h 1437"/>
                <a:gd name="T8" fmla="*/ 410 w 1087"/>
                <a:gd name="T9" fmla="*/ 802 h 1437"/>
                <a:gd name="T10" fmla="*/ 859 w 1087"/>
                <a:gd name="T11" fmla="*/ 320 h 1437"/>
                <a:gd name="T12" fmla="*/ 795 w 1087"/>
                <a:gd name="T13" fmla="*/ 260 h 1437"/>
                <a:gd name="T14" fmla="*/ 655 w 1087"/>
                <a:gd name="T15" fmla="*/ 411 h 1437"/>
                <a:gd name="T16" fmla="*/ 719 w 1087"/>
                <a:gd name="T17" fmla="*/ 470 h 1437"/>
                <a:gd name="T18" fmla="*/ 859 w 1087"/>
                <a:gd name="T19" fmla="*/ 320 h 1437"/>
                <a:gd name="T20" fmla="*/ 350 w 1087"/>
                <a:gd name="T21" fmla="*/ 867 h 1437"/>
                <a:gd name="T22" fmla="*/ 395 w 1087"/>
                <a:gd name="T23" fmla="*/ 817 h 1437"/>
                <a:gd name="T24" fmla="*/ 331 w 1087"/>
                <a:gd name="T25" fmla="*/ 758 h 1437"/>
                <a:gd name="T26" fmla="*/ 286 w 1087"/>
                <a:gd name="T27" fmla="*/ 807 h 1437"/>
                <a:gd name="T28" fmla="*/ 272 w 1087"/>
                <a:gd name="T29" fmla="*/ 880 h 1437"/>
                <a:gd name="T30" fmla="*/ 225 w 1087"/>
                <a:gd name="T31" fmla="*/ 880 h 1437"/>
                <a:gd name="T32" fmla="*/ 225 w 1087"/>
                <a:gd name="T33" fmla="*/ 927 h 1437"/>
                <a:gd name="T34" fmla="*/ 862 w 1087"/>
                <a:gd name="T35" fmla="*/ 927 h 1437"/>
                <a:gd name="T36" fmla="*/ 862 w 1087"/>
                <a:gd name="T37" fmla="*/ 880 h 1437"/>
                <a:gd name="T38" fmla="*/ 295 w 1087"/>
                <a:gd name="T39" fmla="*/ 880 h 1437"/>
                <a:gd name="T40" fmla="*/ 350 w 1087"/>
                <a:gd name="T41" fmla="*/ 867 h 1437"/>
                <a:gd name="T42" fmla="*/ 666 w 1087"/>
                <a:gd name="T43" fmla="*/ 451 h 1437"/>
                <a:gd name="T44" fmla="*/ 640 w 1087"/>
                <a:gd name="T45" fmla="*/ 426 h 1437"/>
                <a:gd name="T46" fmla="*/ 346 w 1087"/>
                <a:gd name="T47" fmla="*/ 742 h 1437"/>
                <a:gd name="T48" fmla="*/ 372 w 1087"/>
                <a:gd name="T49" fmla="*/ 767 h 1437"/>
                <a:gd name="T50" fmla="*/ 666 w 1087"/>
                <a:gd name="T51" fmla="*/ 451 h 1437"/>
                <a:gd name="T52" fmla="*/ 1087 w 1087"/>
                <a:gd name="T53" fmla="*/ 60 h 1437"/>
                <a:gd name="T54" fmla="*/ 1087 w 1087"/>
                <a:gd name="T55" fmla="*/ 1377 h 1437"/>
                <a:gd name="T56" fmla="*/ 1027 w 1087"/>
                <a:gd name="T57" fmla="*/ 1437 h 1437"/>
                <a:gd name="T58" fmla="*/ 60 w 1087"/>
                <a:gd name="T59" fmla="*/ 1437 h 1437"/>
                <a:gd name="T60" fmla="*/ 0 w 1087"/>
                <a:gd name="T61" fmla="*/ 1377 h 1437"/>
                <a:gd name="T62" fmla="*/ 0 w 1087"/>
                <a:gd name="T63" fmla="*/ 60 h 1437"/>
                <a:gd name="T64" fmla="*/ 60 w 1087"/>
                <a:gd name="T65" fmla="*/ 0 h 1437"/>
                <a:gd name="T66" fmla="*/ 1027 w 1087"/>
                <a:gd name="T67" fmla="*/ 0 h 1437"/>
                <a:gd name="T68" fmla="*/ 1087 w 1087"/>
                <a:gd name="T69" fmla="*/ 60 h 1437"/>
                <a:gd name="T70" fmla="*/ 586 w 1087"/>
                <a:gd name="T71" fmla="*/ 1377 h 1437"/>
                <a:gd name="T72" fmla="*/ 543 w 1087"/>
                <a:gd name="T73" fmla="*/ 1335 h 1437"/>
                <a:gd name="T74" fmla="*/ 501 w 1087"/>
                <a:gd name="T75" fmla="*/ 1377 h 1437"/>
                <a:gd name="T76" fmla="*/ 543 w 1087"/>
                <a:gd name="T77" fmla="*/ 1420 h 1437"/>
                <a:gd name="T78" fmla="*/ 586 w 1087"/>
                <a:gd name="T79" fmla="*/ 1377 h 1437"/>
                <a:gd name="T80" fmla="*/ 967 w 1087"/>
                <a:gd name="T81" fmla="*/ 119 h 1437"/>
                <a:gd name="T82" fmla="*/ 317 w 1087"/>
                <a:gd name="T83" fmla="*/ 119 h 1437"/>
                <a:gd name="T84" fmla="*/ 317 w 1087"/>
                <a:gd name="T85" fmla="*/ 268 h 1437"/>
                <a:gd name="T86" fmla="*/ 271 w 1087"/>
                <a:gd name="T87" fmla="*/ 229 h 1437"/>
                <a:gd name="T88" fmla="*/ 225 w 1087"/>
                <a:gd name="T89" fmla="*/ 268 h 1437"/>
                <a:gd name="T90" fmla="*/ 225 w 1087"/>
                <a:gd name="T91" fmla="*/ 119 h 1437"/>
                <a:gd name="T92" fmla="*/ 119 w 1087"/>
                <a:gd name="T93" fmla="*/ 119 h 1437"/>
                <a:gd name="T94" fmla="*/ 119 w 1087"/>
                <a:gd name="T95" fmla="*/ 1317 h 1437"/>
                <a:gd name="T96" fmla="*/ 967 w 1087"/>
                <a:gd name="T97" fmla="*/ 1317 h 1437"/>
                <a:gd name="T98" fmla="*/ 967 w 1087"/>
                <a:gd name="T99" fmla="*/ 119 h 1437"/>
                <a:gd name="T100" fmla="*/ 967 w 1087"/>
                <a:gd name="T101" fmla="*/ 119 h 1437"/>
                <a:gd name="T102" fmla="*/ 225 w 1087"/>
                <a:gd name="T103" fmla="*/ 1107 h 1437"/>
                <a:gd name="T104" fmla="*/ 862 w 1087"/>
                <a:gd name="T105" fmla="*/ 1107 h 1437"/>
                <a:gd name="T106" fmla="*/ 862 w 1087"/>
                <a:gd name="T107" fmla="*/ 1060 h 1437"/>
                <a:gd name="T108" fmla="*/ 225 w 1087"/>
                <a:gd name="T109" fmla="*/ 1060 h 1437"/>
                <a:gd name="T110" fmla="*/ 225 w 1087"/>
                <a:gd name="T111" fmla="*/ 1107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7" h="1437">
                  <a:moveTo>
                    <a:pt x="410" y="802"/>
                  </a:moveTo>
                  <a:lnTo>
                    <a:pt x="384" y="778"/>
                  </a:lnTo>
                  <a:lnTo>
                    <a:pt x="678" y="461"/>
                  </a:lnTo>
                  <a:lnTo>
                    <a:pt x="704" y="486"/>
                  </a:lnTo>
                  <a:lnTo>
                    <a:pt x="410" y="802"/>
                  </a:lnTo>
                  <a:close/>
                  <a:moveTo>
                    <a:pt x="859" y="320"/>
                  </a:moveTo>
                  <a:lnTo>
                    <a:pt x="795" y="260"/>
                  </a:lnTo>
                  <a:lnTo>
                    <a:pt x="655" y="411"/>
                  </a:lnTo>
                  <a:lnTo>
                    <a:pt x="719" y="470"/>
                  </a:lnTo>
                  <a:lnTo>
                    <a:pt x="859" y="320"/>
                  </a:lnTo>
                  <a:close/>
                  <a:moveTo>
                    <a:pt x="350" y="867"/>
                  </a:moveTo>
                  <a:lnTo>
                    <a:pt x="395" y="817"/>
                  </a:lnTo>
                  <a:lnTo>
                    <a:pt x="331" y="758"/>
                  </a:lnTo>
                  <a:lnTo>
                    <a:pt x="286" y="807"/>
                  </a:lnTo>
                  <a:lnTo>
                    <a:pt x="272" y="880"/>
                  </a:lnTo>
                  <a:lnTo>
                    <a:pt x="225" y="880"/>
                  </a:lnTo>
                  <a:lnTo>
                    <a:pt x="225" y="927"/>
                  </a:lnTo>
                  <a:lnTo>
                    <a:pt x="862" y="927"/>
                  </a:lnTo>
                  <a:lnTo>
                    <a:pt x="862" y="880"/>
                  </a:lnTo>
                  <a:lnTo>
                    <a:pt x="295" y="880"/>
                  </a:lnTo>
                  <a:lnTo>
                    <a:pt x="350" y="867"/>
                  </a:lnTo>
                  <a:close/>
                  <a:moveTo>
                    <a:pt x="666" y="451"/>
                  </a:moveTo>
                  <a:lnTo>
                    <a:pt x="640" y="426"/>
                  </a:lnTo>
                  <a:lnTo>
                    <a:pt x="346" y="742"/>
                  </a:lnTo>
                  <a:lnTo>
                    <a:pt x="372" y="767"/>
                  </a:lnTo>
                  <a:lnTo>
                    <a:pt x="666" y="451"/>
                  </a:lnTo>
                  <a:close/>
                  <a:moveTo>
                    <a:pt x="1087" y="60"/>
                  </a:moveTo>
                  <a:lnTo>
                    <a:pt x="1087" y="1377"/>
                  </a:lnTo>
                  <a:cubicBezTo>
                    <a:pt x="1087" y="1410"/>
                    <a:pt x="1060" y="1437"/>
                    <a:pt x="1027" y="1437"/>
                  </a:cubicBezTo>
                  <a:lnTo>
                    <a:pt x="60" y="1437"/>
                  </a:lnTo>
                  <a:cubicBezTo>
                    <a:pt x="27" y="1437"/>
                    <a:pt x="0" y="1410"/>
                    <a:pt x="0" y="1377"/>
                  </a:cubicBezTo>
                  <a:lnTo>
                    <a:pt x="0" y="60"/>
                  </a:lnTo>
                  <a:cubicBezTo>
                    <a:pt x="0" y="27"/>
                    <a:pt x="27" y="0"/>
                    <a:pt x="60" y="0"/>
                  </a:cubicBezTo>
                  <a:lnTo>
                    <a:pt x="1027" y="0"/>
                  </a:lnTo>
                  <a:cubicBezTo>
                    <a:pt x="1060" y="0"/>
                    <a:pt x="1087" y="27"/>
                    <a:pt x="1087" y="60"/>
                  </a:cubicBezTo>
                  <a:close/>
                  <a:moveTo>
                    <a:pt x="586" y="1377"/>
                  </a:moveTo>
                  <a:cubicBezTo>
                    <a:pt x="586" y="1354"/>
                    <a:pt x="567" y="1335"/>
                    <a:pt x="543" y="1335"/>
                  </a:cubicBezTo>
                  <a:cubicBezTo>
                    <a:pt x="520" y="1335"/>
                    <a:pt x="501" y="1354"/>
                    <a:pt x="501" y="1377"/>
                  </a:cubicBezTo>
                  <a:cubicBezTo>
                    <a:pt x="501" y="1401"/>
                    <a:pt x="520" y="1420"/>
                    <a:pt x="543" y="1420"/>
                  </a:cubicBezTo>
                  <a:cubicBezTo>
                    <a:pt x="567" y="1420"/>
                    <a:pt x="586" y="1401"/>
                    <a:pt x="586" y="1377"/>
                  </a:cubicBezTo>
                  <a:close/>
                  <a:moveTo>
                    <a:pt x="967" y="119"/>
                  </a:moveTo>
                  <a:lnTo>
                    <a:pt x="317" y="119"/>
                  </a:lnTo>
                  <a:lnTo>
                    <a:pt x="317" y="268"/>
                  </a:lnTo>
                  <a:lnTo>
                    <a:pt x="271" y="229"/>
                  </a:lnTo>
                  <a:lnTo>
                    <a:pt x="225" y="268"/>
                  </a:lnTo>
                  <a:lnTo>
                    <a:pt x="225" y="119"/>
                  </a:lnTo>
                  <a:lnTo>
                    <a:pt x="119" y="119"/>
                  </a:lnTo>
                  <a:lnTo>
                    <a:pt x="119" y="1317"/>
                  </a:lnTo>
                  <a:lnTo>
                    <a:pt x="967" y="1317"/>
                  </a:lnTo>
                  <a:lnTo>
                    <a:pt x="967" y="119"/>
                  </a:lnTo>
                  <a:lnTo>
                    <a:pt x="967" y="119"/>
                  </a:lnTo>
                  <a:close/>
                  <a:moveTo>
                    <a:pt x="225" y="1107"/>
                  </a:moveTo>
                  <a:lnTo>
                    <a:pt x="862" y="1107"/>
                  </a:lnTo>
                  <a:lnTo>
                    <a:pt x="862" y="1060"/>
                  </a:lnTo>
                  <a:lnTo>
                    <a:pt x="225" y="1060"/>
                  </a:lnTo>
                  <a:lnTo>
                    <a:pt x="225" y="1107"/>
                  </a:lnTo>
                  <a:close/>
                </a:path>
              </a:pathLst>
            </a:custGeom>
            <a:solidFill>
              <a:schemeClr val="bg1"/>
            </a:solidFill>
            <a:ln>
              <a:noFill/>
            </a:ln>
          </p:spPr>
        </p:sp>
        <p:sp>
          <p:nvSpPr>
            <p:cNvPr id="226" name="curve-down-arrow_21178"/>
            <p:cNvSpPr>
              <a:spLocks noChangeAspect="1"/>
            </p:cNvSpPr>
            <p:nvPr/>
          </p:nvSpPr>
          <p:spPr bwMode="auto">
            <a:xfrm>
              <a:off x="11137" y="4419"/>
              <a:ext cx="303" cy="286"/>
            </a:xfrm>
            <a:custGeom>
              <a:avLst/>
              <a:gdLst>
                <a:gd name="T0" fmla="*/ 533 w 680"/>
                <a:gd name="T1" fmla="*/ 573 h 810"/>
                <a:gd name="T2" fmla="*/ 680 w 680"/>
                <a:gd name="T3" fmla="*/ 573 h 810"/>
                <a:gd name="T4" fmla="*/ 443 w 680"/>
                <a:gd name="T5" fmla="*/ 810 h 810"/>
                <a:gd name="T6" fmla="*/ 206 w 680"/>
                <a:gd name="T7" fmla="*/ 573 h 810"/>
                <a:gd name="T8" fmla="*/ 355 w 680"/>
                <a:gd name="T9" fmla="*/ 573 h 810"/>
                <a:gd name="T10" fmla="*/ 0 w 680"/>
                <a:gd name="T11" fmla="*/ 13 h 810"/>
                <a:gd name="T12" fmla="*/ 89 w 680"/>
                <a:gd name="T13" fmla="*/ 0 h 810"/>
                <a:gd name="T14" fmla="*/ 533 w 680"/>
                <a:gd name="T15" fmla="*/ 573 h 8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0" h="810">
                  <a:moveTo>
                    <a:pt x="533" y="573"/>
                  </a:moveTo>
                  <a:lnTo>
                    <a:pt x="680" y="573"/>
                  </a:lnTo>
                  <a:lnTo>
                    <a:pt x="443" y="810"/>
                  </a:lnTo>
                  <a:lnTo>
                    <a:pt x="206" y="573"/>
                  </a:lnTo>
                  <a:lnTo>
                    <a:pt x="355" y="573"/>
                  </a:lnTo>
                  <a:cubicBezTo>
                    <a:pt x="334" y="293"/>
                    <a:pt x="188" y="68"/>
                    <a:pt x="0" y="13"/>
                  </a:cubicBezTo>
                  <a:cubicBezTo>
                    <a:pt x="28" y="4"/>
                    <a:pt x="58" y="0"/>
                    <a:pt x="89" y="0"/>
                  </a:cubicBezTo>
                  <a:cubicBezTo>
                    <a:pt x="319" y="0"/>
                    <a:pt x="509" y="251"/>
                    <a:pt x="533" y="573"/>
                  </a:cubicBezTo>
                  <a:close/>
                </a:path>
              </a:pathLst>
            </a:custGeom>
            <a:solidFill>
              <a:schemeClr val="bg1"/>
            </a:solidFill>
            <a:ln>
              <a:noFill/>
            </a:ln>
          </p:spPr>
        </p:sp>
        <p:sp>
          <p:nvSpPr>
            <p:cNvPr id="227" name="Freeform 66"/>
            <p:cNvSpPr/>
            <p:nvPr/>
          </p:nvSpPr>
          <p:spPr bwMode="auto">
            <a:xfrm>
              <a:off x="11905" y="4600"/>
              <a:ext cx="1159" cy="1058"/>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FF9C00"/>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28" name="freight_353246"/>
            <p:cNvSpPr>
              <a:spLocks noChangeAspect="1"/>
            </p:cNvSpPr>
            <p:nvPr/>
          </p:nvSpPr>
          <p:spPr bwMode="auto">
            <a:xfrm>
              <a:off x="12222" y="4850"/>
              <a:ext cx="581" cy="485"/>
            </a:xfrm>
            <a:custGeom>
              <a:avLst/>
              <a:gdLst>
                <a:gd name="connsiteX0" fmla="*/ 76705 w 590844"/>
                <a:gd name="connsiteY0" fmla="*/ 588199 h 606758"/>
                <a:gd name="connsiteX1" fmla="*/ 116363 w 590844"/>
                <a:gd name="connsiteY1" fmla="*/ 588199 h 606758"/>
                <a:gd name="connsiteX2" fmla="*/ 116363 w 590844"/>
                <a:gd name="connsiteY2" fmla="*/ 606758 h 606758"/>
                <a:gd name="connsiteX3" fmla="*/ 76705 w 590844"/>
                <a:gd name="connsiteY3" fmla="*/ 606758 h 606758"/>
                <a:gd name="connsiteX4" fmla="*/ 76705 w 590844"/>
                <a:gd name="connsiteY4" fmla="*/ 561032 h 606758"/>
                <a:gd name="connsiteX5" fmla="*/ 116363 w 590844"/>
                <a:gd name="connsiteY5" fmla="*/ 561032 h 606758"/>
                <a:gd name="connsiteX6" fmla="*/ 116363 w 590844"/>
                <a:gd name="connsiteY6" fmla="*/ 579591 h 606758"/>
                <a:gd name="connsiteX7" fmla="*/ 76705 w 590844"/>
                <a:gd name="connsiteY7" fmla="*/ 579591 h 606758"/>
                <a:gd name="connsiteX8" fmla="*/ 76705 w 590844"/>
                <a:gd name="connsiteY8" fmla="*/ 531324 h 606758"/>
                <a:gd name="connsiteX9" fmla="*/ 116363 w 590844"/>
                <a:gd name="connsiteY9" fmla="*/ 531324 h 606758"/>
                <a:gd name="connsiteX10" fmla="*/ 116363 w 590844"/>
                <a:gd name="connsiteY10" fmla="*/ 549883 h 606758"/>
                <a:gd name="connsiteX11" fmla="*/ 76705 w 590844"/>
                <a:gd name="connsiteY11" fmla="*/ 549883 h 606758"/>
                <a:gd name="connsiteX12" fmla="*/ 76705 w 590844"/>
                <a:gd name="connsiteY12" fmla="*/ 501616 h 606758"/>
                <a:gd name="connsiteX13" fmla="*/ 116363 w 590844"/>
                <a:gd name="connsiteY13" fmla="*/ 501616 h 606758"/>
                <a:gd name="connsiteX14" fmla="*/ 116363 w 590844"/>
                <a:gd name="connsiteY14" fmla="*/ 520245 h 606758"/>
                <a:gd name="connsiteX15" fmla="*/ 76705 w 590844"/>
                <a:gd name="connsiteY15" fmla="*/ 520245 h 606758"/>
                <a:gd name="connsiteX16" fmla="*/ 76705 w 590844"/>
                <a:gd name="connsiteY16" fmla="*/ 475718 h 606758"/>
                <a:gd name="connsiteX17" fmla="*/ 116363 w 590844"/>
                <a:gd name="connsiteY17" fmla="*/ 475718 h 606758"/>
                <a:gd name="connsiteX18" fmla="*/ 116363 w 590844"/>
                <a:gd name="connsiteY18" fmla="*/ 494277 h 606758"/>
                <a:gd name="connsiteX19" fmla="*/ 76705 w 590844"/>
                <a:gd name="connsiteY19" fmla="*/ 494277 h 606758"/>
                <a:gd name="connsiteX20" fmla="*/ 533757 w 590844"/>
                <a:gd name="connsiteY20" fmla="*/ 464569 h 606758"/>
                <a:gd name="connsiteX21" fmla="*/ 552245 w 590844"/>
                <a:gd name="connsiteY21" fmla="*/ 464569 h 606758"/>
                <a:gd name="connsiteX22" fmla="*/ 552245 w 590844"/>
                <a:gd name="connsiteY22" fmla="*/ 561032 h 606758"/>
                <a:gd name="connsiteX23" fmla="*/ 533757 w 590844"/>
                <a:gd name="connsiteY23" fmla="*/ 561032 h 606758"/>
                <a:gd name="connsiteX24" fmla="*/ 495298 w 590844"/>
                <a:gd name="connsiteY24" fmla="*/ 464569 h 606758"/>
                <a:gd name="connsiteX25" fmla="*/ 513857 w 590844"/>
                <a:gd name="connsiteY25" fmla="*/ 464569 h 606758"/>
                <a:gd name="connsiteX26" fmla="*/ 513857 w 590844"/>
                <a:gd name="connsiteY26" fmla="*/ 561032 h 606758"/>
                <a:gd name="connsiteX27" fmla="*/ 495298 w 590844"/>
                <a:gd name="connsiteY27" fmla="*/ 561032 h 606758"/>
                <a:gd name="connsiteX28" fmla="*/ 458181 w 590844"/>
                <a:gd name="connsiteY28" fmla="*/ 464569 h 606758"/>
                <a:gd name="connsiteX29" fmla="*/ 476740 w 590844"/>
                <a:gd name="connsiteY29" fmla="*/ 464569 h 606758"/>
                <a:gd name="connsiteX30" fmla="*/ 476740 w 590844"/>
                <a:gd name="connsiteY30" fmla="*/ 561032 h 606758"/>
                <a:gd name="connsiteX31" fmla="*/ 458181 w 590844"/>
                <a:gd name="connsiteY31" fmla="*/ 561032 h 606758"/>
                <a:gd name="connsiteX32" fmla="*/ 419723 w 590844"/>
                <a:gd name="connsiteY32" fmla="*/ 464569 h 606758"/>
                <a:gd name="connsiteX33" fmla="*/ 438282 w 590844"/>
                <a:gd name="connsiteY33" fmla="*/ 464569 h 606758"/>
                <a:gd name="connsiteX34" fmla="*/ 438282 w 590844"/>
                <a:gd name="connsiteY34" fmla="*/ 561032 h 606758"/>
                <a:gd name="connsiteX35" fmla="*/ 419723 w 590844"/>
                <a:gd name="connsiteY35" fmla="*/ 561032 h 606758"/>
                <a:gd name="connsiteX36" fmla="*/ 381335 w 590844"/>
                <a:gd name="connsiteY36" fmla="*/ 464569 h 606758"/>
                <a:gd name="connsiteX37" fmla="*/ 399964 w 590844"/>
                <a:gd name="connsiteY37" fmla="*/ 464569 h 606758"/>
                <a:gd name="connsiteX38" fmla="*/ 399964 w 590844"/>
                <a:gd name="connsiteY38" fmla="*/ 561032 h 606758"/>
                <a:gd name="connsiteX39" fmla="*/ 381335 w 590844"/>
                <a:gd name="connsiteY39" fmla="*/ 561032 h 606758"/>
                <a:gd name="connsiteX40" fmla="*/ 343018 w 590844"/>
                <a:gd name="connsiteY40" fmla="*/ 464569 h 606758"/>
                <a:gd name="connsiteX41" fmla="*/ 361577 w 590844"/>
                <a:gd name="connsiteY41" fmla="*/ 464569 h 606758"/>
                <a:gd name="connsiteX42" fmla="*/ 361577 w 590844"/>
                <a:gd name="connsiteY42" fmla="*/ 561032 h 606758"/>
                <a:gd name="connsiteX43" fmla="*/ 343018 w 590844"/>
                <a:gd name="connsiteY43" fmla="*/ 561032 h 606758"/>
                <a:gd name="connsiteX44" fmla="*/ 305760 w 590844"/>
                <a:gd name="connsiteY44" fmla="*/ 464569 h 606758"/>
                <a:gd name="connsiteX45" fmla="*/ 324389 w 590844"/>
                <a:gd name="connsiteY45" fmla="*/ 464569 h 606758"/>
                <a:gd name="connsiteX46" fmla="*/ 324389 w 590844"/>
                <a:gd name="connsiteY46" fmla="*/ 561032 h 606758"/>
                <a:gd name="connsiteX47" fmla="*/ 305760 w 590844"/>
                <a:gd name="connsiteY47" fmla="*/ 561032 h 606758"/>
                <a:gd name="connsiteX48" fmla="*/ 76705 w 590844"/>
                <a:gd name="connsiteY48" fmla="*/ 446010 h 606758"/>
                <a:gd name="connsiteX49" fmla="*/ 116363 w 590844"/>
                <a:gd name="connsiteY49" fmla="*/ 446010 h 606758"/>
                <a:gd name="connsiteX50" fmla="*/ 116363 w 590844"/>
                <a:gd name="connsiteY50" fmla="*/ 464569 h 606758"/>
                <a:gd name="connsiteX51" fmla="*/ 76705 w 590844"/>
                <a:gd name="connsiteY51" fmla="*/ 464569 h 606758"/>
                <a:gd name="connsiteX52" fmla="*/ 285971 w 590844"/>
                <a:gd name="connsiteY52" fmla="*/ 444758 h 606758"/>
                <a:gd name="connsiteX53" fmla="*/ 285971 w 590844"/>
                <a:gd name="connsiteY53" fmla="*/ 578443 h 606758"/>
                <a:gd name="connsiteX54" fmla="*/ 572246 w 590844"/>
                <a:gd name="connsiteY54" fmla="*/ 578443 h 606758"/>
                <a:gd name="connsiteX55" fmla="*/ 572246 w 590844"/>
                <a:gd name="connsiteY55" fmla="*/ 444758 h 606758"/>
                <a:gd name="connsiteX56" fmla="*/ 267372 w 590844"/>
                <a:gd name="connsiteY56" fmla="*/ 426181 h 606758"/>
                <a:gd name="connsiteX57" fmla="*/ 590844 w 590844"/>
                <a:gd name="connsiteY57" fmla="*/ 426181 h 606758"/>
                <a:gd name="connsiteX58" fmla="*/ 590844 w 590844"/>
                <a:gd name="connsiteY58" fmla="*/ 597020 h 606758"/>
                <a:gd name="connsiteX59" fmla="*/ 267372 w 590844"/>
                <a:gd name="connsiteY59" fmla="*/ 597020 h 606758"/>
                <a:gd name="connsiteX60" fmla="*/ 74228 w 590844"/>
                <a:gd name="connsiteY60" fmla="*/ 407679 h 606758"/>
                <a:gd name="connsiteX61" fmla="*/ 74228 w 590844"/>
                <a:gd name="connsiteY61" fmla="*/ 415056 h 606758"/>
                <a:gd name="connsiteX62" fmla="*/ 113923 w 590844"/>
                <a:gd name="connsiteY62" fmla="*/ 415056 h 606758"/>
                <a:gd name="connsiteX63" fmla="*/ 113923 w 590844"/>
                <a:gd name="connsiteY63" fmla="*/ 407679 h 606758"/>
                <a:gd name="connsiteX64" fmla="*/ 284799 w 590844"/>
                <a:gd name="connsiteY64" fmla="*/ 387864 h 606758"/>
                <a:gd name="connsiteX65" fmla="*/ 303401 w 590844"/>
                <a:gd name="connsiteY65" fmla="*/ 387864 h 606758"/>
                <a:gd name="connsiteX66" fmla="*/ 303401 w 590844"/>
                <a:gd name="connsiteY66" fmla="*/ 398983 h 606758"/>
                <a:gd name="connsiteX67" fmla="*/ 553500 w 590844"/>
                <a:gd name="connsiteY67" fmla="*/ 398983 h 606758"/>
                <a:gd name="connsiteX68" fmla="*/ 553500 w 590844"/>
                <a:gd name="connsiteY68" fmla="*/ 387864 h 606758"/>
                <a:gd name="connsiteX69" fmla="*/ 572102 w 590844"/>
                <a:gd name="connsiteY69" fmla="*/ 387864 h 606758"/>
                <a:gd name="connsiteX70" fmla="*/ 572102 w 590844"/>
                <a:gd name="connsiteY70" fmla="*/ 398983 h 606758"/>
                <a:gd name="connsiteX71" fmla="*/ 590703 w 590844"/>
                <a:gd name="connsiteY71" fmla="*/ 398983 h 606758"/>
                <a:gd name="connsiteX72" fmla="*/ 590703 w 590844"/>
                <a:gd name="connsiteY72" fmla="*/ 417572 h 606758"/>
                <a:gd name="connsiteX73" fmla="*/ 267443 w 590844"/>
                <a:gd name="connsiteY73" fmla="*/ 417572 h 606758"/>
                <a:gd name="connsiteX74" fmla="*/ 267443 w 590844"/>
                <a:gd name="connsiteY74" fmla="*/ 398983 h 606758"/>
                <a:gd name="connsiteX75" fmla="*/ 284799 w 590844"/>
                <a:gd name="connsiteY75" fmla="*/ 398983 h 606758"/>
                <a:gd name="connsiteX76" fmla="*/ 76705 w 590844"/>
                <a:gd name="connsiteY76" fmla="*/ 359426 h 606758"/>
                <a:gd name="connsiteX77" fmla="*/ 116363 w 590844"/>
                <a:gd name="connsiteY77" fmla="*/ 359426 h 606758"/>
                <a:gd name="connsiteX78" fmla="*/ 116363 w 590844"/>
                <a:gd name="connsiteY78" fmla="*/ 377985 h 606758"/>
                <a:gd name="connsiteX79" fmla="*/ 76705 w 590844"/>
                <a:gd name="connsiteY79" fmla="*/ 377985 h 606758"/>
                <a:gd name="connsiteX80" fmla="*/ 76705 w 590844"/>
                <a:gd name="connsiteY80" fmla="*/ 332258 h 606758"/>
                <a:gd name="connsiteX81" fmla="*/ 116363 w 590844"/>
                <a:gd name="connsiteY81" fmla="*/ 332258 h 606758"/>
                <a:gd name="connsiteX82" fmla="*/ 116363 w 590844"/>
                <a:gd name="connsiteY82" fmla="*/ 350817 h 606758"/>
                <a:gd name="connsiteX83" fmla="*/ 76705 w 590844"/>
                <a:gd name="connsiteY83" fmla="*/ 350817 h 606758"/>
                <a:gd name="connsiteX84" fmla="*/ 419717 w 590844"/>
                <a:gd name="connsiteY84" fmla="*/ 235725 h 606758"/>
                <a:gd name="connsiteX85" fmla="*/ 438317 w 590844"/>
                <a:gd name="connsiteY85" fmla="*/ 235725 h 606758"/>
                <a:gd name="connsiteX86" fmla="*/ 438317 w 590844"/>
                <a:gd name="connsiteY86" fmla="*/ 255540 h 606758"/>
                <a:gd name="connsiteX87" fmla="*/ 451488 w 590844"/>
                <a:gd name="connsiteY87" fmla="*/ 255540 h 606758"/>
                <a:gd name="connsiteX88" fmla="*/ 572074 w 590844"/>
                <a:gd name="connsiteY88" fmla="*/ 354971 h 606758"/>
                <a:gd name="connsiteX89" fmla="*/ 572074 w 590844"/>
                <a:gd name="connsiteY89" fmla="*/ 377985 h 606758"/>
                <a:gd name="connsiteX90" fmla="*/ 553475 w 590844"/>
                <a:gd name="connsiteY90" fmla="*/ 377985 h 606758"/>
                <a:gd name="connsiteX91" fmla="*/ 553475 w 590844"/>
                <a:gd name="connsiteY91" fmla="*/ 363679 h 606758"/>
                <a:gd name="connsiteX92" fmla="*/ 444813 w 590844"/>
                <a:gd name="connsiteY92" fmla="*/ 274111 h 606758"/>
                <a:gd name="connsiteX93" fmla="*/ 413398 w 590844"/>
                <a:gd name="connsiteY93" fmla="*/ 274111 h 606758"/>
                <a:gd name="connsiteX94" fmla="*/ 303402 w 590844"/>
                <a:gd name="connsiteY94" fmla="*/ 363768 h 606758"/>
                <a:gd name="connsiteX95" fmla="*/ 303402 w 590844"/>
                <a:gd name="connsiteY95" fmla="*/ 377985 h 606758"/>
                <a:gd name="connsiteX96" fmla="*/ 284802 w 590844"/>
                <a:gd name="connsiteY96" fmla="*/ 377985 h 606758"/>
                <a:gd name="connsiteX97" fmla="*/ 284802 w 590844"/>
                <a:gd name="connsiteY97" fmla="*/ 354882 h 606758"/>
                <a:gd name="connsiteX98" fmla="*/ 406724 w 590844"/>
                <a:gd name="connsiteY98" fmla="*/ 255540 h 606758"/>
                <a:gd name="connsiteX99" fmla="*/ 419717 w 590844"/>
                <a:gd name="connsiteY99" fmla="*/ 255540 h 606758"/>
                <a:gd name="connsiteX100" fmla="*/ 76335 w 590844"/>
                <a:gd name="connsiteY100" fmla="*/ 235458 h 606758"/>
                <a:gd name="connsiteX101" fmla="*/ 76335 w 590844"/>
                <a:gd name="connsiteY101" fmla="*/ 302466 h 606758"/>
                <a:gd name="connsiteX102" fmla="*/ 114896 w 590844"/>
                <a:gd name="connsiteY102" fmla="*/ 302466 h 606758"/>
                <a:gd name="connsiteX103" fmla="*/ 114896 w 590844"/>
                <a:gd name="connsiteY103" fmla="*/ 235458 h 606758"/>
                <a:gd name="connsiteX104" fmla="*/ 57722 w 590844"/>
                <a:gd name="connsiteY104" fmla="*/ 216884 h 606758"/>
                <a:gd name="connsiteX105" fmla="*/ 133509 w 590844"/>
                <a:gd name="connsiteY105" fmla="*/ 216884 h 606758"/>
                <a:gd name="connsiteX106" fmla="*/ 133509 w 590844"/>
                <a:gd name="connsiteY106" fmla="*/ 321039 h 606758"/>
                <a:gd name="connsiteX107" fmla="*/ 57722 w 590844"/>
                <a:gd name="connsiteY107" fmla="*/ 321039 h 606758"/>
                <a:gd name="connsiteX108" fmla="*/ 190643 w 590844"/>
                <a:gd name="connsiteY108" fmla="*/ 201757 h 606758"/>
                <a:gd name="connsiteX109" fmla="*/ 190643 w 590844"/>
                <a:gd name="connsiteY109" fmla="*/ 255526 h 606758"/>
                <a:gd name="connsiteX110" fmla="*/ 219124 w 590844"/>
                <a:gd name="connsiteY110" fmla="*/ 255526 h 606758"/>
                <a:gd name="connsiteX111" fmla="*/ 219124 w 590844"/>
                <a:gd name="connsiteY111" fmla="*/ 230019 h 606758"/>
                <a:gd name="connsiteX112" fmla="*/ 160916 w 590844"/>
                <a:gd name="connsiteY112" fmla="*/ 188781 h 606758"/>
                <a:gd name="connsiteX113" fmla="*/ 160916 w 590844"/>
                <a:gd name="connsiteY113" fmla="*/ 313650 h 606758"/>
                <a:gd name="connsiteX114" fmla="*/ 219124 w 590844"/>
                <a:gd name="connsiteY114" fmla="*/ 313650 h 606758"/>
                <a:gd name="connsiteX115" fmla="*/ 219124 w 590844"/>
                <a:gd name="connsiteY115" fmla="*/ 274100 h 606758"/>
                <a:gd name="connsiteX116" fmla="*/ 172130 w 590844"/>
                <a:gd name="connsiteY116" fmla="*/ 274100 h 606758"/>
                <a:gd name="connsiteX117" fmla="*/ 172130 w 590844"/>
                <a:gd name="connsiteY117" fmla="*/ 188781 h 606758"/>
                <a:gd name="connsiteX118" fmla="*/ 86654 w 590844"/>
                <a:gd name="connsiteY118" fmla="*/ 150411 h 606758"/>
                <a:gd name="connsiteX119" fmla="*/ 106412 w 590844"/>
                <a:gd name="connsiteY119" fmla="*/ 150411 h 606758"/>
                <a:gd name="connsiteX120" fmla="*/ 106412 w 590844"/>
                <a:gd name="connsiteY120" fmla="*/ 168970 h 606758"/>
                <a:gd name="connsiteX121" fmla="*/ 86654 w 590844"/>
                <a:gd name="connsiteY121" fmla="*/ 168970 h 606758"/>
                <a:gd name="connsiteX122" fmla="*/ 95660 w 590844"/>
                <a:gd name="connsiteY122" fmla="*/ 140269 h 606758"/>
                <a:gd name="connsiteX123" fmla="*/ 76335 w 590844"/>
                <a:gd name="connsiteY123" fmla="*/ 159559 h 606758"/>
                <a:gd name="connsiteX124" fmla="*/ 95660 w 590844"/>
                <a:gd name="connsiteY124" fmla="*/ 178848 h 606758"/>
                <a:gd name="connsiteX125" fmla="*/ 114896 w 590844"/>
                <a:gd name="connsiteY125" fmla="*/ 159559 h 606758"/>
                <a:gd name="connsiteX126" fmla="*/ 95660 w 590844"/>
                <a:gd name="connsiteY126" fmla="*/ 140269 h 606758"/>
                <a:gd name="connsiteX127" fmla="*/ 95660 w 590844"/>
                <a:gd name="connsiteY127" fmla="*/ 121691 h 606758"/>
                <a:gd name="connsiteX128" fmla="*/ 133509 w 590844"/>
                <a:gd name="connsiteY128" fmla="*/ 159559 h 606758"/>
                <a:gd name="connsiteX129" fmla="*/ 95660 w 590844"/>
                <a:gd name="connsiteY129" fmla="*/ 197337 h 606758"/>
                <a:gd name="connsiteX130" fmla="*/ 57722 w 590844"/>
                <a:gd name="connsiteY130" fmla="*/ 159559 h 606758"/>
                <a:gd name="connsiteX131" fmla="*/ 95660 w 590844"/>
                <a:gd name="connsiteY131" fmla="*/ 121691 h 606758"/>
                <a:gd name="connsiteX132" fmla="*/ 95322 w 590844"/>
                <a:gd name="connsiteY132" fmla="*/ 111726 h 606758"/>
                <a:gd name="connsiteX133" fmla="*/ 48239 w 590844"/>
                <a:gd name="connsiteY133" fmla="*/ 159541 h 606758"/>
                <a:gd name="connsiteX134" fmla="*/ 48239 w 590844"/>
                <a:gd name="connsiteY134" fmla="*/ 389104 h 606758"/>
                <a:gd name="connsiteX135" fmla="*/ 142404 w 590844"/>
                <a:gd name="connsiteY135" fmla="*/ 389104 h 606758"/>
                <a:gd name="connsiteX136" fmla="*/ 142404 w 590844"/>
                <a:gd name="connsiteY136" fmla="*/ 159541 h 606758"/>
                <a:gd name="connsiteX137" fmla="*/ 95322 w 590844"/>
                <a:gd name="connsiteY137" fmla="*/ 111726 h 606758"/>
                <a:gd name="connsiteX138" fmla="*/ 419723 w 590844"/>
                <a:gd name="connsiteY138" fmla="*/ 93536 h 606758"/>
                <a:gd name="connsiteX139" fmla="*/ 438282 w 590844"/>
                <a:gd name="connsiteY139" fmla="*/ 93536 h 606758"/>
                <a:gd name="connsiteX140" fmla="*/ 438282 w 590844"/>
                <a:gd name="connsiteY140" fmla="*/ 225846 h 606758"/>
                <a:gd name="connsiteX141" fmla="*/ 419723 w 590844"/>
                <a:gd name="connsiteY141" fmla="*/ 225846 h 606758"/>
                <a:gd name="connsiteX142" fmla="*/ 417865 w 590844"/>
                <a:gd name="connsiteY142" fmla="*/ 19119 h 606758"/>
                <a:gd name="connsiteX143" fmla="*/ 152639 w 590844"/>
                <a:gd name="connsiteY143" fmla="*/ 127012 h 606758"/>
                <a:gd name="connsiteX144" fmla="*/ 159492 w 590844"/>
                <a:gd name="connsiteY144" fmla="*/ 145321 h 606758"/>
                <a:gd name="connsiteX145" fmla="*/ 424274 w 590844"/>
                <a:gd name="connsiteY145" fmla="*/ 37516 h 606758"/>
                <a:gd name="connsiteX146" fmla="*/ 424452 w 590844"/>
                <a:gd name="connsiteY146" fmla="*/ 37516 h 606758"/>
                <a:gd name="connsiteX147" fmla="*/ 430237 w 590844"/>
                <a:gd name="connsiteY147" fmla="*/ 24984 h 606758"/>
                <a:gd name="connsiteX148" fmla="*/ 417865 w 590844"/>
                <a:gd name="connsiteY148" fmla="*/ 19119 h 606758"/>
                <a:gd name="connsiteX149" fmla="*/ 411368 w 590844"/>
                <a:gd name="connsiteY149" fmla="*/ 1699 h 606758"/>
                <a:gd name="connsiteX150" fmla="*/ 447770 w 590844"/>
                <a:gd name="connsiteY150" fmla="*/ 18674 h 606758"/>
                <a:gd name="connsiteX151" fmla="*/ 438336 w 590844"/>
                <a:gd name="connsiteY151" fmla="*/ 50758 h 606758"/>
                <a:gd name="connsiteX152" fmla="*/ 438336 w 590844"/>
                <a:gd name="connsiteY152" fmla="*/ 83642 h 606758"/>
                <a:gd name="connsiteX153" fmla="*/ 419734 w 590844"/>
                <a:gd name="connsiteY153" fmla="*/ 83642 h 606758"/>
                <a:gd name="connsiteX154" fmla="*/ 419734 w 590844"/>
                <a:gd name="connsiteY154" fmla="*/ 59379 h 606758"/>
                <a:gd name="connsiteX155" fmla="*/ 160916 w 590844"/>
                <a:gd name="connsiteY155" fmla="*/ 164696 h 606758"/>
                <a:gd name="connsiteX156" fmla="*/ 160916 w 590844"/>
                <a:gd name="connsiteY156" fmla="*/ 170206 h 606758"/>
                <a:gd name="connsiteX157" fmla="*/ 185214 w 590844"/>
                <a:gd name="connsiteY157" fmla="*/ 170206 h 606758"/>
                <a:gd name="connsiteX158" fmla="*/ 237725 w 590844"/>
                <a:gd name="connsiteY158" fmla="*/ 222287 h 606758"/>
                <a:gd name="connsiteX159" fmla="*/ 237725 w 590844"/>
                <a:gd name="connsiteY159" fmla="*/ 332224 h 606758"/>
                <a:gd name="connsiteX160" fmla="*/ 160916 w 590844"/>
                <a:gd name="connsiteY160" fmla="*/ 332224 h 606758"/>
                <a:gd name="connsiteX161" fmla="*/ 160916 w 590844"/>
                <a:gd name="connsiteY161" fmla="*/ 407679 h 606758"/>
                <a:gd name="connsiteX162" fmla="*/ 132435 w 590844"/>
                <a:gd name="connsiteY162" fmla="*/ 407679 h 606758"/>
                <a:gd name="connsiteX163" fmla="*/ 132435 w 590844"/>
                <a:gd name="connsiteY163" fmla="*/ 415056 h 606758"/>
                <a:gd name="connsiteX164" fmla="*/ 157534 w 590844"/>
                <a:gd name="connsiteY164" fmla="*/ 415056 h 606758"/>
                <a:gd name="connsiteX165" fmla="*/ 190643 w 590844"/>
                <a:gd name="connsiteY165" fmla="*/ 461004 h 606758"/>
                <a:gd name="connsiteX166" fmla="*/ 190643 w 590844"/>
                <a:gd name="connsiteY166" fmla="*/ 606758 h 606758"/>
                <a:gd name="connsiteX167" fmla="*/ 172130 w 590844"/>
                <a:gd name="connsiteY167" fmla="*/ 606758 h 606758"/>
                <a:gd name="connsiteX168" fmla="*/ 172130 w 590844"/>
                <a:gd name="connsiteY168" fmla="*/ 474424 h 606758"/>
                <a:gd name="connsiteX169" fmla="*/ 123802 w 590844"/>
                <a:gd name="connsiteY169" fmla="*/ 474424 h 606758"/>
                <a:gd name="connsiteX170" fmla="*/ 123802 w 590844"/>
                <a:gd name="connsiteY170" fmla="*/ 455849 h 606758"/>
                <a:gd name="connsiteX171" fmla="*/ 164120 w 590844"/>
                <a:gd name="connsiteY171" fmla="*/ 455849 h 606758"/>
                <a:gd name="connsiteX172" fmla="*/ 148011 w 590844"/>
                <a:gd name="connsiteY172" fmla="*/ 433630 h 606758"/>
                <a:gd name="connsiteX173" fmla="*/ 43166 w 590844"/>
                <a:gd name="connsiteY173" fmla="*/ 433630 h 606758"/>
                <a:gd name="connsiteX174" fmla="*/ 26789 w 590844"/>
                <a:gd name="connsiteY174" fmla="*/ 455849 h 606758"/>
                <a:gd name="connsiteX175" fmla="*/ 65594 w 590844"/>
                <a:gd name="connsiteY175" fmla="*/ 455849 h 606758"/>
                <a:gd name="connsiteX176" fmla="*/ 65594 w 590844"/>
                <a:gd name="connsiteY176" fmla="*/ 474424 h 606758"/>
                <a:gd name="connsiteX177" fmla="*/ 18512 w 590844"/>
                <a:gd name="connsiteY177" fmla="*/ 474424 h 606758"/>
                <a:gd name="connsiteX178" fmla="*/ 18512 w 590844"/>
                <a:gd name="connsiteY178" fmla="*/ 606758 h 606758"/>
                <a:gd name="connsiteX179" fmla="*/ 0 w 590844"/>
                <a:gd name="connsiteY179" fmla="*/ 606758 h 606758"/>
                <a:gd name="connsiteX180" fmla="*/ 0 w 590844"/>
                <a:gd name="connsiteY180" fmla="*/ 460915 h 606758"/>
                <a:gd name="connsiteX181" fmla="*/ 33732 w 590844"/>
                <a:gd name="connsiteY181" fmla="*/ 415056 h 606758"/>
                <a:gd name="connsiteX182" fmla="*/ 55715 w 590844"/>
                <a:gd name="connsiteY182" fmla="*/ 415056 h 606758"/>
                <a:gd name="connsiteX183" fmla="*/ 55715 w 590844"/>
                <a:gd name="connsiteY183" fmla="*/ 407679 h 606758"/>
                <a:gd name="connsiteX184" fmla="*/ 29726 w 590844"/>
                <a:gd name="connsiteY184" fmla="*/ 407679 h 606758"/>
                <a:gd name="connsiteX185" fmla="*/ 29726 w 590844"/>
                <a:gd name="connsiteY185" fmla="*/ 159541 h 606758"/>
                <a:gd name="connsiteX186" fmla="*/ 48684 w 590844"/>
                <a:gd name="connsiteY186" fmla="*/ 112615 h 606758"/>
                <a:gd name="connsiteX187" fmla="*/ 95322 w 590844"/>
                <a:gd name="connsiteY187" fmla="*/ 93151 h 606758"/>
                <a:gd name="connsiteX188" fmla="*/ 140980 w 590844"/>
                <a:gd name="connsiteY188" fmla="*/ 111726 h 606758"/>
                <a:gd name="connsiteX189" fmla="*/ 411279 w 590844"/>
                <a:gd name="connsiteY189" fmla="*/ 1788 h 60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590844" h="606758">
                  <a:moveTo>
                    <a:pt x="76705" y="588199"/>
                  </a:moveTo>
                  <a:lnTo>
                    <a:pt x="116363" y="588199"/>
                  </a:lnTo>
                  <a:lnTo>
                    <a:pt x="116363" y="606758"/>
                  </a:lnTo>
                  <a:lnTo>
                    <a:pt x="76705" y="606758"/>
                  </a:lnTo>
                  <a:close/>
                  <a:moveTo>
                    <a:pt x="76705" y="561032"/>
                  </a:moveTo>
                  <a:lnTo>
                    <a:pt x="116363" y="561032"/>
                  </a:lnTo>
                  <a:lnTo>
                    <a:pt x="116363" y="579591"/>
                  </a:lnTo>
                  <a:lnTo>
                    <a:pt x="76705" y="579591"/>
                  </a:lnTo>
                  <a:close/>
                  <a:moveTo>
                    <a:pt x="76705" y="531324"/>
                  </a:moveTo>
                  <a:lnTo>
                    <a:pt x="116363" y="531324"/>
                  </a:lnTo>
                  <a:lnTo>
                    <a:pt x="116363" y="549883"/>
                  </a:lnTo>
                  <a:lnTo>
                    <a:pt x="76705" y="549883"/>
                  </a:lnTo>
                  <a:close/>
                  <a:moveTo>
                    <a:pt x="76705" y="501616"/>
                  </a:moveTo>
                  <a:lnTo>
                    <a:pt x="116363" y="501616"/>
                  </a:lnTo>
                  <a:lnTo>
                    <a:pt x="116363" y="520245"/>
                  </a:lnTo>
                  <a:lnTo>
                    <a:pt x="76705" y="520245"/>
                  </a:lnTo>
                  <a:close/>
                  <a:moveTo>
                    <a:pt x="76705" y="475718"/>
                  </a:moveTo>
                  <a:lnTo>
                    <a:pt x="116363" y="475718"/>
                  </a:lnTo>
                  <a:lnTo>
                    <a:pt x="116363" y="494277"/>
                  </a:lnTo>
                  <a:lnTo>
                    <a:pt x="76705" y="494277"/>
                  </a:lnTo>
                  <a:close/>
                  <a:moveTo>
                    <a:pt x="533757" y="464569"/>
                  </a:moveTo>
                  <a:lnTo>
                    <a:pt x="552245" y="464569"/>
                  </a:lnTo>
                  <a:lnTo>
                    <a:pt x="552245" y="561032"/>
                  </a:lnTo>
                  <a:lnTo>
                    <a:pt x="533757" y="561032"/>
                  </a:lnTo>
                  <a:close/>
                  <a:moveTo>
                    <a:pt x="495298" y="464569"/>
                  </a:moveTo>
                  <a:lnTo>
                    <a:pt x="513857" y="464569"/>
                  </a:lnTo>
                  <a:lnTo>
                    <a:pt x="513857" y="561032"/>
                  </a:lnTo>
                  <a:lnTo>
                    <a:pt x="495298" y="561032"/>
                  </a:lnTo>
                  <a:close/>
                  <a:moveTo>
                    <a:pt x="458181" y="464569"/>
                  </a:moveTo>
                  <a:lnTo>
                    <a:pt x="476740" y="464569"/>
                  </a:lnTo>
                  <a:lnTo>
                    <a:pt x="476740" y="561032"/>
                  </a:lnTo>
                  <a:lnTo>
                    <a:pt x="458181" y="561032"/>
                  </a:lnTo>
                  <a:close/>
                  <a:moveTo>
                    <a:pt x="419723" y="464569"/>
                  </a:moveTo>
                  <a:lnTo>
                    <a:pt x="438282" y="464569"/>
                  </a:lnTo>
                  <a:lnTo>
                    <a:pt x="438282" y="561032"/>
                  </a:lnTo>
                  <a:lnTo>
                    <a:pt x="419723" y="561032"/>
                  </a:lnTo>
                  <a:close/>
                  <a:moveTo>
                    <a:pt x="381335" y="464569"/>
                  </a:moveTo>
                  <a:lnTo>
                    <a:pt x="399964" y="464569"/>
                  </a:lnTo>
                  <a:lnTo>
                    <a:pt x="399964" y="561032"/>
                  </a:lnTo>
                  <a:lnTo>
                    <a:pt x="381335" y="561032"/>
                  </a:lnTo>
                  <a:close/>
                  <a:moveTo>
                    <a:pt x="343018" y="464569"/>
                  </a:moveTo>
                  <a:lnTo>
                    <a:pt x="361577" y="464569"/>
                  </a:lnTo>
                  <a:lnTo>
                    <a:pt x="361577" y="561032"/>
                  </a:lnTo>
                  <a:lnTo>
                    <a:pt x="343018" y="561032"/>
                  </a:lnTo>
                  <a:close/>
                  <a:moveTo>
                    <a:pt x="305760" y="464569"/>
                  </a:moveTo>
                  <a:lnTo>
                    <a:pt x="324389" y="464569"/>
                  </a:lnTo>
                  <a:lnTo>
                    <a:pt x="324389" y="561032"/>
                  </a:lnTo>
                  <a:lnTo>
                    <a:pt x="305760" y="561032"/>
                  </a:lnTo>
                  <a:close/>
                  <a:moveTo>
                    <a:pt x="76705" y="446010"/>
                  </a:moveTo>
                  <a:lnTo>
                    <a:pt x="116363" y="446010"/>
                  </a:lnTo>
                  <a:lnTo>
                    <a:pt x="116363" y="464569"/>
                  </a:lnTo>
                  <a:lnTo>
                    <a:pt x="76705" y="464569"/>
                  </a:lnTo>
                  <a:close/>
                  <a:moveTo>
                    <a:pt x="285971" y="444758"/>
                  </a:moveTo>
                  <a:lnTo>
                    <a:pt x="285971" y="578443"/>
                  </a:lnTo>
                  <a:lnTo>
                    <a:pt x="572246" y="578443"/>
                  </a:lnTo>
                  <a:lnTo>
                    <a:pt x="572246" y="444758"/>
                  </a:lnTo>
                  <a:close/>
                  <a:moveTo>
                    <a:pt x="267372" y="426181"/>
                  </a:moveTo>
                  <a:lnTo>
                    <a:pt x="590844" y="426181"/>
                  </a:lnTo>
                  <a:lnTo>
                    <a:pt x="590844" y="597020"/>
                  </a:lnTo>
                  <a:lnTo>
                    <a:pt x="267372" y="597020"/>
                  </a:lnTo>
                  <a:close/>
                  <a:moveTo>
                    <a:pt x="74228" y="407679"/>
                  </a:moveTo>
                  <a:lnTo>
                    <a:pt x="74228" y="415056"/>
                  </a:lnTo>
                  <a:lnTo>
                    <a:pt x="113923" y="415056"/>
                  </a:lnTo>
                  <a:lnTo>
                    <a:pt x="113923" y="407679"/>
                  </a:lnTo>
                  <a:close/>
                  <a:moveTo>
                    <a:pt x="284799" y="387864"/>
                  </a:moveTo>
                  <a:lnTo>
                    <a:pt x="303401" y="387864"/>
                  </a:lnTo>
                  <a:lnTo>
                    <a:pt x="303401" y="398983"/>
                  </a:lnTo>
                  <a:lnTo>
                    <a:pt x="553500" y="398983"/>
                  </a:lnTo>
                  <a:lnTo>
                    <a:pt x="553500" y="387864"/>
                  </a:lnTo>
                  <a:lnTo>
                    <a:pt x="572102" y="387864"/>
                  </a:lnTo>
                  <a:lnTo>
                    <a:pt x="572102" y="398983"/>
                  </a:lnTo>
                  <a:lnTo>
                    <a:pt x="590703" y="398983"/>
                  </a:lnTo>
                  <a:lnTo>
                    <a:pt x="590703" y="417572"/>
                  </a:lnTo>
                  <a:lnTo>
                    <a:pt x="267443" y="417572"/>
                  </a:lnTo>
                  <a:lnTo>
                    <a:pt x="267443" y="398983"/>
                  </a:lnTo>
                  <a:lnTo>
                    <a:pt x="284799" y="398983"/>
                  </a:lnTo>
                  <a:close/>
                  <a:moveTo>
                    <a:pt x="76705" y="359426"/>
                  </a:moveTo>
                  <a:lnTo>
                    <a:pt x="116363" y="359426"/>
                  </a:lnTo>
                  <a:lnTo>
                    <a:pt x="116363" y="377985"/>
                  </a:lnTo>
                  <a:lnTo>
                    <a:pt x="76705" y="377985"/>
                  </a:lnTo>
                  <a:close/>
                  <a:moveTo>
                    <a:pt x="76705" y="332258"/>
                  </a:moveTo>
                  <a:lnTo>
                    <a:pt x="116363" y="332258"/>
                  </a:lnTo>
                  <a:lnTo>
                    <a:pt x="116363" y="350817"/>
                  </a:lnTo>
                  <a:lnTo>
                    <a:pt x="76705" y="350817"/>
                  </a:lnTo>
                  <a:close/>
                  <a:moveTo>
                    <a:pt x="419717" y="235725"/>
                  </a:moveTo>
                  <a:lnTo>
                    <a:pt x="438317" y="235725"/>
                  </a:lnTo>
                  <a:lnTo>
                    <a:pt x="438317" y="255540"/>
                  </a:lnTo>
                  <a:lnTo>
                    <a:pt x="451488" y="255540"/>
                  </a:lnTo>
                  <a:lnTo>
                    <a:pt x="572074" y="354971"/>
                  </a:lnTo>
                  <a:lnTo>
                    <a:pt x="572074" y="377985"/>
                  </a:lnTo>
                  <a:lnTo>
                    <a:pt x="553475" y="377985"/>
                  </a:lnTo>
                  <a:lnTo>
                    <a:pt x="553475" y="363679"/>
                  </a:lnTo>
                  <a:lnTo>
                    <a:pt x="444813" y="274111"/>
                  </a:lnTo>
                  <a:lnTo>
                    <a:pt x="413398" y="274111"/>
                  </a:lnTo>
                  <a:lnTo>
                    <a:pt x="303402" y="363768"/>
                  </a:lnTo>
                  <a:lnTo>
                    <a:pt x="303402" y="377985"/>
                  </a:lnTo>
                  <a:lnTo>
                    <a:pt x="284802" y="377985"/>
                  </a:lnTo>
                  <a:lnTo>
                    <a:pt x="284802" y="354882"/>
                  </a:lnTo>
                  <a:lnTo>
                    <a:pt x="406724" y="255540"/>
                  </a:lnTo>
                  <a:lnTo>
                    <a:pt x="419717" y="255540"/>
                  </a:lnTo>
                  <a:close/>
                  <a:moveTo>
                    <a:pt x="76335" y="235458"/>
                  </a:moveTo>
                  <a:lnTo>
                    <a:pt x="76335" y="302466"/>
                  </a:lnTo>
                  <a:lnTo>
                    <a:pt x="114896" y="302466"/>
                  </a:lnTo>
                  <a:lnTo>
                    <a:pt x="114896" y="235458"/>
                  </a:lnTo>
                  <a:close/>
                  <a:moveTo>
                    <a:pt x="57722" y="216884"/>
                  </a:moveTo>
                  <a:lnTo>
                    <a:pt x="133509" y="216884"/>
                  </a:lnTo>
                  <a:lnTo>
                    <a:pt x="133509" y="321039"/>
                  </a:lnTo>
                  <a:lnTo>
                    <a:pt x="57722" y="321039"/>
                  </a:lnTo>
                  <a:close/>
                  <a:moveTo>
                    <a:pt x="190643" y="201757"/>
                  </a:moveTo>
                  <a:lnTo>
                    <a:pt x="190643" y="255526"/>
                  </a:lnTo>
                  <a:lnTo>
                    <a:pt x="219124" y="255526"/>
                  </a:lnTo>
                  <a:lnTo>
                    <a:pt x="219124" y="230019"/>
                  </a:lnTo>
                  <a:close/>
                  <a:moveTo>
                    <a:pt x="160916" y="188781"/>
                  </a:moveTo>
                  <a:lnTo>
                    <a:pt x="160916" y="313650"/>
                  </a:lnTo>
                  <a:lnTo>
                    <a:pt x="219124" y="313650"/>
                  </a:lnTo>
                  <a:lnTo>
                    <a:pt x="219124" y="274100"/>
                  </a:lnTo>
                  <a:lnTo>
                    <a:pt x="172130" y="274100"/>
                  </a:lnTo>
                  <a:lnTo>
                    <a:pt x="172130" y="188781"/>
                  </a:lnTo>
                  <a:close/>
                  <a:moveTo>
                    <a:pt x="86654" y="150411"/>
                  </a:moveTo>
                  <a:lnTo>
                    <a:pt x="106412" y="150411"/>
                  </a:lnTo>
                  <a:lnTo>
                    <a:pt x="106412" y="168970"/>
                  </a:lnTo>
                  <a:lnTo>
                    <a:pt x="86654" y="168970"/>
                  </a:lnTo>
                  <a:close/>
                  <a:moveTo>
                    <a:pt x="95660" y="140269"/>
                  </a:moveTo>
                  <a:cubicBezTo>
                    <a:pt x="84973" y="140269"/>
                    <a:pt x="76335" y="148891"/>
                    <a:pt x="76335" y="159559"/>
                  </a:cubicBezTo>
                  <a:cubicBezTo>
                    <a:pt x="76335" y="170137"/>
                    <a:pt x="84973" y="178848"/>
                    <a:pt x="95660" y="178848"/>
                  </a:cubicBezTo>
                  <a:cubicBezTo>
                    <a:pt x="106258" y="178848"/>
                    <a:pt x="114896" y="170137"/>
                    <a:pt x="114896" y="159559"/>
                  </a:cubicBezTo>
                  <a:cubicBezTo>
                    <a:pt x="114896" y="148891"/>
                    <a:pt x="106258" y="140269"/>
                    <a:pt x="95660" y="140269"/>
                  </a:cubicBezTo>
                  <a:close/>
                  <a:moveTo>
                    <a:pt x="95660" y="121691"/>
                  </a:moveTo>
                  <a:cubicBezTo>
                    <a:pt x="116499" y="121691"/>
                    <a:pt x="133509" y="138669"/>
                    <a:pt x="133509" y="159559"/>
                  </a:cubicBezTo>
                  <a:cubicBezTo>
                    <a:pt x="133509" y="180359"/>
                    <a:pt x="116499" y="197337"/>
                    <a:pt x="95660" y="197337"/>
                  </a:cubicBezTo>
                  <a:cubicBezTo>
                    <a:pt x="74732" y="197337"/>
                    <a:pt x="57722" y="180359"/>
                    <a:pt x="57722" y="159559"/>
                  </a:cubicBezTo>
                  <a:cubicBezTo>
                    <a:pt x="57722" y="138669"/>
                    <a:pt x="74732" y="121691"/>
                    <a:pt x="95660" y="121691"/>
                  </a:cubicBezTo>
                  <a:close/>
                  <a:moveTo>
                    <a:pt x="95322" y="111726"/>
                  </a:moveTo>
                  <a:cubicBezTo>
                    <a:pt x="68976" y="111726"/>
                    <a:pt x="48239" y="132700"/>
                    <a:pt x="48239" y="159541"/>
                  </a:cubicBezTo>
                  <a:lnTo>
                    <a:pt x="48239" y="389104"/>
                  </a:lnTo>
                  <a:lnTo>
                    <a:pt x="142404" y="389104"/>
                  </a:lnTo>
                  <a:lnTo>
                    <a:pt x="142404" y="159541"/>
                  </a:lnTo>
                  <a:cubicBezTo>
                    <a:pt x="142404" y="132700"/>
                    <a:pt x="121755" y="111726"/>
                    <a:pt x="95322" y="111726"/>
                  </a:cubicBezTo>
                  <a:close/>
                  <a:moveTo>
                    <a:pt x="419723" y="93536"/>
                  </a:moveTo>
                  <a:lnTo>
                    <a:pt x="438282" y="93536"/>
                  </a:lnTo>
                  <a:lnTo>
                    <a:pt x="438282" y="225846"/>
                  </a:lnTo>
                  <a:lnTo>
                    <a:pt x="419723" y="225846"/>
                  </a:lnTo>
                  <a:close/>
                  <a:moveTo>
                    <a:pt x="417865" y="19119"/>
                  </a:moveTo>
                  <a:lnTo>
                    <a:pt x="152639" y="127012"/>
                  </a:lnTo>
                  <a:cubicBezTo>
                    <a:pt x="155843" y="132700"/>
                    <a:pt x="158068" y="138833"/>
                    <a:pt x="159492" y="145321"/>
                  </a:cubicBezTo>
                  <a:lnTo>
                    <a:pt x="424274" y="37516"/>
                  </a:lnTo>
                  <a:lnTo>
                    <a:pt x="424452" y="37516"/>
                  </a:lnTo>
                  <a:cubicBezTo>
                    <a:pt x="429525" y="35649"/>
                    <a:pt x="432106" y="30050"/>
                    <a:pt x="430237" y="24984"/>
                  </a:cubicBezTo>
                  <a:cubicBezTo>
                    <a:pt x="428457" y="20007"/>
                    <a:pt x="422939" y="17341"/>
                    <a:pt x="417865" y="19119"/>
                  </a:cubicBezTo>
                  <a:close/>
                  <a:moveTo>
                    <a:pt x="411368" y="1699"/>
                  </a:moveTo>
                  <a:cubicBezTo>
                    <a:pt x="426054" y="-3633"/>
                    <a:pt x="442430" y="4010"/>
                    <a:pt x="447770" y="18674"/>
                  </a:cubicBezTo>
                  <a:cubicBezTo>
                    <a:pt x="452042" y="30495"/>
                    <a:pt x="447859" y="43470"/>
                    <a:pt x="438336" y="50758"/>
                  </a:cubicBezTo>
                  <a:lnTo>
                    <a:pt x="438336" y="83642"/>
                  </a:lnTo>
                  <a:lnTo>
                    <a:pt x="419734" y="83642"/>
                  </a:lnTo>
                  <a:lnTo>
                    <a:pt x="419734" y="59379"/>
                  </a:lnTo>
                  <a:lnTo>
                    <a:pt x="160916" y="164696"/>
                  </a:lnTo>
                  <a:lnTo>
                    <a:pt x="160916" y="170206"/>
                  </a:lnTo>
                  <a:lnTo>
                    <a:pt x="185214" y="170206"/>
                  </a:lnTo>
                  <a:lnTo>
                    <a:pt x="237725" y="222287"/>
                  </a:lnTo>
                  <a:lnTo>
                    <a:pt x="237725" y="332224"/>
                  </a:lnTo>
                  <a:lnTo>
                    <a:pt x="160916" y="332224"/>
                  </a:lnTo>
                  <a:lnTo>
                    <a:pt x="160916" y="407679"/>
                  </a:lnTo>
                  <a:lnTo>
                    <a:pt x="132435" y="407679"/>
                  </a:lnTo>
                  <a:lnTo>
                    <a:pt x="132435" y="415056"/>
                  </a:lnTo>
                  <a:lnTo>
                    <a:pt x="157534" y="415056"/>
                  </a:lnTo>
                  <a:lnTo>
                    <a:pt x="190643" y="461004"/>
                  </a:lnTo>
                  <a:lnTo>
                    <a:pt x="190643" y="606758"/>
                  </a:lnTo>
                  <a:lnTo>
                    <a:pt x="172130" y="606758"/>
                  </a:lnTo>
                  <a:lnTo>
                    <a:pt x="172130" y="474424"/>
                  </a:lnTo>
                  <a:lnTo>
                    <a:pt x="123802" y="474424"/>
                  </a:lnTo>
                  <a:lnTo>
                    <a:pt x="123802" y="455849"/>
                  </a:lnTo>
                  <a:lnTo>
                    <a:pt x="164120" y="455849"/>
                  </a:lnTo>
                  <a:lnTo>
                    <a:pt x="148011" y="433630"/>
                  </a:lnTo>
                  <a:lnTo>
                    <a:pt x="43166" y="433630"/>
                  </a:lnTo>
                  <a:lnTo>
                    <a:pt x="26789" y="455849"/>
                  </a:lnTo>
                  <a:lnTo>
                    <a:pt x="65594" y="455849"/>
                  </a:lnTo>
                  <a:lnTo>
                    <a:pt x="65594" y="474424"/>
                  </a:lnTo>
                  <a:lnTo>
                    <a:pt x="18512" y="474424"/>
                  </a:lnTo>
                  <a:lnTo>
                    <a:pt x="18512" y="606758"/>
                  </a:lnTo>
                  <a:lnTo>
                    <a:pt x="0" y="606758"/>
                  </a:lnTo>
                  <a:lnTo>
                    <a:pt x="0" y="460915"/>
                  </a:lnTo>
                  <a:lnTo>
                    <a:pt x="33732" y="415056"/>
                  </a:lnTo>
                  <a:lnTo>
                    <a:pt x="55715" y="415056"/>
                  </a:lnTo>
                  <a:lnTo>
                    <a:pt x="55715" y="407679"/>
                  </a:lnTo>
                  <a:lnTo>
                    <a:pt x="29726" y="407679"/>
                  </a:lnTo>
                  <a:lnTo>
                    <a:pt x="29726" y="159541"/>
                  </a:lnTo>
                  <a:cubicBezTo>
                    <a:pt x="29726" y="141766"/>
                    <a:pt x="36402" y="125146"/>
                    <a:pt x="48684" y="112615"/>
                  </a:cubicBezTo>
                  <a:cubicBezTo>
                    <a:pt x="61055" y="100083"/>
                    <a:pt x="77610" y="93151"/>
                    <a:pt x="95322" y="93151"/>
                  </a:cubicBezTo>
                  <a:cubicBezTo>
                    <a:pt x="112588" y="93151"/>
                    <a:pt x="128786" y="99728"/>
                    <a:pt x="140980" y="111726"/>
                  </a:cubicBezTo>
                  <a:lnTo>
                    <a:pt x="411279" y="1788"/>
                  </a:lnTo>
                  <a:close/>
                </a:path>
              </a:pathLst>
            </a:custGeom>
            <a:solidFill>
              <a:schemeClr val="bg1"/>
            </a:solidFill>
            <a:ln w="38100">
              <a:noFill/>
            </a:ln>
          </p:spPr>
        </p:sp>
        <p:sp>
          <p:nvSpPr>
            <p:cNvPr id="229" name="Freeform 66"/>
            <p:cNvSpPr/>
            <p:nvPr/>
          </p:nvSpPr>
          <p:spPr bwMode="auto">
            <a:xfrm>
              <a:off x="13379" y="5301"/>
              <a:ext cx="1159" cy="1058"/>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CB8637"/>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30" name="number-blocks-toys_30282"/>
            <p:cNvSpPr>
              <a:spLocks noChangeAspect="1"/>
            </p:cNvSpPr>
            <p:nvPr/>
          </p:nvSpPr>
          <p:spPr bwMode="auto">
            <a:xfrm>
              <a:off x="13646" y="5555"/>
              <a:ext cx="579" cy="452"/>
            </a:xfrm>
            <a:custGeom>
              <a:avLst/>
              <a:gdLst>
                <a:gd name="connsiteX0" fmla="*/ 107114 w 608979"/>
                <a:gd name="connsiteY0" fmla="*/ 373785 h 585763"/>
                <a:gd name="connsiteX1" fmla="*/ 145826 w 608979"/>
                <a:gd name="connsiteY1" fmla="*/ 373785 h 585763"/>
                <a:gd name="connsiteX2" fmla="*/ 150939 w 608979"/>
                <a:gd name="connsiteY2" fmla="*/ 378890 h 585763"/>
                <a:gd name="connsiteX3" fmla="*/ 150939 w 608979"/>
                <a:gd name="connsiteY3" fmla="*/ 539216 h 585763"/>
                <a:gd name="connsiteX4" fmla="*/ 145826 w 608979"/>
                <a:gd name="connsiteY4" fmla="*/ 544200 h 585763"/>
                <a:gd name="connsiteX5" fmla="*/ 121601 w 608979"/>
                <a:gd name="connsiteY5" fmla="*/ 544200 h 585763"/>
                <a:gd name="connsiteX6" fmla="*/ 116488 w 608979"/>
                <a:gd name="connsiteY6" fmla="*/ 539216 h 585763"/>
                <a:gd name="connsiteX7" fmla="*/ 116488 w 608979"/>
                <a:gd name="connsiteY7" fmla="*/ 406604 h 585763"/>
                <a:gd name="connsiteX8" fmla="*/ 93845 w 608979"/>
                <a:gd name="connsiteY8" fmla="*/ 406604 h 585763"/>
                <a:gd name="connsiteX9" fmla="*/ 89463 w 608979"/>
                <a:gd name="connsiteY9" fmla="*/ 404173 h 585763"/>
                <a:gd name="connsiteX10" fmla="*/ 89463 w 608979"/>
                <a:gd name="connsiteY10" fmla="*/ 399068 h 585763"/>
                <a:gd name="connsiteX11" fmla="*/ 102732 w 608979"/>
                <a:gd name="connsiteY11" fmla="*/ 376338 h 585763"/>
                <a:gd name="connsiteX12" fmla="*/ 107114 w 608979"/>
                <a:gd name="connsiteY12" fmla="*/ 373785 h 585763"/>
                <a:gd name="connsiteX13" fmla="*/ 421765 w 608979"/>
                <a:gd name="connsiteY13" fmla="*/ 370962 h 585763"/>
                <a:gd name="connsiteX14" fmla="*/ 459752 w 608979"/>
                <a:gd name="connsiteY14" fmla="*/ 384822 h 585763"/>
                <a:gd name="connsiteX15" fmla="*/ 474606 w 608979"/>
                <a:gd name="connsiteY15" fmla="*/ 420322 h 585763"/>
                <a:gd name="connsiteX16" fmla="*/ 460483 w 608979"/>
                <a:gd name="connsiteY16" fmla="*/ 454363 h 585763"/>
                <a:gd name="connsiteX17" fmla="*/ 477163 w 608979"/>
                <a:gd name="connsiteY17" fmla="*/ 492780 h 585763"/>
                <a:gd name="connsiteX18" fmla="*/ 460970 w 608979"/>
                <a:gd name="connsiteY18" fmla="*/ 531806 h 585763"/>
                <a:gd name="connsiteX19" fmla="*/ 420183 w 608979"/>
                <a:gd name="connsiteY19" fmla="*/ 546881 h 585763"/>
                <a:gd name="connsiteX20" fmla="*/ 372820 w 608979"/>
                <a:gd name="connsiteY20" fmla="*/ 523296 h 585763"/>
                <a:gd name="connsiteX21" fmla="*/ 364663 w 608979"/>
                <a:gd name="connsiteY21" fmla="*/ 496306 h 585763"/>
                <a:gd name="connsiteX22" fmla="*/ 366002 w 608979"/>
                <a:gd name="connsiteY22" fmla="*/ 492415 h 585763"/>
                <a:gd name="connsiteX23" fmla="*/ 369655 w 608979"/>
                <a:gd name="connsiteY23" fmla="*/ 490835 h 585763"/>
                <a:gd name="connsiteX24" fmla="*/ 393153 w 608979"/>
                <a:gd name="connsiteY24" fmla="*/ 490835 h 585763"/>
                <a:gd name="connsiteX25" fmla="*/ 398145 w 608979"/>
                <a:gd name="connsiteY25" fmla="*/ 494969 h 585763"/>
                <a:gd name="connsiteX26" fmla="*/ 405450 w 608979"/>
                <a:gd name="connsiteY26" fmla="*/ 509801 h 585763"/>
                <a:gd name="connsiteX27" fmla="*/ 421035 w 608979"/>
                <a:gd name="connsiteY27" fmla="*/ 514785 h 585763"/>
                <a:gd name="connsiteX28" fmla="*/ 436985 w 608979"/>
                <a:gd name="connsiteY28" fmla="*/ 508463 h 585763"/>
                <a:gd name="connsiteX29" fmla="*/ 443194 w 608979"/>
                <a:gd name="connsiteY29" fmla="*/ 491808 h 585763"/>
                <a:gd name="connsiteX30" fmla="*/ 434063 w 608979"/>
                <a:gd name="connsiteY30" fmla="*/ 473085 h 585763"/>
                <a:gd name="connsiteX31" fmla="*/ 415799 w 608979"/>
                <a:gd name="connsiteY31" fmla="*/ 469803 h 585763"/>
                <a:gd name="connsiteX32" fmla="*/ 410686 w 608979"/>
                <a:gd name="connsiteY32" fmla="*/ 464818 h 585763"/>
                <a:gd name="connsiteX33" fmla="*/ 410686 w 608979"/>
                <a:gd name="connsiteY33" fmla="*/ 444150 h 585763"/>
                <a:gd name="connsiteX34" fmla="*/ 415799 w 608979"/>
                <a:gd name="connsiteY34" fmla="*/ 439044 h 585763"/>
                <a:gd name="connsiteX35" fmla="*/ 433697 w 608979"/>
                <a:gd name="connsiteY35" fmla="*/ 436369 h 585763"/>
                <a:gd name="connsiteX36" fmla="*/ 440881 w 608979"/>
                <a:gd name="connsiteY36" fmla="*/ 421294 h 585763"/>
                <a:gd name="connsiteX37" fmla="*/ 435645 w 608979"/>
                <a:gd name="connsiteY37" fmla="*/ 408286 h 585763"/>
                <a:gd name="connsiteX38" fmla="*/ 421522 w 608979"/>
                <a:gd name="connsiteY38" fmla="*/ 403058 h 585763"/>
                <a:gd name="connsiteX39" fmla="*/ 409225 w 608979"/>
                <a:gd name="connsiteY39" fmla="*/ 406705 h 585763"/>
                <a:gd name="connsiteX40" fmla="*/ 402894 w 608979"/>
                <a:gd name="connsiteY40" fmla="*/ 420808 h 585763"/>
                <a:gd name="connsiteX41" fmla="*/ 398023 w 608979"/>
                <a:gd name="connsiteY41" fmla="*/ 424820 h 585763"/>
                <a:gd name="connsiteX42" fmla="*/ 373916 w 608979"/>
                <a:gd name="connsiteY42" fmla="*/ 424820 h 585763"/>
                <a:gd name="connsiteX43" fmla="*/ 370020 w 608979"/>
                <a:gd name="connsiteY43" fmla="*/ 422996 h 585763"/>
                <a:gd name="connsiteX44" fmla="*/ 368803 w 608979"/>
                <a:gd name="connsiteY44" fmla="*/ 418984 h 585763"/>
                <a:gd name="connsiteX45" fmla="*/ 385848 w 608979"/>
                <a:gd name="connsiteY45" fmla="*/ 382876 h 585763"/>
                <a:gd name="connsiteX46" fmla="*/ 421765 w 608979"/>
                <a:gd name="connsiteY46" fmla="*/ 370962 h 585763"/>
                <a:gd name="connsiteX47" fmla="*/ 319951 w 608979"/>
                <a:gd name="connsiteY47" fmla="*/ 358216 h 585763"/>
                <a:gd name="connsiteX48" fmla="*/ 319951 w 608979"/>
                <a:gd name="connsiteY48" fmla="*/ 558900 h 585763"/>
                <a:gd name="connsiteX49" fmla="*/ 520956 w 608979"/>
                <a:gd name="connsiteY49" fmla="*/ 558900 h 585763"/>
                <a:gd name="connsiteX50" fmla="*/ 520956 w 608979"/>
                <a:gd name="connsiteY50" fmla="*/ 358216 h 585763"/>
                <a:gd name="connsiteX51" fmla="*/ 26784 w 608979"/>
                <a:gd name="connsiteY51" fmla="*/ 358216 h 585763"/>
                <a:gd name="connsiteX52" fmla="*/ 26784 w 608979"/>
                <a:gd name="connsiteY52" fmla="*/ 558900 h 585763"/>
                <a:gd name="connsiteX53" fmla="*/ 227789 w 608979"/>
                <a:gd name="connsiteY53" fmla="*/ 558900 h 585763"/>
                <a:gd name="connsiteX54" fmla="*/ 227789 w 608979"/>
                <a:gd name="connsiteY54" fmla="*/ 358216 h 585763"/>
                <a:gd name="connsiteX55" fmla="*/ 589987 w 608979"/>
                <a:gd name="connsiteY55" fmla="*/ 308136 h 585763"/>
                <a:gd name="connsiteX56" fmla="*/ 544453 w 608979"/>
                <a:gd name="connsiteY56" fmla="*/ 360161 h 585763"/>
                <a:gd name="connsiteX57" fmla="*/ 544453 w 608979"/>
                <a:gd name="connsiteY57" fmla="*/ 553187 h 585763"/>
                <a:gd name="connsiteX58" fmla="*/ 589987 w 608979"/>
                <a:gd name="connsiteY58" fmla="*/ 502378 h 585763"/>
                <a:gd name="connsiteX59" fmla="*/ 296454 w 608979"/>
                <a:gd name="connsiteY59" fmla="*/ 308136 h 585763"/>
                <a:gd name="connsiteX60" fmla="*/ 294628 w 608979"/>
                <a:gd name="connsiteY60" fmla="*/ 310324 h 585763"/>
                <a:gd name="connsiteX61" fmla="*/ 290245 w 608979"/>
                <a:gd name="connsiteY61" fmla="*/ 315308 h 585763"/>
                <a:gd name="connsiteX62" fmla="*/ 250921 w 608979"/>
                <a:gd name="connsiteY62" fmla="*/ 360161 h 585763"/>
                <a:gd name="connsiteX63" fmla="*/ 250921 w 608979"/>
                <a:gd name="connsiteY63" fmla="*/ 553187 h 585763"/>
                <a:gd name="connsiteX64" fmla="*/ 293045 w 608979"/>
                <a:gd name="connsiteY64" fmla="*/ 506146 h 585763"/>
                <a:gd name="connsiteX65" fmla="*/ 296454 w 608979"/>
                <a:gd name="connsiteY65" fmla="*/ 502378 h 585763"/>
                <a:gd name="connsiteX66" fmla="*/ 296454 w 608979"/>
                <a:gd name="connsiteY66" fmla="*/ 331353 h 585763"/>
                <a:gd name="connsiteX67" fmla="*/ 296454 w 608979"/>
                <a:gd name="connsiteY67" fmla="*/ 315308 h 585763"/>
                <a:gd name="connsiteX68" fmla="*/ 296454 w 608979"/>
                <a:gd name="connsiteY68" fmla="*/ 310324 h 585763"/>
                <a:gd name="connsiteX69" fmla="*/ 79866 w 608979"/>
                <a:gd name="connsiteY69" fmla="*/ 297197 h 585763"/>
                <a:gd name="connsiteX70" fmla="*/ 42611 w 608979"/>
                <a:gd name="connsiteY70" fmla="*/ 331474 h 585763"/>
                <a:gd name="connsiteX71" fmla="*/ 235702 w 608979"/>
                <a:gd name="connsiteY71" fmla="*/ 331474 h 585763"/>
                <a:gd name="connsiteX72" fmla="*/ 251895 w 608979"/>
                <a:gd name="connsiteY72" fmla="*/ 315308 h 585763"/>
                <a:gd name="connsiteX73" fmla="*/ 222310 w 608979"/>
                <a:gd name="connsiteY73" fmla="*/ 315308 h 585763"/>
                <a:gd name="connsiteX74" fmla="*/ 222310 w 608979"/>
                <a:gd name="connsiteY74" fmla="*/ 297197 h 585763"/>
                <a:gd name="connsiteX75" fmla="*/ 490885 w 608979"/>
                <a:gd name="connsiteY75" fmla="*/ 297075 h 585763"/>
                <a:gd name="connsiteX76" fmla="*/ 474083 w 608979"/>
                <a:gd name="connsiteY76" fmla="*/ 315308 h 585763"/>
                <a:gd name="connsiteX77" fmla="*/ 353310 w 608979"/>
                <a:gd name="connsiteY77" fmla="*/ 315308 h 585763"/>
                <a:gd name="connsiteX78" fmla="*/ 335778 w 608979"/>
                <a:gd name="connsiteY78" fmla="*/ 331474 h 585763"/>
                <a:gd name="connsiteX79" fmla="*/ 528748 w 608979"/>
                <a:gd name="connsiteY79" fmla="*/ 331474 h 585763"/>
                <a:gd name="connsiteX80" fmla="*/ 563202 w 608979"/>
                <a:gd name="connsiteY80" fmla="*/ 297075 h 585763"/>
                <a:gd name="connsiteX81" fmla="*/ 350894 w 608979"/>
                <a:gd name="connsiteY81" fmla="*/ 99921 h 585763"/>
                <a:gd name="connsiteX82" fmla="*/ 391217 w 608979"/>
                <a:gd name="connsiteY82" fmla="*/ 115233 h 585763"/>
                <a:gd name="connsiteX83" fmla="*/ 407907 w 608979"/>
                <a:gd name="connsiteY83" fmla="*/ 153390 h 585763"/>
                <a:gd name="connsiteX84" fmla="*/ 406323 w 608979"/>
                <a:gd name="connsiteY84" fmla="*/ 165299 h 585763"/>
                <a:gd name="connsiteX85" fmla="*/ 400232 w 608979"/>
                <a:gd name="connsiteY85" fmla="*/ 181461 h 585763"/>
                <a:gd name="connsiteX86" fmla="*/ 389512 w 608979"/>
                <a:gd name="connsiteY86" fmla="*/ 197624 h 585763"/>
                <a:gd name="connsiteX87" fmla="*/ 372092 w 608979"/>
                <a:gd name="connsiteY87" fmla="*/ 219011 h 585763"/>
                <a:gd name="connsiteX88" fmla="*/ 354184 w 608979"/>
                <a:gd name="connsiteY88" fmla="*/ 240156 h 585763"/>
                <a:gd name="connsiteX89" fmla="*/ 403156 w 608979"/>
                <a:gd name="connsiteY89" fmla="*/ 240156 h 585763"/>
                <a:gd name="connsiteX90" fmla="*/ 408150 w 608979"/>
                <a:gd name="connsiteY90" fmla="*/ 245260 h 585763"/>
                <a:gd name="connsiteX91" fmla="*/ 408150 w 608979"/>
                <a:gd name="connsiteY91" fmla="*/ 267984 h 585763"/>
                <a:gd name="connsiteX92" fmla="*/ 407541 w 608979"/>
                <a:gd name="connsiteY92" fmla="*/ 270293 h 585763"/>
                <a:gd name="connsiteX93" fmla="*/ 403156 w 608979"/>
                <a:gd name="connsiteY93" fmla="*/ 273088 h 585763"/>
                <a:gd name="connsiteX94" fmla="*/ 359787 w 608979"/>
                <a:gd name="connsiteY94" fmla="*/ 273088 h 585763"/>
                <a:gd name="connsiteX95" fmla="*/ 315932 w 608979"/>
                <a:gd name="connsiteY95" fmla="*/ 273088 h 585763"/>
                <a:gd name="connsiteX96" fmla="*/ 295101 w 608979"/>
                <a:gd name="connsiteY96" fmla="*/ 273088 h 585763"/>
                <a:gd name="connsiteX97" fmla="*/ 290715 w 608979"/>
                <a:gd name="connsiteY97" fmla="*/ 270293 h 585763"/>
                <a:gd name="connsiteX98" fmla="*/ 290593 w 608979"/>
                <a:gd name="connsiteY98" fmla="*/ 270171 h 585763"/>
                <a:gd name="connsiteX99" fmla="*/ 291203 w 608979"/>
                <a:gd name="connsiteY99" fmla="*/ 264825 h 585763"/>
                <a:gd name="connsiteX100" fmla="*/ 346996 w 608979"/>
                <a:gd name="connsiteY100" fmla="*/ 197381 h 585763"/>
                <a:gd name="connsiteX101" fmla="*/ 360640 w 608979"/>
                <a:gd name="connsiteY101" fmla="*/ 180125 h 585763"/>
                <a:gd name="connsiteX102" fmla="*/ 368802 w 608979"/>
                <a:gd name="connsiteY102" fmla="*/ 168216 h 585763"/>
                <a:gd name="connsiteX103" fmla="*/ 370508 w 608979"/>
                <a:gd name="connsiteY103" fmla="*/ 165299 h 585763"/>
                <a:gd name="connsiteX104" fmla="*/ 374162 w 608979"/>
                <a:gd name="connsiteY104" fmla="*/ 153269 h 585763"/>
                <a:gd name="connsiteX105" fmla="*/ 367706 w 608979"/>
                <a:gd name="connsiteY105" fmla="*/ 138078 h 585763"/>
                <a:gd name="connsiteX106" fmla="*/ 351747 w 608979"/>
                <a:gd name="connsiteY106" fmla="*/ 132002 h 585763"/>
                <a:gd name="connsiteX107" fmla="*/ 328845 w 608979"/>
                <a:gd name="connsiteY107" fmla="*/ 156307 h 585763"/>
                <a:gd name="connsiteX108" fmla="*/ 323850 w 608979"/>
                <a:gd name="connsiteY108" fmla="*/ 160681 h 585763"/>
                <a:gd name="connsiteX109" fmla="*/ 299608 w 608979"/>
                <a:gd name="connsiteY109" fmla="*/ 160681 h 585763"/>
                <a:gd name="connsiteX110" fmla="*/ 295832 w 608979"/>
                <a:gd name="connsiteY110" fmla="*/ 158980 h 585763"/>
                <a:gd name="connsiteX111" fmla="*/ 294614 w 608979"/>
                <a:gd name="connsiteY111" fmla="*/ 155091 h 585763"/>
                <a:gd name="connsiteX112" fmla="*/ 350894 w 608979"/>
                <a:gd name="connsiteY112" fmla="*/ 99921 h 585763"/>
                <a:gd name="connsiteX113" fmla="*/ 249094 w 608979"/>
                <a:gd name="connsiteY113" fmla="*/ 87883 h 585763"/>
                <a:gd name="connsiteX114" fmla="*/ 249094 w 608979"/>
                <a:gd name="connsiteY114" fmla="*/ 165312 h 585763"/>
                <a:gd name="connsiteX115" fmla="*/ 248851 w 608979"/>
                <a:gd name="connsiteY115" fmla="*/ 165312 h 585763"/>
                <a:gd name="connsiteX116" fmla="*/ 248851 w 608979"/>
                <a:gd name="connsiteY116" fmla="*/ 270333 h 585763"/>
                <a:gd name="connsiteX117" fmla="*/ 248851 w 608979"/>
                <a:gd name="connsiteY117" fmla="*/ 275439 h 585763"/>
                <a:gd name="connsiteX118" fmla="*/ 248851 w 608979"/>
                <a:gd name="connsiteY118" fmla="*/ 280422 h 585763"/>
                <a:gd name="connsiteX119" fmla="*/ 248851 w 608979"/>
                <a:gd name="connsiteY119" fmla="*/ 286986 h 585763"/>
                <a:gd name="connsiteX120" fmla="*/ 248851 w 608979"/>
                <a:gd name="connsiteY120" fmla="*/ 292091 h 585763"/>
                <a:gd name="connsiteX121" fmla="*/ 248851 w 608979"/>
                <a:gd name="connsiteY121" fmla="*/ 293550 h 585763"/>
                <a:gd name="connsiteX122" fmla="*/ 280749 w 608979"/>
                <a:gd name="connsiteY122" fmla="*/ 293550 h 585763"/>
                <a:gd name="connsiteX123" fmla="*/ 287932 w 608979"/>
                <a:gd name="connsiteY123" fmla="*/ 293550 h 585763"/>
                <a:gd name="connsiteX124" fmla="*/ 305707 w 608979"/>
                <a:gd name="connsiteY124" fmla="*/ 293550 h 585763"/>
                <a:gd name="connsiteX125" fmla="*/ 310820 w 608979"/>
                <a:gd name="connsiteY125" fmla="*/ 293550 h 585763"/>
                <a:gd name="connsiteX126" fmla="*/ 315812 w 608979"/>
                <a:gd name="connsiteY126" fmla="*/ 293550 h 585763"/>
                <a:gd name="connsiteX127" fmla="*/ 337361 w 608979"/>
                <a:gd name="connsiteY127" fmla="*/ 293550 h 585763"/>
                <a:gd name="connsiteX128" fmla="*/ 344788 w 608979"/>
                <a:gd name="connsiteY128" fmla="*/ 293550 h 585763"/>
                <a:gd name="connsiteX129" fmla="*/ 352214 w 608979"/>
                <a:gd name="connsiteY129" fmla="*/ 293550 h 585763"/>
                <a:gd name="connsiteX130" fmla="*/ 361954 w 608979"/>
                <a:gd name="connsiteY130" fmla="*/ 293550 h 585763"/>
                <a:gd name="connsiteX131" fmla="*/ 369381 w 608979"/>
                <a:gd name="connsiteY131" fmla="*/ 293550 h 585763"/>
                <a:gd name="connsiteX132" fmla="*/ 450343 w 608979"/>
                <a:gd name="connsiteY132" fmla="*/ 293550 h 585763"/>
                <a:gd name="connsiteX133" fmla="*/ 450343 w 608979"/>
                <a:gd name="connsiteY133" fmla="*/ 292091 h 585763"/>
                <a:gd name="connsiteX134" fmla="*/ 450343 w 608979"/>
                <a:gd name="connsiteY134" fmla="*/ 286986 h 585763"/>
                <a:gd name="connsiteX135" fmla="*/ 450343 w 608979"/>
                <a:gd name="connsiteY135" fmla="*/ 280665 h 585763"/>
                <a:gd name="connsiteX136" fmla="*/ 450343 w 608979"/>
                <a:gd name="connsiteY136" fmla="*/ 275439 h 585763"/>
                <a:gd name="connsiteX137" fmla="*/ 450343 w 608979"/>
                <a:gd name="connsiteY137" fmla="*/ 270333 h 585763"/>
                <a:gd name="connsiteX138" fmla="*/ 450343 w 608979"/>
                <a:gd name="connsiteY138" fmla="*/ 165312 h 585763"/>
                <a:gd name="connsiteX139" fmla="*/ 450099 w 608979"/>
                <a:gd name="connsiteY139" fmla="*/ 165312 h 585763"/>
                <a:gd name="connsiteX140" fmla="*/ 450099 w 608979"/>
                <a:gd name="connsiteY140" fmla="*/ 87883 h 585763"/>
                <a:gd name="connsiteX141" fmla="*/ 519130 w 608979"/>
                <a:gd name="connsiteY141" fmla="*/ 35372 h 585763"/>
                <a:gd name="connsiteX142" fmla="*/ 473596 w 608979"/>
                <a:gd name="connsiteY142" fmla="*/ 87396 h 585763"/>
                <a:gd name="connsiteX143" fmla="*/ 473596 w 608979"/>
                <a:gd name="connsiteY143" fmla="*/ 270333 h 585763"/>
                <a:gd name="connsiteX144" fmla="*/ 473596 w 608979"/>
                <a:gd name="connsiteY144" fmla="*/ 275439 h 585763"/>
                <a:gd name="connsiteX145" fmla="*/ 473596 w 608979"/>
                <a:gd name="connsiteY145" fmla="*/ 280422 h 585763"/>
                <a:gd name="connsiteX146" fmla="*/ 478101 w 608979"/>
                <a:gd name="connsiteY146" fmla="*/ 275439 h 585763"/>
                <a:gd name="connsiteX147" fmla="*/ 482606 w 608979"/>
                <a:gd name="connsiteY147" fmla="*/ 270333 h 585763"/>
                <a:gd name="connsiteX148" fmla="*/ 519130 w 608979"/>
                <a:gd name="connsiteY148" fmla="*/ 229492 h 585763"/>
                <a:gd name="connsiteX149" fmla="*/ 302176 w 608979"/>
                <a:gd name="connsiteY149" fmla="*/ 26742 h 585763"/>
                <a:gd name="connsiteX150" fmla="*/ 264921 w 608979"/>
                <a:gd name="connsiteY150" fmla="*/ 61141 h 585763"/>
                <a:gd name="connsiteX151" fmla="*/ 457891 w 608979"/>
                <a:gd name="connsiteY151" fmla="*/ 61141 h 585763"/>
                <a:gd name="connsiteX152" fmla="*/ 492346 w 608979"/>
                <a:gd name="connsiteY152" fmla="*/ 26742 h 585763"/>
                <a:gd name="connsiteX153" fmla="*/ 296454 w 608979"/>
                <a:gd name="connsiteY153" fmla="*/ 0 h 585763"/>
                <a:gd name="connsiteX154" fmla="*/ 538122 w 608979"/>
                <a:gd name="connsiteY154" fmla="*/ 0 h 585763"/>
                <a:gd name="connsiteX155" fmla="*/ 538122 w 608979"/>
                <a:gd name="connsiteY155" fmla="*/ 241768 h 585763"/>
                <a:gd name="connsiteX156" fmla="*/ 537514 w 608979"/>
                <a:gd name="connsiteY156" fmla="*/ 244929 h 585763"/>
                <a:gd name="connsiteX157" fmla="*/ 535322 w 608979"/>
                <a:gd name="connsiteY157" fmla="*/ 248940 h 585763"/>
                <a:gd name="connsiteX158" fmla="*/ 534470 w 608979"/>
                <a:gd name="connsiteY158" fmla="*/ 250034 h 585763"/>
                <a:gd name="connsiteX159" fmla="*/ 515599 w 608979"/>
                <a:gd name="connsiteY159" fmla="*/ 270333 h 585763"/>
                <a:gd name="connsiteX160" fmla="*/ 608979 w 608979"/>
                <a:gd name="connsiteY160" fmla="*/ 270333 h 585763"/>
                <a:gd name="connsiteX161" fmla="*/ 608979 w 608979"/>
                <a:gd name="connsiteY161" fmla="*/ 512224 h 585763"/>
                <a:gd name="connsiteX162" fmla="*/ 608370 w 608979"/>
                <a:gd name="connsiteY162" fmla="*/ 515262 h 585763"/>
                <a:gd name="connsiteX163" fmla="*/ 606179 w 608979"/>
                <a:gd name="connsiteY163" fmla="*/ 519274 h 585763"/>
                <a:gd name="connsiteX164" fmla="*/ 605327 w 608979"/>
                <a:gd name="connsiteY164" fmla="*/ 520368 h 585763"/>
                <a:gd name="connsiteX165" fmla="*/ 544940 w 608979"/>
                <a:gd name="connsiteY165" fmla="*/ 585763 h 585763"/>
                <a:gd name="connsiteX166" fmla="*/ 293045 w 608979"/>
                <a:gd name="connsiteY166" fmla="*/ 585763 h 585763"/>
                <a:gd name="connsiteX167" fmla="*/ 293045 w 608979"/>
                <a:gd name="connsiteY167" fmla="*/ 541032 h 585763"/>
                <a:gd name="connsiteX168" fmla="*/ 251773 w 608979"/>
                <a:gd name="connsiteY168" fmla="*/ 585763 h 585763"/>
                <a:gd name="connsiteX169" fmla="*/ 0 w 608979"/>
                <a:gd name="connsiteY169" fmla="*/ 585763 h 585763"/>
                <a:gd name="connsiteX170" fmla="*/ 0 w 608979"/>
                <a:gd name="connsiteY170" fmla="*/ 331474 h 585763"/>
                <a:gd name="connsiteX171" fmla="*/ 3287 w 608979"/>
                <a:gd name="connsiteY171" fmla="*/ 331474 h 585763"/>
                <a:gd name="connsiteX172" fmla="*/ 4261 w 608979"/>
                <a:gd name="connsiteY172" fmla="*/ 330380 h 585763"/>
                <a:gd name="connsiteX173" fmla="*/ 66352 w 608979"/>
                <a:gd name="connsiteY173" fmla="*/ 273251 h 585763"/>
                <a:gd name="connsiteX174" fmla="*/ 69883 w 608979"/>
                <a:gd name="connsiteY174" fmla="*/ 271184 h 585763"/>
                <a:gd name="connsiteX175" fmla="*/ 74265 w 608979"/>
                <a:gd name="connsiteY175" fmla="*/ 270455 h 585763"/>
                <a:gd name="connsiteX176" fmla="*/ 222310 w 608979"/>
                <a:gd name="connsiteY176" fmla="*/ 270333 h 585763"/>
                <a:gd name="connsiteX177" fmla="*/ 222310 w 608979"/>
                <a:gd name="connsiteY177" fmla="*/ 61141 h 585763"/>
                <a:gd name="connsiteX178" fmla="*/ 225475 w 608979"/>
                <a:gd name="connsiteY178" fmla="*/ 61141 h 585763"/>
                <a:gd name="connsiteX179" fmla="*/ 226571 w 608979"/>
                <a:gd name="connsiteY179" fmla="*/ 60047 h 585763"/>
                <a:gd name="connsiteX180" fmla="*/ 288540 w 608979"/>
                <a:gd name="connsiteY180" fmla="*/ 2917 h 585763"/>
                <a:gd name="connsiteX181" fmla="*/ 292193 w 608979"/>
                <a:gd name="connsiteY181" fmla="*/ 851 h 585763"/>
                <a:gd name="connsiteX182" fmla="*/ 296454 w 608979"/>
                <a:gd name="connsiteY182" fmla="*/ 0 h 5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608979" h="585763">
                  <a:moveTo>
                    <a:pt x="107114" y="373785"/>
                  </a:moveTo>
                  <a:lnTo>
                    <a:pt x="145826" y="373785"/>
                  </a:lnTo>
                  <a:cubicBezTo>
                    <a:pt x="148626" y="373785"/>
                    <a:pt x="150939" y="376095"/>
                    <a:pt x="150939" y="378890"/>
                  </a:cubicBezTo>
                  <a:lnTo>
                    <a:pt x="150939" y="539216"/>
                  </a:lnTo>
                  <a:cubicBezTo>
                    <a:pt x="150939" y="542012"/>
                    <a:pt x="148626" y="544200"/>
                    <a:pt x="145826" y="544200"/>
                  </a:cubicBezTo>
                  <a:lnTo>
                    <a:pt x="121601" y="544200"/>
                  </a:lnTo>
                  <a:cubicBezTo>
                    <a:pt x="118801" y="544200"/>
                    <a:pt x="116488" y="542012"/>
                    <a:pt x="116488" y="539216"/>
                  </a:cubicBezTo>
                  <a:lnTo>
                    <a:pt x="116488" y="406604"/>
                  </a:lnTo>
                  <a:lnTo>
                    <a:pt x="93845" y="406604"/>
                  </a:lnTo>
                  <a:cubicBezTo>
                    <a:pt x="92019" y="406604"/>
                    <a:pt x="90315" y="405632"/>
                    <a:pt x="89463" y="404173"/>
                  </a:cubicBezTo>
                  <a:cubicBezTo>
                    <a:pt x="88489" y="402593"/>
                    <a:pt x="88489" y="400648"/>
                    <a:pt x="89463" y="399068"/>
                  </a:cubicBezTo>
                  <a:lnTo>
                    <a:pt x="102732" y="376338"/>
                  </a:lnTo>
                  <a:cubicBezTo>
                    <a:pt x="103706" y="374757"/>
                    <a:pt x="105288" y="373785"/>
                    <a:pt x="107114" y="373785"/>
                  </a:cubicBezTo>
                  <a:close/>
                  <a:moveTo>
                    <a:pt x="421765" y="370962"/>
                  </a:moveTo>
                  <a:cubicBezTo>
                    <a:pt x="437106" y="370962"/>
                    <a:pt x="449890" y="375582"/>
                    <a:pt x="459752" y="384822"/>
                  </a:cubicBezTo>
                  <a:cubicBezTo>
                    <a:pt x="469615" y="393940"/>
                    <a:pt x="474606" y="405976"/>
                    <a:pt x="474606" y="420322"/>
                  </a:cubicBezTo>
                  <a:cubicBezTo>
                    <a:pt x="474606" y="434181"/>
                    <a:pt x="469858" y="445609"/>
                    <a:pt x="460483" y="454363"/>
                  </a:cubicBezTo>
                  <a:cubicBezTo>
                    <a:pt x="471563" y="463237"/>
                    <a:pt x="477163" y="476124"/>
                    <a:pt x="477163" y="492780"/>
                  </a:cubicBezTo>
                  <a:cubicBezTo>
                    <a:pt x="477163" y="508585"/>
                    <a:pt x="471806" y="521715"/>
                    <a:pt x="460970" y="531806"/>
                  </a:cubicBezTo>
                  <a:cubicBezTo>
                    <a:pt x="450377" y="541775"/>
                    <a:pt x="436619" y="546881"/>
                    <a:pt x="420183" y="546881"/>
                  </a:cubicBezTo>
                  <a:cubicBezTo>
                    <a:pt x="399119" y="546881"/>
                    <a:pt x="383170" y="538979"/>
                    <a:pt x="372820" y="523296"/>
                  </a:cubicBezTo>
                  <a:cubicBezTo>
                    <a:pt x="368559" y="516730"/>
                    <a:pt x="365759" y="507612"/>
                    <a:pt x="364663" y="496306"/>
                  </a:cubicBezTo>
                  <a:cubicBezTo>
                    <a:pt x="364541" y="494847"/>
                    <a:pt x="365028" y="493510"/>
                    <a:pt x="366002" y="492415"/>
                  </a:cubicBezTo>
                  <a:cubicBezTo>
                    <a:pt x="366976" y="491443"/>
                    <a:pt x="368316" y="490835"/>
                    <a:pt x="369655" y="490835"/>
                  </a:cubicBezTo>
                  <a:lnTo>
                    <a:pt x="393153" y="490835"/>
                  </a:lnTo>
                  <a:cubicBezTo>
                    <a:pt x="395588" y="490835"/>
                    <a:pt x="397658" y="492537"/>
                    <a:pt x="398145" y="494969"/>
                  </a:cubicBezTo>
                  <a:cubicBezTo>
                    <a:pt x="399119" y="501655"/>
                    <a:pt x="401554" y="506397"/>
                    <a:pt x="405450" y="509801"/>
                  </a:cubicBezTo>
                  <a:cubicBezTo>
                    <a:pt x="409468" y="513083"/>
                    <a:pt x="414582" y="514785"/>
                    <a:pt x="421035" y="514785"/>
                  </a:cubicBezTo>
                  <a:cubicBezTo>
                    <a:pt x="427610" y="514785"/>
                    <a:pt x="432723" y="512719"/>
                    <a:pt x="436985" y="508463"/>
                  </a:cubicBezTo>
                  <a:cubicBezTo>
                    <a:pt x="441124" y="504087"/>
                    <a:pt x="443194" y="498616"/>
                    <a:pt x="443194" y="491808"/>
                  </a:cubicBezTo>
                  <a:cubicBezTo>
                    <a:pt x="443194" y="482811"/>
                    <a:pt x="440272" y="476732"/>
                    <a:pt x="434063" y="473085"/>
                  </a:cubicBezTo>
                  <a:cubicBezTo>
                    <a:pt x="431627" y="471626"/>
                    <a:pt x="426392" y="469803"/>
                    <a:pt x="415799" y="469803"/>
                  </a:cubicBezTo>
                  <a:cubicBezTo>
                    <a:pt x="412999" y="469803"/>
                    <a:pt x="410686" y="467493"/>
                    <a:pt x="410686" y="464818"/>
                  </a:cubicBezTo>
                  <a:lnTo>
                    <a:pt x="410686" y="444150"/>
                  </a:lnTo>
                  <a:cubicBezTo>
                    <a:pt x="410686" y="441354"/>
                    <a:pt x="412999" y="439044"/>
                    <a:pt x="415799" y="439044"/>
                  </a:cubicBezTo>
                  <a:cubicBezTo>
                    <a:pt x="427853" y="439044"/>
                    <a:pt x="432236" y="437342"/>
                    <a:pt x="433697" y="436369"/>
                  </a:cubicBezTo>
                  <a:cubicBezTo>
                    <a:pt x="438567" y="433330"/>
                    <a:pt x="440881" y="428467"/>
                    <a:pt x="440881" y="421294"/>
                  </a:cubicBezTo>
                  <a:cubicBezTo>
                    <a:pt x="440881" y="415823"/>
                    <a:pt x="439176" y="411568"/>
                    <a:pt x="435645" y="408286"/>
                  </a:cubicBezTo>
                  <a:cubicBezTo>
                    <a:pt x="431993" y="404760"/>
                    <a:pt x="427366" y="403058"/>
                    <a:pt x="421522" y="403058"/>
                  </a:cubicBezTo>
                  <a:cubicBezTo>
                    <a:pt x="416043" y="403058"/>
                    <a:pt x="412025" y="404274"/>
                    <a:pt x="409225" y="406705"/>
                  </a:cubicBezTo>
                  <a:cubicBezTo>
                    <a:pt x="406668" y="409137"/>
                    <a:pt x="404355" y="414121"/>
                    <a:pt x="402894" y="420808"/>
                  </a:cubicBezTo>
                  <a:cubicBezTo>
                    <a:pt x="402407" y="423118"/>
                    <a:pt x="400337" y="424820"/>
                    <a:pt x="398023" y="424820"/>
                  </a:cubicBezTo>
                  <a:lnTo>
                    <a:pt x="373916" y="424820"/>
                  </a:lnTo>
                  <a:cubicBezTo>
                    <a:pt x="372333" y="424820"/>
                    <a:pt x="370994" y="424212"/>
                    <a:pt x="370020" y="422996"/>
                  </a:cubicBezTo>
                  <a:cubicBezTo>
                    <a:pt x="369046" y="421902"/>
                    <a:pt x="368681" y="420443"/>
                    <a:pt x="368803" y="418984"/>
                  </a:cubicBezTo>
                  <a:cubicBezTo>
                    <a:pt x="371481" y="402693"/>
                    <a:pt x="377204" y="390657"/>
                    <a:pt x="385848" y="382876"/>
                  </a:cubicBezTo>
                  <a:cubicBezTo>
                    <a:pt x="394614" y="374974"/>
                    <a:pt x="406668" y="370962"/>
                    <a:pt x="421765" y="370962"/>
                  </a:cubicBezTo>
                  <a:close/>
                  <a:moveTo>
                    <a:pt x="319951" y="358216"/>
                  </a:moveTo>
                  <a:lnTo>
                    <a:pt x="319951" y="558900"/>
                  </a:lnTo>
                  <a:lnTo>
                    <a:pt x="520956" y="558900"/>
                  </a:lnTo>
                  <a:lnTo>
                    <a:pt x="520956" y="358216"/>
                  </a:lnTo>
                  <a:close/>
                  <a:moveTo>
                    <a:pt x="26784" y="358216"/>
                  </a:moveTo>
                  <a:lnTo>
                    <a:pt x="26784" y="558900"/>
                  </a:lnTo>
                  <a:lnTo>
                    <a:pt x="227789" y="558900"/>
                  </a:lnTo>
                  <a:lnTo>
                    <a:pt x="227789" y="358216"/>
                  </a:lnTo>
                  <a:close/>
                  <a:moveTo>
                    <a:pt x="589987" y="308136"/>
                  </a:moveTo>
                  <a:lnTo>
                    <a:pt x="544453" y="360161"/>
                  </a:lnTo>
                  <a:lnTo>
                    <a:pt x="544453" y="553187"/>
                  </a:lnTo>
                  <a:lnTo>
                    <a:pt x="589987" y="502378"/>
                  </a:lnTo>
                  <a:close/>
                  <a:moveTo>
                    <a:pt x="296454" y="308136"/>
                  </a:moveTo>
                  <a:lnTo>
                    <a:pt x="294628" y="310324"/>
                  </a:lnTo>
                  <a:lnTo>
                    <a:pt x="290245" y="315308"/>
                  </a:lnTo>
                  <a:lnTo>
                    <a:pt x="250921" y="360161"/>
                  </a:lnTo>
                  <a:lnTo>
                    <a:pt x="250921" y="553187"/>
                  </a:lnTo>
                  <a:lnTo>
                    <a:pt x="293045" y="506146"/>
                  </a:lnTo>
                  <a:lnTo>
                    <a:pt x="296454" y="502378"/>
                  </a:lnTo>
                  <a:lnTo>
                    <a:pt x="296454" y="331353"/>
                  </a:lnTo>
                  <a:lnTo>
                    <a:pt x="296454" y="315308"/>
                  </a:lnTo>
                  <a:lnTo>
                    <a:pt x="296454" y="310324"/>
                  </a:lnTo>
                  <a:close/>
                  <a:moveTo>
                    <a:pt x="79866" y="297197"/>
                  </a:moveTo>
                  <a:lnTo>
                    <a:pt x="42611" y="331474"/>
                  </a:lnTo>
                  <a:lnTo>
                    <a:pt x="235702" y="331474"/>
                  </a:lnTo>
                  <a:lnTo>
                    <a:pt x="251895" y="315308"/>
                  </a:lnTo>
                  <a:lnTo>
                    <a:pt x="222310" y="315308"/>
                  </a:lnTo>
                  <a:lnTo>
                    <a:pt x="222310" y="297197"/>
                  </a:lnTo>
                  <a:close/>
                  <a:moveTo>
                    <a:pt x="490885" y="297075"/>
                  </a:moveTo>
                  <a:lnTo>
                    <a:pt x="474083" y="315308"/>
                  </a:lnTo>
                  <a:lnTo>
                    <a:pt x="353310" y="315308"/>
                  </a:lnTo>
                  <a:lnTo>
                    <a:pt x="335778" y="331474"/>
                  </a:lnTo>
                  <a:lnTo>
                    <a:pt x="528748" y="331474"/>
                  </a:lnTo>
                  <a:lnTo>
                    <a:pt x="563202" y="297075"/>
                  </a:lnTo>
                  <a:close/>
                  <a:moveTo>
                    <a:pt x="350894" y="99921"/>
                  </a:moveTo>
                  <a:cubicBezTo>
                    <a:pt x="366853" y="99921"/>
                    <a:pt x="380375" y="105025"/>
                    <a:pt x="391217" y="115233"/>
                  </a:cubicBezTo>
                  <a:cubicBezTo>
                    <a:pt x="402303" y="125440"/>
                    <a:pt x="407907" y="138321"/>
                    <a:pt x="407907" y="153390"/>
                  </a:cubicBezTo>
                  <a:cubicBezTo>
                    <a:pt x="407907" y="157400"/>
                    <a:pt x="407298" y="161410"/>
                    <a:pt x="406323" y="165299"/>
                  </a:cubicBezTo>
                  <a:cubicBezTo>
                    <a:pt x="405105" y="170768"/>
                    <a:pt x="403156" y="176236"/>
                    <a:pt x="400232" y="181461"/>
                  </a:cubicBezTo>
                  <a:cubicBezTo>
                    <a:pt x="397796" y="185958"/>
                    <a:pt x="394141" y="191426"/>
                    <a:pt x="389512" y="197624"/>
                  </a:cubicBezTo>
                  <a:cubicBezTo>
                    <a:pt x="384883" y="203578"/>
                    <a:pt x="379279" y="210626"/>
                    <a:pt x="372092" y="219011"/>
                  </a:cubicBezTo>
                  <a:lnTo>
                    <a:pt x="354184" y="240156"/>
                  </a:lnTo>
                  <a:lnTo>
                    <a:pt x="403156" y="240156"/>
                  </a:lnTo>
                  <a:cubicBezTo>
                    <a:pt x="405836" y="240156"/>
                    <a:pt x="408150" y="242465"/>
                    <a:pt x="408150" y="245260"/>
                  </a:cubicBezTo>
                  <a:lnTo>
                    <a:pt x="408150" y="267984"/>
                  </a:lnTo>
                  <a:cubicBezTo>
                    <a:pt x="408150" y="268835"/>
                    <a:pt x="407907" y="269685"/>
                    <a:pt x="407541" y="270293"/>
                  </a:cubicBezTo>
                  <a:cubicBezTo>
                    <a:pt x="406688" y="271873"/>
                    <a:pt x="404983" y="273088"/>
                    <a:pt x="403156" y="273088"/>
                  </a:cubicBezTo>
                  <a:lnTo>
                    <a:pt x="359787" y="273088"/>
                  </a:lnTo>
                  <a:lnTo>
                    <a:pt x="315932" y="273088"/>
                  </a:lnTo>
                  <a:lnTo>
                    <a:pt x="295101" y="273088"/>
                  </a:lnTo>
                  <a:cubicBezTo>
                    <a:pt x="293274" y="273088"/>
                    <a:pt x="291568" y="271994"/>
                    <a:pt x="290715" y="270293"/>
                  </a:cubicBezTo>
                  <a:cubicBezTo>
                    <a:pt x="290715" y="270293"/>
                    <a:pt x="290593" y="270171"/>
                    <a:pt x="290593" y="270171"/>
                  </a:cubicBezTo>
                  <a:cubicBezTo>
                    <a:pt x="289741" y="268349"/>
                    <a:pt x="289984" y="266283"/>
                    <a:pt x="291203" y="264825"/>
                  </a:cubicBezTo>
                  <a:lnTo>
                    <a:pt x="346996" y="197381"/>
                  </a:lnTo>
                  <a:cubicBezTo>
                    <a:pt x="352478" y="190697"/>
                    <a:pt x="356985" y="184985"/>
                    <a:pt x="360640" y="180125"/>
                  </a:cubicBezTo>
                  <a:cubicBezTo>
                    <a:pt x="364295" y="175385"/>
                    <a:pt x="366975" y="171375"/>
                    <a:pt x="368802" y="168216"/>
                  </a:cubicBezTo>
                  <a:cubicBezTo>
                    <a:pt x="369411" y="167243"/>
                    <a:pt x="370021" y="166271"/>
                    <a:pt x="370508" y="165299"/>
                  </a:cubicBezTo>
                  <a:cubicBezTo>
                    <a:pt x="372822" y="160803"/>
                    <a:pt x="374162" y="156793"/>
                    <a:pt x="374162" y="153269"/>
                  </a:cubicBezTo>
                  <a:cubicBezTo>
                    <a:pt x="374162" y="147192"/>
                    <a:pt x="372092" y="142210"/>
                    <a:pt x="367706" y="138078"/>
                  </a:cubicBezTo>
                  <a:cubicBezTo>
                    <a:pt x="363442" y="133947"/>
                    <a:pt x="358204" y="132002"/>
                    <a:pt x="351747" y="132002"/>
                  </a:cubicBezTo>
                  <a:cubicBezTo>
                    <a:pt x="343220" y="132002"/>
                    <a:pt x="331525" y="134433"/>
                    <a:pt x="328845" y="156307"/>
                  </a:cubicBezTo>
                  <a:cubicBezTo>
                    <a:pt x="328479" y="158858"/>
                    <a:pt x="326409" y="160681"/>
                    <a:pt x="323850" y="160681"/>
                  </a:cubicBezTo>
                  <a:lnTo>
                    <a:pt x="299608" y="160681"/>
                  </a:lnTo>
                  <a:cubicBezTo>
                    <a:pt x="298146" y="160681"/>
                    <a:pt x="296806" y="160074"/>
                    <a:pt x="295832" y="158980"/>
                  </a:cubicBezTo>
                  <a:cubicBezTo>
                    <a:pt x="294857" y="157886"/>
                    <a:pt x="294492" y="156550"/>
                    <a:pt x="294614" y="155091"/>
                  </a:cubicBezTo>
                  <a:cubicBezTo>
                    <a:pt x="298755" y="119000"/>
                    <a:pt x="318247" y="99921"/>
                    <a:pt x="350894" y="99921"/>
                  </a:cubicBezTo>
                  <a:close/>
                  <a:moveTo>
                    <a:pt x="249094" y="87883"/>
                  </a:moveTo>
                  <a:lnTo>
                    <a:pt x="249094" y="165312"/>
                  </a:lnTo>
                  <a:lnTo>
                    <a:pt x="248851" y="165312"/>
                  </a:lnTo>
                  <a:lnTo>
                    <a:pt x="248851" y="270333"/>
                  </a:lnTo>
                  <a:lnTo>
                    <a:pt x="248851" y="275439"/>
                  </a:lnTo>
                  <a:lnTo>
                    <a:pt x="248851" y="280422"/>
                  </a:lnTo>
                  <a:lnTo>
                    <a:pt x="248851" y="286986"/>
                  </a:lnTo>
                  <a:lnTo>
                    <a:pt x="248851" y="292091"/>
                  </a:lnTo>
                  <a:lnTo>
                    <a:pt x="248851" y="293550"/>
                  </a:lnTo>
                  <a:lnTo>
                    <a:pt x="280749" y="293550"/>
                  </a:lnTo>
                  <a:lnTo>
                    <a:pt x="287932" y="293550"/>
                  </a:lnTo>
                  <a:lnTo>
                    <a:pt x="305707" y="293550"/>
                  </a:lnTo>
                  <a:lnTo>
                    <a:pt x="310820" y="293550"/>
                  </a:lnTo>
                  <a:lnTo>
                    <a:pt x="315812" y="293550"/>
                  </a:lnTo>
                  <a:lnTo>
                    <a:pt x="337361" y="293550"/>
                  </a:lnTo>
                  <a:lnTo>
                    <a:pt x="344788" y="293550"/>
                  </a:lnTo>
                  <a:lnTo>
                    <a:pt x="352214" y="293550"/>
                  </a:lnTo>
                  <a:lnTo>
                    <a:pt x="361954" y="293550"/>
                  </a:lnTo>
                  <a:lnTo>
                    <a:pt x="369381" y="293550"/>
                  </a:lnTo>
                  <a:lnTo>
                    <a:pt x="450343" y="293550"/>
                  </a:lnTo>
                  <a:lnTo>
                    <a:pt x="450343" y="292091"/>
                  </a:lnTo>
                  <a:lnTo>
                    <a:pt x="450343" y="286986"/>
                  </a:lnTo>
                  <a:lnTo>
                    <a:pt x="450343" y="280665"/>
                  </a:lnTo>
                  <a:lnTo>
                    <a:pt x="450343" y="275439"/>
                  </a:lnTo>
                  <a:lnTo>
                    <a:pt x="450343" y="270333"/>
                  </a:lnTo>
                  <a:lnTo>
                    <a:pt x="450343" y="165312"/>
                  </a:lnTo>
                  <a:lnTo>
                    <a:pt x="450099" y="165312"/>
                  </a:lnTo>
                  <a:lnTo>
                    <a:pt x="450099" y="87883"/>
                  </a:lnTo>
                  <a:close/>
                  <a:moveTo>
                    <a:pt x="519130" y="35372"/>
                  </a:moveTo>
                  <a:lnTo>
                    <a:pt x="473596" y="87396"/>
                  </a:lnTo>
                  <a:lnTo>
                    <a:pt x="473596" y="270333"/>
                  </a:lnTo>
                  <a:lnTo>
                    <a:pt x="473596" y="275439"/>
                  </a:lnTo>
                  <a:lnTo>
                    <a:pt x="473596" y="280422"/>
                  </a:lnTo>
                  <a:lnTo>
                    <a:pt x="478101" y="275439"/>
                  </a:lnTo>
                  <a:lnTo>
                    <a:pt x="482606" y="270333"/>
                  </a:lnTo>
                  <a:lnTo>
                    <a:pt x="519130" y="229492"/>
                  </a:lnTo>
                  <a:close/>
                  <a:moveTo>
                    <a:pt x="302176" y="26742"/>
                  </a:moveTo>
                  <a:lnTo>
                    <a:pt x="264921" y="61141"/>
                  </a:lnTo>
                  <a:lnTo>
                    <a:pt x="457891" y="61141"/>
                  </a:lnTo>
                  <a:lnTo>
                    <a:pt x="492346" y="26742"/>
                  </a:lnTo>
                  <a:close/>
                  <a:moveTo>
                    <a:pt x="296454" y="0"/>
                  </a:moveTo>
                  <a:lnTo>
                    <a:pt x="538122" y="0"/>
                  </a:lnTo>
                  <a:lnTo>
                    <a:pt x="538122" y="241768"/>
                  </a:lnTo>
                  <a:cubicBezTo>
                    <a:pt x="538001" y="242984"/>
                    <a:pt x="537757" y="243956"/>
                    <a:pt x="537514" y="244929"/>
                  </a:cubicBezTo>
                  <a:cubicBezTo>
                    <a:pt x="536783" y="246631"/>
                    <a:pt x="536174" y="247846"/>
                    <a:pt x="535322" y="248940"/>
                  </a:cubicBezTo>
                  <a:lnTo>
                    <a:pt x="534470" y="250034"/>
                  </a:lnTo>
                  <a:lnTo>
                    <a:pt x="515599" y="270333"/>
                  </a:lnTo>
                  <a:lnTo>
                    <a:pt x="608979" y="270333"/>
                  </a:lnTo>
                  <a:lnTo>
                    <a:pt x="608979" y="512224"/>
                  </a:lnTo>
                  <a:cubicBezTo>
                    <a:pt x="608857" y="513318"/>
                    <a:pt x="608614" y="514290"/>
                    <a:pt x="608370" y="515262"/>
                  </a:cubicBezTo>
                  <a:cubicBezTo>
                    <a:pt x="607640" y="516964"/>
                    <a:pt x="607031" y="518301"/>
                    <a:pt x="606179" y="519274"/>
                  </a:cubicBezTo>
                  <a:lnTo>
                    <a:pt x="605327" y="520368"/>
                  </a:lnTo>
                  <a:lnTo>
                    <a:pt x="544940" y="585763"/>
                  </a:lnTo>
                  <a:lnTo>
                    <a:pt x="293045" y="585763"/>
                  </a:lnTo>
                  <a:lnTo>
                    <a:pt x="293045" y="541032"/>
                  </a:lnTo>
                  <a:lnTo>
                    <a:pt x="251773" y="585763"/>
                  </a:lnTo>
                  <a:lnTo>
                    <a:pt x="0" y="585763"/>
                  </a:lnTo>
                  <a:lnTo>
                    <a:pt x="0" y="331474"/>
                  </a:lnTo>
                  <a:lnTo>
                    <a:pt x="3287" y="331474"/>
                  </a:lnTo>
                  <a:cubicBezTo>
                    <a:pt x="3530" y="331110"/>
                    <a:pt x="3896" y="330745"/>
                    <a:pt x="4261" y="330380"/>
                  </a:cubicBezTo>
                  <a:lnTo>
                    <a:pt x="66352" y="273251"/>
                  </a:lnTo>
                  <a:cubicBezTo>
                    <a:pt x="67448" y="272400"/>
                    <a:pt x="68665" y="271670"/>
                    <a:pt x="69883" y="271184"/>
                  </a:cubicBezTo>
                  <a:cubicBezTo>
                    <a:pt x="71709" y="270698"/>
                    <a:pt x="72926" y="270455"/>
                    <a:pt x="74265" y="270455"/>
                  </a:cubicBezTo>
                  <a:lnTo>
                    <a:pt x="222310" y="270333"/>
                  </a:lnTo>
                  <a:lnTo>
                    <a:pt x="222310" y="61141"/>
                  </a:lnTo>
                  <a:lnTo>
                    <a:pt x="225475" y="61141"/>
                  </a:lnTo>
                  <a:cubicBezTo>
                    <a:pt x="225841" y="60655"/>
                    <a:pt x="226206" y="60290"/>
                    <a:pt x="226571" y="60047"/>
                  </a:cubicBezTo>
                  <a:lnTo>
                    <a:pt x="288540" y="2917"/>
                  </a:lnTo>
                  <a:cubicBezTo>
                    <a:pt x="289758" y="1945"/>
                    <a:pt x="290854" y="1337"/>
                    <a:pt x="292193" y="851"/>
                  </a:cubicBezTo>
                  <a:cubicBezTo>
                    <a:pt x="293897" y="243"/>
                    <a:pt x="295236" y="0"/>
                    <a:pt x="296454" y="0"/>
                  </a:cubicBezTo>
                  <a:close/>
                </a:path>
              </a:pathLst>
            </a:custGeom>
            <a:solidFill>
              <a:schemeClr val="bg1"/>
            </a:solidFill>
            <a:ln>
              <a:noFill/>
            </a:ln>
          </p:spPr>
        </p:sp>
        <p:sp>
          <p:nvSpPr>
            <p:cNvPr id="231" name="Freeform 66"/>
            <p:cNvSpPr/>
            <p:nvPr/>
          </p:nvSpPr>
          <p:spPr bwMode="auto">
            <a:xfrm>
              <a:off x="14875" y="5957"/>
              <a:ext cx="1159" cy="1058"/>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FF9C00"/>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32" name="warehouse_155411"/>
            <p:cNvSpPr>
              <a:spLocks noChangeAspect="1"/>
            </p:cNvSpPr>
            <p:nvPr/>
          </p:nvSpPr>
          <p:spPr bwMode="auto">
            <a:xfrm>
              <a:off x="15203" y="6246"/>
              <a:ext cx="591" cy="477"/>
            </a:xfrm>
            <a:custGeom>
              <a:avLst/>
              <a:gdLst>
                <a:gd name="connsiteX0" fmla="*/ 101016 w 607614"/>
                <a:gd name="connsiteY0" fmla="*/ 516472 h 566526"/>
                <a:gd name="connsiteX1" fmla="*/ 101016 w 607614"/>
                <a:gd name="connsiteY1" fmla="*/ 546808 h 566526"/>
                <a:gd name="connsiteX2" fmla="*/ 445837 w 607614"/>
                <a:gd name="connsiteY2" fmla="*/ 546808 h 566526"/>
                <a:gd name="connsiteX3" fmla="*/ 445837 w 607614"/>
                <a:gd name="connsiteY3" fmla="*/ 516472 h 566526"/>
                <a:gd name="connsiteX4" fmla="*/ 404823 w 607614"/>
                <a:gd name="connsiteY4" fmla="*/ 516472 h 566526"/>
                <a:gd name="connsiteX5" fmla="*/ 404823 w 607614"/>
                <a:gd name="connsiteY5" fmla="*/ 526331 h 566526"/>
                <a:gd name="connsiteX6" fmla="*/ 385075 w 607614"/>
                <a:gd name="connsiteY6" fmla="*/ 526331 h 566526"/>
                <a:gd name="connsiteX7" fmla="*/ 385075 w 607614"/>
                <a:gd name="connsiteY7" fmla="*/ 516472 h 566526"/>
                <a:gd name="connsiteX8" fmla="*/ 344061 w 607614"/>
                <a:gd name="connsiteY8" fmla="*/ 516472 h 566526"/>
                <a:gd name="connsiteX9" fmla="*/ 344061 w 607614"/>
                <a:gd name="connsiteY9" fmla="*/ 526331 h 566526"/>
                <a:gd name="connsiteX10" fmla="*/ 324314 w 607614"/>
                <a:gd name="connsiteY10" fmla="*/ 526331 h 566526"/>
                <a:gd name="connsiteX11" fmla="*/ 324314 w 607614"/>
                <a:gd name="connsiteY11" fmla="*/ 516472 h 566526"/>
                <a:gd name="connsiteX12" fmla="*/ 283300 w 607614"/>
                <a:gd name="connsiteY12" fmla="*/ 516472 h 566526"/>
                <a:gd name="connsiteX13" fmla="*/ 283300 w 607614"/>
                <a:gd name="connsiteY13" fmla="*/ 526331 h 566526"/>
                <a:gd name="connsiteX14" fmla="*/ 263553 w 607614"/>
                <a:gd name="connsiteY14" fmla="*/ 526331 h 566526"/>
                <a:gd name="connsiteX15" fmla="*/ 263553 w 607614"/>
                <a:gd name="connsiteY15" fmla="*/ 516472 h 566526"/>
                <a:gd name="connsiteX16" fmla="*/ 222539 w 607614"/>
                <a:gd name="connsiteY16" fmla="*/ 516472 h 566526"/>
                <a:gd name="connsiteX17" fmla="*/ 222539 w 607614"/>
                <a:gd name="connsiteY17" fmla="*/ 526331 h 566526"/>
                <a:gd name="connsiteX18" fmla="*/ 202791 w 607614"/>
                <a:gd name="connsiteY18" fmla="*/ 526331 h 566526"/>
                <a:gd name="connsiteX19" fmla="*/ 202791 w 607614"/>
                <a:gd name="connsiteY19" fmla="*/ 516472 h 566526"/>
                <a:gd name="connsiteX20" fmla="*/ 161777 w 607614"/>
                <a:gd name="connsiteY20" fmla="*/ 516472 h 566526"/>
                <a:gd name="connsiteX21" fmla="*/ 161777 w 607614"/>
                <a:gd name="connsiteY21" fmla="*/ 526331 h 566526"/>
                <a:gd name="connsiteX22" fmla="*/ 142030 w 607614"/>
                <a:gd name="connsiteY22" fmla="*/ 526331 h 566526"/>
                <a:gd name="connsiteX23" fmla="*/ 142030 w 607614"/>
                <a:gd name="connsiteY23" fmla="*/ 516472 h 566526"/>
                <a:gd name="connsiteX24" fmla="*/ 536947 w 607614"/>
                <a:gd name="connsiteY24" fmla="*/ 505850 h 566526"/>
                <a:gd name="connsiteX25" fmla="*/ 556685 w 607614"/>
                <a:gd name="connsiteY25" fmla="*/ 505850 h 566526"/>
                <a:gd name="connsiteX26" fmla="*/ 556685 w 607614"/>
                <a:gd name="connsiteY26" fmla="*/ 526319 h 566526"/>
                <a:gd name="connsiteX27" fmla="*/ 536947 w 607614"/>
                <a:gd name="connsiteY27" fmla="*/ 526319 h 566526"/>
                <a:gd name="connsiteX28" fmla="*/ 536947 w 607614"/>
                <a:gd name="connsiteY28" fmla="*/ 475512 h 566526"/>
                <a:gd name="connsiteX29" fmla="*/ 556685 w 607614"/>
                <a:gd name="connsiteY29" fmla="*/ 475512 h 566526"/>
                <a:gd name="connsiteX30" fmla="*/ 556685 w 607614"/>
                <a:gd name="connsiteY30" fmla="*/ 495981 h 566526"/>
                <a:gd name="connsiteX31" fmla="*/ 536947 w 607614"/>
                <a:gd name="connsiteY31" fmla="*/ 495981 h 566526"/>
                <a:gd name="connsiteX32" fmla="*/ 506598 w 607614"/>
                <a:gd name="connsiteY32" fmla="*/ 455799 h 566526"/>
                <a:gd name="connsiteX33" fmla="*/ 506598 w 607614"/>
                <a:gd name="connsiteY33" fmla="*/ 526331 h 566526"/>
                <a:gd name="connsiteX34" fmla="*/ 506598 w 607614"/>
                <a:gd name="connsiteY34" fmla="*/ 546808 h 566526"/>
                <a:gd name="connsiteX35" fmla="*/ 587107 w 607614"/>
                <a:gd name="connsiteY35" fmla="*/ 546808 h 566526"/>
                <a:gd name="connsiteX36" fmla="*/ 587107 w 607614"/>
                <a:gd name="connsiteY36" fmla="*/ 455799 h 566526"/>
                <a:gd name="connsiteX37" fmla="*/ 101016 w 607614"/>
                <a:gd name="connsiteY37" fmla="*/ 455799 h 566526"/>
                <a:gd name="connsiteX38" fmla="*/ 101016 w 607614"/>
                <a:gd name="connsiteY38" fmla="*/ 495994 h 566526"/>
                <a:gd name="connsiteX39" fmla="*/ 142030 w 607614"/>
                <a:gd name="connsiteY39" fmla="*/ 495994 h 566526"/>
                <a:gd name="connsiteX40" fmla="*/ 142030 w 607614"/>
                <a:gd name="connsiteY40" fmla="*/ 486135 h 566526"/>
                <a:gd name="connsiteX41" fmla="*/ 161777 w 607614"/>
                <a:gd name="connsiteY41" fmla="*/ 486135 h 566526"/>
                <a:gd name="connsiteX42" fmla="*/ 161777 w 607614"/>
                <a:gd name="connsiteY42" fmla="*/ 495994 h 566526"/>
                <a:gd name="connsiteX43" fmla="*/ 202791 w 607614"/>
                <a:gd name="connsiteY43" fmla="*/ 495994 h 566526"/>
                <a:gd name="connsiteX44" fmla="*/ 202791 w 607614"/>
                <a:gd name="connsiteY44" fmla="*/ 486135 h 566526"/>
                <a:gd name="connsiteX45" fmla="*/ 222539 w 607614"/>
                <a:gd name="connsiteY45" fmla="*/ 486135 h 566526"/>
                <a:gd name="connsiteX46" fmla="*/ 222539 w 607614"/>
                <a:gd name="connsiteY46" fmla="*/ 495994 h 566526"/>
                <a:gd name="connsiteX47" fmla="*/ 263553 w 607614"/>
                <a:gd name="connsiteY47" fmla="*/ 495994 h 566526"/>
                <a:gd name="connsiteX48" fmla="*/ 263553 w 607614"/>
                <a:gd name="connsiteY48" fmla="*/ 486135 h 566526"/>
                <a:gd name="connsiteX49" fmla="*/ 283300 w 607614"/>
                <a:gd name="connsiteY49" fmla="*/ 486135 h 566526"/>
                <a:gd name="connsiteX50" fmla="*/ 283300 w 607614"/>
                <a:gd name="connsiteY50" fmla="*/ 495994 h 566526"/>
                <a:gd name="connsiteX51" fmla="*/ 324314 w 607614"/>
                <a:gd name="connsiteY51" fmla="*/ 495994 h 566526"/>
                <a:gd name="connsiteX52" fmla="*/ 324314 w 607614"/>
                <a:gd name="connsiteY52" fmla="*/ 486135 h 566526"/>
                <a:gd name="connsiteX53" fmla="*/ 344061 w 607614"/>
                <a:gd name="connsiteY53" fmla="*/ 486135 h 566526"/>
                <a:gd name="connsiteX54" fmla="*/ 344061 w 607614"/>
                <a:gd name="connsiteY54" fmla="*/ 495994 h 566526"/>
                <a:gd name="connsiteX55" fmla="*/ 385075 w 607614"/>
                <a:gd name="connsiteY55" fmla="*/ 495994 h 566526"/>
                <a:gd name="connsiteX56" fmla="*/ 385075 w 607614"/>
                <a:gd name="connsiteY56" fmla="*/ 486135 h 566526"/>
                <a:gd name="connsiteX57" fmla="*/ 404823 w 607614"/>
                <a:gd name="connsiteY57" fmla="*/ 486135 h 566526"/>
                <a:gd name="connsiteX58" fmla="*/ 404823 w 607614"/>
                <a:gd name="connsiteY58" fmla="*/ 495994 h 566526"/>
                <a:gd name="connsiteX59" fmla="*/ 445837 w 607614"/>
                <a:gd name="connsiteY59" fmla="*/ 495994 h 566526"/>
                <a:gd name="connsiteX60" fmla="*/ 445837 w 607614"/>
                <a:gd name="connsiteY60" fmla="*/ 455799 h 566526"/>
                <a:gd name="connsiteX61" fmla="*/ 404823 w 607614"/>
                <a:gd name="connsiteY61" fmla="*/ 455799 h 566526"/>
                <a:gd name="connsiteX62" fmla="*/ 404823 w 607614"/>
                <a:gd name="connsiteY62" fmla="*/ 465658 h 566526"/>
                <a:gd name="connsiteX63" fmla="*/ 385075 w 607614"/>
                <a:gd name="connsiteY63" fmla="*/ 465658 h 566526"/>
                <a:gd name="connsiteX64" fmla="*/ 385075 w 607614"/>
                <a:gd name="connsiteY64" fmla="*/ 455799 h 566526"/>
                <a:gd name="connsiteX65" fmla="*/ 344061 w 607614"/>
                <a:gd name="connsiteY65" fmla="*/ 455799 h 566526"/>
                <a:gd name="connsiteX66" fmla="*/ 344061 w 607614"/>
                <a:gd name="connsiteY66" fmla="*/ 465658 h 566526"/>
                <a:gd name="connsiteX67" fmla="*/ 324314 w 607614"/>
                <a:gd name="connsiteY67" fmla="*/ 465658 h 566526"/>
                <a:gd name="connsiteX68" fmla="*/ 324314 w 607614"/>
                <a:gd name="connsiteY68" fmla="*/ 455799 h 566526"/>
                <a:gd name="connsiteX69" fmla="*/ 283300 w 607614"/>
                <a:gd name="connsiteY69" fmla="*/ 455799 h 566526"/>
                <a:gd name="connsiteX70" fmla="*/ 283300 w 607614"/>
                <a:gd name="connsiteY70" fmla="*/ 465658 h 566526"/>
                <a:gd name="connsiteX71" fmla="*/ 263553 w 607614"/>
                <a:gd name="connsiteY71" fmla="*/ 465658 h 566526"/>
                <a:gd name="connsiteX72" fmla="*/ 263553 w 607614"/>
                <a:gd name="connsiteY72" fmla="*/ 455799 h 566526"/>
                <a:gd name="connsiteX73" fmla="*/ 222539 w 607614"/>
                <a:gd name="connsiteY73" fmla="*/ 455799 h 566526"/>
                <a:gd name="connsiteX74" fmla="*/ 222539 w 607614"/>
                <a:gd name="connsiteY74" fmla="*/ 465658 h 566526"/>
                <a:gd name="connsiteX75" fmla="*/ 202791 w 607614"/>
                <a:gd name="connsiteY75" fmla="*/ 465658 h 566526"/>
                <a:gd name="connsiteX76" fmla="*/ 202791 w 607614"/>
                <a:gd name="connsiteY76" fmla="*/ 455799 h 566526"/>
                <a:gd name="connsiteX77" fmla="*/ 161777 w 607614"/>
                <a:gd name="connsiteY77" fmla="*/ 455799 h 566526"/>
                <a:gd name="connsiteX78" fmla="*/ 161777 w 607614"/>
                <a:gd name="connsiteY78" fmla="*/ 465658 h 566526"/>
                <a:gd name="connsiteX79" fmla="*/ 142030 w 607614"/>
                <a:gd name="connsiteY79" fmla="*/ 465658 h 566526"/>
                <a:gd name="connsiteX80" fmla="*/ 142030 w 607614"/>
                <a:gd name="connsiteY80" fmla="*/ 455799 h 566526"/>
                <a:gd name="connsiteX81" fmla="*/ 101016 w 607614"/>
                <a:gd name="connsiteY81" fmla="*/ 395127 h 566526"/>
                <a:gd name="connsiteX82" fmla="*/ 101016 w 607614"/>
                <a:gd name="connsiteY82" fmla="*/ 435322 h 566526"/>
                <a:gd name="connsiteX83" fmla="*/ 142030 w 607614"/>
                <a:gd name="connsiteY83" fmla="*/ 435322 h 566526"/>
                <a:gd name="connsiteX84" fmla="*/ 142030 w 607614"/>
                <a:gd name="connsiteY84" fmla="*/ 425463 h 566526"/>
                <a:gd name="connsiteX85" fmla="*/ 161777 w 607614"/>
                <a:gd name="connsiteY85" fmla="*/ 425463 h 566526"/>
                <a:gd name="connsiteX86" fmla="*/ 161777 w 607614"/>
                <a:gd name="connsiteY86" fmla="*/ 435322 h 566526"/>
                <a:gd name="connsiteX87" fmla="*/ 202791 w 607614"/>
                <a:gd name="connsiteY87" fmla="*/ 435322 h 566526"/>
                <a:gd name="connsiteX88" fmla="*/ 202791 w 607614"/>
                <a:gd name="connsiteY88" fmla="*/ 425463 h 566526"/>
                <a:gd name="connsiteX89" fmla="*/ 222539 w 607614"/>
                <a:gd name="connsiteY89" fmla="*/ 425463 h 566526"/>
                <a:gd name="connsiteX90" fmla="*/ 222539 w 607614"/>
                <a:gd name="connsiteY90" fmla="*/ 435322 h 566526"/>
                <a:gd name="connsiteX91" fmla="*/ 263553 w 607614"/>
                <a:gd name="connsiteY91" fmla="*/ 435322 h 566526"/>
                <a:gd name="connsiteX92" fmla="*/ 263553 w 607614"/>
                <a:gd name="connsiteY92" fmla="*/ 425463 h 566526"/>
                <a:gd name="connsiteX93" fmla="*/ 283300 w 607614"/>
                <a:gd name="connsiteY93" fmla="*/ 425463 h 566526"/>
                <a:gd name="connsiteX94" fmla="*/ 283300 w 607614"/>
                <a:gd name="connsiteY94" fmla="*/ 435322 h 566526"/>
                <a:gd name="connsiteX95" fmla="*/ 324314 w 607614"/>
                <a:gd name="connsiteY95" fmla="*/ 435322 h 566526"/>
                <a:gd name="connsiteX96" fmla="*/ 324314 w 607614"/>
                <a:gd name="connsiteY96" fmla="*/ 425463 h 566526"/>
                <a:gd name="connsiteX97" fmla="*/ 344061 w 607614"/>
                <a:gd name="connsiteY97" fmla="*/ 425463 h 566526"/>
                <a:gd name="connsiteX98" fmla="*/ 344061 w 607614"/>
                <a:gd name="connsiteY98" fmla="*/ 435322 h 566526"/>
                <a:gd name="connsiteX99" fmla="*/ 385075 w 607614"/>
                <a:gd name="connsiteY99" fmla="*/ 435322 h 566526"/>
                <a:gd name="connsiteX100" fmla="*/ 385075 w 607614"/>
                <a:gd name="connsiteY100" fmla="*/ 425463 h 566526"/>
                <a:gd name="connsiteX101" fmla="*/ 404823 w 607614"/>
                <a:gd name="connsiteY101" fmla="*/ 425463 h 566526"/>
                <a:gd name="connsiteX102" fmla="*/ 404823 w 607614"/>
                <a:gd name="connsiteY102" fmla="*/ 435322 h 566526"/>
                <a:gd name="connsiteX103" fmla="*/ 445837 w 607614"/>
                <a:gd name="connsiteY103" fmla="*/ 435322 h 566526"/>
                <a:gd name="connsiteX104" fmla="*/ 445837 w 607614"/>
                <a:gd name="connsiteY104" fmla="*/ 395127 h 566526"/>
                <a:gd name="connsiteX105" fmla="*/ 404823 w 607614"/>
                <a:gd name="connsiteY105" fmla="*/ 395127 h 566526"/>
                <a:gd name="connsiteX106" fmla="*/ 404823 w 607614"/>
                <a:gd name="connsiteY106" fmla="*/ 404986 h 566526"/>
                <a:gd name="connsiteX107" fmla="*/ 385075 w 607614"/>
                <a:gd name="connsiteY107" fmla="*/ 404986 h 566526"/>
                <a:gd name="connsiteX108" fmla="*/ 385075 w 607614"/>
                <a:gd name="connsiteY108" fmla="*/ 395127 h 566526"/>
                <a:gd name="connsiteX109" fmla="*/ 344061 w 607614"/>
                <a:gd name="connsiteY109" fmla="*/ 395127 h 566526"/>
                <a:gd name="connsiteX110" fmla="*/ 344061 w 607614"/>
                <a:gd name="connsiteY110" fmla="*/ 404986 h 566526"/>
                <a:gd name="connsiteX111" fmla="*/ 324314 w 607614"/>
                <a:gd name="connsiteY111" fmla="*/ 404986 h 566526"/>
                <a:gd name="connsiteX112" fmla="*/ 324314 w 607614"/>
                <a:gd name="connsiteY112" fmla="*/ 395127 h 566526"/>
                <a:gd name="connsiteX113" fmla="*/ 283300 w 607614"/>
                <a:gd name="connsiteY113" fmla="*/ 395127 h 566526"/>
                <a:gd name="connsiteX114" fmla="*/ 283300 w 607614"/>
                <a:gd name="connsiteY114" fmla="*/ 404986 h 566526"/>
                <a:gd name="connsiteX115" fmla="*/ 263553 w 607614"/>
                <a:gd name="connsiteY115" fmla="*/ 404986 h 566526"/>
                <a:gd name="connsiteX116" fmla="*/ 263553 w 607614"/>
                <a:gd name="connsiteY116" fmla="*/ 395127 h 566526"/>
                <a:gd name="connsiteX117" fmla="*/ 222539 w 607614"/>
                <a:gd name="connsiteY117" fmla="*/ 395127 h 566526"/>
                <a:gd name="connsiteX118" fmla="*/ 222539 w 607614"/>
                <a:gd name="connsiteY118" fmla="*/ 404986 h 566526"/>
                <a:gd name="connsiteX119" fmla="*/ 202791 w 607614"/>
                <a:gd name="connsiteY119" fmla="*/ 404986 h 566526"/>
                <a:gd name="connsiteX120" fmla="*/ 202791 w 607614"/>
                <a:gd name="connsiteY120" fmla="*/ 395127 h 566526"/>
                <a:gd name="connsiteX121" fmla="*/ 161777 w 607614"/>
                <a:gd name="connsiteY121" fmla="*/ 395127 h 566526"/>
                <a:gd name="connsiteX122" fmla="*/ 161777 w 607614"/>
                <a:gd name="connsiteY122" fmla="*/ 404986 h 566526"/>
                <a:gd name="connsiteX123" fmla="*/ 142030 w 607614"/>
                <a:gd name="connsiteY123" fmla="*/ 404986 h 566526"/>
                <a:gd name="connsiteX124" fmla="*/ 142030 w 607614"/>
                <a:gd name="connsiteY124" fmla="*/ 395127 h 566526"/>
                <a:gd name="connsiteX125" fmla="*/ 556726 w 607614"/>
                <a:gd name="connsiteY125" fmla="*/ 354173 h 566526"/>
                <a:gd name="connsiteX126" fmla="*/ 556726 w 607614"/>
                <a:gd name="connsiteY126" fmla="*/ 435322 h 566526"/>
                <a:gd name="connsiteX127" fmla="*/ 587107 w 607614"/>
                <a:gd name="connsiteY127" fmla="*/ 435322 h 566526"/>
                <a:gd name="connsiteX128" fmla="*/ 587107 w 607614"/>
                <a:gd name="connsiteY128" fmla="*/ 354173 h 566526"/>
                <a:gd name="connsiteX129" fmla="*/ 506598 w 607614"/>
                <a:gd name="connsiteY129" fmla="*/ 354173 h 566526"/>
                <a:gd name="connsiteX130" fmla="*/ 506598 w 607614"/>
                <a:gd name="connsiteY130" fmla="*/ 435322 h 566526"/>
                <a:gd name="connsiteX131" fmla="*/ 536979 w 607614"/>
                <a:gd name="connsiteY131" fmla="*/ 435322 h 566526"/>
                <a:gd name="connsiteX132" fmla="*/ 536979 w 607614"/>
                <a:gd name="connsiteY132" fmla="*/ 354173 h 566526"/>
                <a:gd name="connsiteX133" fmla="*/ 101016 w 607614"/>
                <a:gd name="connsiteY133" fmla="*/ 344314 h 566526"/>
                <a:gd name="connsiteX134" fmla="*/ 101016 w 607614"/>
                <a:gd name="connsiteY134" fmla="*/ 374650 h 566526"/>
                <a:gd name="connsiteX135" fmla="*/ 142030 w 607614"/>
                <a:gd name="connsiteY135" fmla="*/ 374650 h 566526"/>
                <a:gd name="connsiteX136" fmla="*/ 142030 w 607614"/>
                <a:gd name="connsiteY136" fmla="*/ 364791 h 566526"/>
                <a:gd name="connsiteX137" fmla="*/ 161777 w 607614"/>
                <a:gd name="connsiteY137" fmla="*/ 364791 h 566526"/>
                <a:gd name="connsiteX138" fmla="*/ 161777 w 607614"/>
                <a:gd name="connsiteY138" fmla="*/ 374650 h 566526"/>
                <a:gd name="connsiteX139" fmla="*/ 202791 w 607614"/>
                <a:gd name="connsiteY139" fmla="*/ 374650 h 566526"/>
                <a:gd name="connsiteX140" fmla="*/ 202791 w 607614"/>
                <a:gd name="connsiteY140" fmla="*/ 364791 h 566526"/>
                <a:gd name="connsiteX141" fmla="*/ 222539 w 607614"/>
                <a:gd name="connsiteY141" fmla="*/ 364791 h 566526"/>
                <a:gd name="connsiteX142" fmla="*/ 222539 w 607614"/>
                <a:gd name="connsiteY142" fmla="*/ 374650 h 566526"/>
                <a:gd name="connsiteX143" fmla="*/ 263553 w 607614"/>
                <a:gd name="connsiteY143" fmla="*/ 374650 h 566526"/>
                <a:gd name="connsiteX144" fmla="*/ 263553 w 607614"/>
                <a:gd name="connsiteY144" fmla="*/ 364791 h 566526"/>
                <a:gd name="connsiteX145" fmla="*/ 283300 w 607614"/>
                <a:gd name="connsiteY145" fmla="*/ 364791 h 566526"/>
                <a:gd name="connsiteX146" fmla="*/ 283300 w 607614"/>
                <a:gd name="connsiteY146" fmla="*/ 374650 h 566526"/>
                <a:gd name="connsiteX147" fmla="*/ 324314 w 607614"/>
                <a:gd name="connsiteY147" fmla="*/ 374650 h 566526"/>
                <a:gd name="connsiteX148" fmla="*/ 324314 w 607614"/>
                <a:gd name="connsiteY148" fmla="*/ 364791 h 566526"/>
                <a:gd name="connsiteX149" fmla="*/ 344061 w 607614"/>
                <a:gd name="connsiteY149" fmla="*/ 364791 h 566526"/>
                <a:gd name="connsiteX150" fmla="*/ 344061 w 607614"/>
                <a:gd name="connsiteY150" fmla="*/ 374650 h 566526"/>
                <a:gd name="connsiteX151" fmla="*/ 385075 w 607614"/>
                <a:gd name="connsiteY151" fmla="*/ 374650 h 566526"/>
                <a:gd name="connsiteX152" fmla="*/ 385075 w 607614"/>
                <a:gd name="connsiteY152" fmla="*/ 364791 h 566526"/>
                <a:gd name="connsiteX153" fmla="*/ 404823 w 607614"/>
                <a:gd name="connsiteY153" fmla="*/ 364791 h 566526"/>
                <a:gd name="connsiteX154" fmla="*/ 404823 w 607614"/>
                <a:gd name="connsiteY154" fmla="*/ 374650 h 566526"/>
                <a:gd name="connsiteX155" fmla="*/ 445837 w 607614"/>
                <a:gd name="connsiteY155" fmla="*/ 374650 h 566526"/>
                <a:gd name="connsiteX156" fmla="*/ 445837 w 607614"/>
                <a:gd name="connsiteY156" fmla="*/ 344314 h 566526"/>
                <a:gd name="connsiteX157" fmla="*/ 445811 w 607614"/>
                <a:gd name="connsiteY157" fmla="*/ 283615 h 566526"/>
                <a:gd name="connsiteX158" fmla="*/ 465549 w 607614"/>
                <a:gd name="connsiteY158" fmla="*/ 283615 h 566526"/>
                <a:gd name="connsiteX159" fmla="*/ 465549 w 607614"/>
                <a:gd name="connsiteY159" fmla="*/ 304084 h 566526"/>
                <a:gd name="connsiteX160" fmla="*/ 445811 w 607614"/>
                <a:gd name="connsiteY160" fmla="*/ 304084 h 566526"/>
                <a:gd name="connsiteX161" fmla="*/ 404873 w 607614"/>
                <a:gd name="connsiteY161" fmla="*/ 283615 h 566526"/>
                <a:gd name="connsiteX162" fmla="*/ 425342 w 607614"/>
                <a:gd name="connsiteY162" fmla="*/ 283615 h 566526"/>
                <a:gd name="connsiteX163" fmla="*/ 425342 w 607614"/>
                <a:gd name="connsiteY163" fmla="*/ 304084 h 566526"/>
                <a:gd name="connsiteX164" fmla="*/ 404873 w 607614"/>
                <a:gd name="connsiteY164" fmla="*/ 304084 h 566526"/>
                <a:gd name="connsiteX165" fmla="*/ 364544 w 607614"/>
                <a:gd name="connsiteY165" fmla="*/ 283615 h 566526"/>
                <a:gd name="connsiteX166" fmla="*/ 385135 w 607614"/>
                <a:gd name="connsiteY166" fmla="*/ 283615 h 566526"/>
                <a:gd name="connsiteX167" fmla="*/ 385135 w 607614"/>
                <a:gd name="connsiteY167" fmla="*/ 304084 h 566526"/>
                <a:gd name="connsiteX168" fmla="*/ 364544 w 607614"/>
                <a:gd name="connsiteY168" fmla="*/ 304084 h 566526"/>
                <a:gd name="connsiteX169" fmla="*/ 202741 w 607614"/>
                <a:gd name="connsiteY169" fmla="*/ 283615 h 566526"/>
                <a:gd name="connsiteX170" fmla="*/ 344075 w 607614"/>
                <a:gd name="connsiteY170" fmla="*/ 283615 h 566526"/>
                <a:gd name="connsiteX171" fmla="*/ 344075 w 607614"/>
                <a:gd name="connsiteY171" fmla="*/ 304084 h 566526"/>
                <a:gd name="connsiteX172" fmla="*/ 202741 w 607614"/>
                <a:gd name="connsiteY172" fmla="*/ 304084 h 566526"/>
                <a:gd name="connsiteX173" fmla="*/ 161803 w 607614"/>
                <a:gd name="connsiteY173" fmla="*/ 283615 h 566526"/>
                <a:gd name="connsiteX174" fmla="*/ 182272 w 607614"/>
                <a:gd name="connsiteY174" fmla="*/ 283615 h 566526"/>
                <a:gd name="connsiteX175" fmla="*/ 182272 w 607614"/>
                <a:gd name="connsiteY175" fmla="*/ 304084 h 566526"/>
                <a:gd name="connsiteX176" fmla="*/ 161803 w 607614"/>
                <a:gd name="connsiteY176" fmla="*/ 304084 h 566526"/>
                <a:gd name="connsiteX177" fmla="*/ 121474 w 607614"/>
                <a:gd name="connsiteY177" fmla="*/ 283615 h 566526"/>
                <a:gd name="connsiteX178" fmla="*/ 142065 w 607614"/>
                <a:gd name="connsiteY178" fmla="*/ 283615 h 566526"/>
                <a:gd name="connsiteX179" fmla="*/ 142065 w 607614"/>
                <a:gd name="connsiteY179" fmla="*/ 304084 h 566526"/>
                <a:gd name="connsiteX180" fmla="*/ 121474 w 607614"/>
                <a:gd name="connsiteY180" fmla="*/ 304084 h 566526"/>
                <a:gd name="connsiteX181" fmla="*/ 81267 w 607614"/>
                <a:gd name="connsiteY181" fmla="*/ 283615 h 566526"/>
                <a:gd name="connsiteX182" fmla="*/ 101005 w 607614"/>
                <a:gd name="connsiteY182" fmla="*/ 283615 h 566526"/>
                <a:gd name="connsiteX183" fmla="*/ 101005 w 607614"/>
                <a:gd name="connsiteY183" fmla="*/ 304084 h 566526"/>
                <a:gd name="connsiteX184" fmla="*/ 81267 w 607614"/>
                <a:gd name="connsiteY184" fmla="*/ 304084 h 566526"/>
                <a:gd name="connsiteX185" fmla="*/ 60761 w 607614"/>
                <a:gd name="connsiteY185" fmla="*/ 253306 h 566526"/>
                <a:gd name="connsiteX186" fmla="*/ 60761 w 607614"/>
                <a:gd name="connsiteY186" fmla="*/ 546808 h 566526"/>
                <a:gd name="connsiteX187" fmla="*/ 81268 w 607614"/>
                <a:gd name="connsiteY187" fmla="*/ 546808 h 566526"/>
                <a:gd name="connsiteX188" fmla="*/ 81268 w 607614"/>
                <a:gd name="connsiteY188" fmla="*/ 334455 h 566526"/>
                <a:gd name="connsiteX189" fmla="*/ 91142 w 607614"/>
                <a:gd name="connsiteY189" fmla="*/ 323837 h 566526"/>
                <a:gd name="connsiteX190" fmla="*/ 455711 w 607614"/>
                <a:gd name="connsiteY190" fmla="*/ 323837 h 566526"/>
                <a:gd name="connsiteX191" fmla="*/ 465584 w 607614"/>
                <a:gd name="connsiteY191" fmla="*/ 334455 h 566526"/>
                <a:gd name="connsiteX192" fmla="*/ 465584 w 607614"/>
                <a:gd name="connsiteY192" fmla="*/ 546808 h 566526"/>
                <a:gd name="connsiteX193" fmla="*/ 486091 w 607614"/>
                <a:gd name="connsiteY193" fmla="*/ 546808 h 566526"/>
                <a:gd name="connsiteX194" fmla="*/ 486091 w 607614"/>
                <a:gd name="connsiteY194" fmla="*/ 526331 h 566526"/>
                <a:gd name="connsiteX195" fmla="*/ 486091 w 607614"/>
                <a:gd name="connsiteY195" fmla="*/ 344314 h 566526"/>
                <a:gd name="connsiteX196" fmla="*/ 486091 w 607614"/>
                <a:gd name="connsiteY196" fmla="*/ 253306 h 566526"/>
                <a:gd name="connsiteX197" fmla="*/ 20507 w 607614"/>
                <a:gd name="connsiteY197" fmla="*/ 213110 h 566526"/>
                <a:gd name="connsiteX198" fmla="*/ 20507 w 607614"/>
                <a:gd name="connsiteY198" fmla="*/ 232829 h 566526"/>
                <a:gd name="connsiteX199" fmla="*/ 50888 w 607614"/>
                <a:gd name="connsiteY199" fmla="*/ 232829 h 566526"/>
                <a:gd name="connsiteX200" fmla="*/ 495965 w 607614"/>
                <a:gd name="connsiteY200" fmla="*/ 232829 h 566526"/>
                <a:gd name="connsiteX201" fmla="*/ 526346 w 607614"/>
                <a:gd name="connsiteY201" fmla="*/ 232829 h 566526"/>
                <a:gd name="connsiteX202" fmla="*/ 526346 w 607614"/>
                <a:gd name="connsiteY202" fmla="*/ 213110 h 566526"/>
                <a:gd name="connsiteX203" fmla="*/ 222601 w 607614"/>
                <a:gd name="connsiteY203" fmla="*/ 131924 h 566526"/>
                <a:gd name="connsiteX204" fmla="*/ 324337 w 607614"/>
                <a:gd name="connsiteY204" fmla="*/ 131924 h 566526"/>
                <a:gd name="connsiteX205" fmla="*/ 324337 w 607614"/>
                <a:gd name="connsiteY205" fmla="*/ 152393 h 566526"/>
                <a:gd name="connsiteX206" fmla="*/ 222601 w 607614"/>
                <a:gd name="connsiteY206" fmla="*/ 152393 h 566526"/>
                <a:gd name="connsiteX207" fmla="*/ 252939 w 607614"/>
                <a:gd name="connsiteY207" fmla="*/ 91717 h 566526"/>
                <a:gd name="connsiteX208" fmla="*/ 293999 w 607614"/>
                <a:gd name="connsiteY208" fmla="*/ 91717 h 566526"/>
                <a:gd name="connsiteX209" fmla="*/ 293999 w 607614"/>
                <a:gd name="connsiteY209" fmla="*/ 111455 h 566526"/>
                <a:gd name="connsiteX210" fmla="*/ 252939 w 607614"/>
                <a:gd name="connsiteY210" fmla="*/ 111455 h 566526"/>
                <a:gd name="connsiteX211" fmla="*/ 273426 w 607614"/>
                <a:gd name="connsiteY211" fmla="*/ 22751 h 566526"/>
                <a:gd name="connsiteX212" fmla="*/ 44812 w 607614"/>
                <a:gd name="connsiteY212" fmla="*/ 192633 h 566526"/>
                <a:gd name="connsiteX213" fmla="*/ 502041 w 607614"/>
                <a:gd name="connsiteY213" fmla="*/ 192633 h 566526"/>
                <a:gd name="connsiteX214" fmla="*/ 267350 w 607614"/>
                <a:gd name="connsiteY214" fmla="*/ 2274 h 566526"/>
                <a:gd name="connsiteX215" fmla="*/ 279502 w 607614"/>
                <a:gd name="connsiteY215" fmla="*/ 2274 h 566526"/>
                <a:gd name="connsiteX216" fmla="*/ 535460 w 607614"/>
                <a:gd name="connsiteY216" fmla="*/ 192633 h 566526"/>
                <a:gd name="connsiteX217" fmla="*/ 536979 w 607614"/>
                <a:gd name="connsiteY217" fmla="*/ 192633 h 566526"/>
                <a:gd name="connsiteX218" fmla="*/ 536979 w 607614"/>
                <a:gd name="connsiteY218" fmla="*/ 193392 h 566526"/>
                <a:gd name="connsiteX219" fmla="*/ 543055 w 607614"/>
                <a:gd name="connsiteY219" fmla="*/ 197942 h 566526"/>
                <a:gd name="connsiteX220" fmla="*/ 546853 w 607614"/>
                <a:gd name="connsiteY220" fmla="*/ 205526 h 566526"/>
                <a:gd name="connsiteX221" fmla="*/ 546853 w 607614"/>
                <a:gd name="connsiteY221" fmla="*/ 243446 h 566526"/>
                <a:gd name="connsiteX222" fmla="*/ 536979 w 607614"/>
                <a:gd name="connsiteY222" fmla="*/ 253306 h 566526"/>
                <a:gd name="connsiteX223" fmla="*/ 506598 w 607614"/>
                <a:gd name="connsiteY223" fmla="*/ 253306 h 566526"/>
                <a:gd name="connsiteX224" fmla="*/ 506598 w 607614"/>
                <a:gd name="connsiteY224" fmla="*/ 334455 h 566526"/>
                <a:gd name="connsiteX225" fmla="*/ 597740 w 607614"/>
                <a:gd name="connsiteY225" fmla="*/ 334455 h 566526"/>
                <a:gd name="connsiteX226" fmla="*/ 607614 w 607614"/>
                <a:gd name="connsiteY226" fmla="*/ 344314 h 566526"/>
                <a:gd name="connsiteX227" fmla="*/ 607614 w 607614"/>
                <a:gd name="connsiteY227" fmla="*/ 566526 h 566526"/>
                <a:gd name="connsiteX228" fmla="*/ 597740 w 607614"/>
                <a:gd name="connsiteY228" fmla="*/ 566526 h 566526"/>
                <a:gd name="connsiteX229" fmla="*/ 587107 w 607614"/>
                <a:gd name="connsiteY229" fmla="*/ 566526 h 566526"/>
                <a:gd name="connsiteX230" fmla="*/ 506598 w 607614"/>
                <a:gd name="connsiteY230" fmla="*/ 566526 h 566526"/>
                <a:gd name="connsiteX231" fmla="*/ 486091 w 607614"/>
                <a:gd name="connsiteY231" fmla="*/ 566526 h 566526"/>
                <a:gd name="connsiteX232" fmla="*/ 465584 w 607614"/>
                <a:gd name="connsiteY232" fmla="*/ 566526 h 566526"/>
                <a:gd name="connsiteX233" fmla="*/ 445837 w 607614"/>
                <a:gd name="connsiteY233" fmla="*/ 566526 h 566526"/>
                <a:gd name="connsiteX234" fmla="*/ 101016 w 607614"/>
                <a:gd name="connsiteY234" fmla="*/ 566526 h 566526"/>
                <a:gd name="connsiteX235" fmla="*/ 81268 w 607614"/>
                <a:gd name="connsiteY235" fmla="*/ 566526 h 566526"/>
                <a:gd name="connsiteX236" fmla="*/ 60761 w 607614"/>
                <a:gd name="connsiteY236" fmla="*/ 566526 h 566526"/>
                <a:gd name="connsiteX237" fmla="*/ 40254 w 607614"/>
                <a:gd name="connsiteY237" fmla="*/ 566526 h 566526"/>
                <a:gd name="connsiteX238" fmla="*/ 0 w 607614"/>
                <a:gd name="connsiteY238" fmla="*/ 566526 h 566526"/>
                <a:gd name="connsiteX239" fmla="*/ 0 w 607614"/>
                <a:gd name="connsiteY239" fmla="*/ 546808 h 566526"/>
                <a:gd name="connsiteX240" fmla="*/ 40254 w 607614"/>
                <a:gd name="connsiteY240" fmla="*/ 546808 h 566526"/>
                <a:gd name="connsiteX241" fmla="*/ 40254 w 607614"/>
                <a:gd name="connsiteY241" fmla="*/ 253306 h 566526"/>
                <a:gd name="connsiteX242" fmla="*/ 9874 w 607614"/>
                <a:gd name="connsiteY242" fmla="*/ 253306 h 566526"/>
                <a:gd name="connsiteX243" fmla="*/ 0 w 607614"/>
                <a:gd name="connsiteY243" fmla="*/ 243446 h 566526"/>
                <a:gd name="connsiteX244" fmla="*/ 0 w 607614"/>
                <a:gd name="connsiteY244" fmla="*/ 205526 h 566526"/>
                <a:gd name="connsiteX245" fmla="*/ 3798 w 607614"/>
                <a:gd name="connsiteY245" fmla="*/ 197942 h 566526"/>
                <a:gd name="connsiteX246" fmla="*/ 9874 w 607614"/>
                <a:gd name="connsiteY246" fmla="*/ 193392 h 566526"/>
                <a:gd name="connsiteX247" fmla="*/ 9874 w 607614"/>
                <a:gd name="connsiteY247" fmla="*/ 192633 h 566526"/>
                <a:gd name="connsiteX248" fmla="*/ 11393 w 607614"/>
                <a:gd name="connsiteY248" fmla="*/ 192633 h 56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607614" h="566526">
                  <a:moveTo>
                    <a:pt x="101016" y="516472"/>
                  </a:moveTo>
                  <a:lnTo>
                    <a:pt x="101016" y="546808"/>
                  </a:lnTo>
                  <a:lnTo>
                    <a:pt x="445837" y="546808"/>
                  </a:lnTo>
                  <a:lnTo>
                    <a:pt x="445837" y="516472"/>
                  </a:lnTo>
                  <a:lnTo>
                    <a:pt x="404823" y="516472"/>
                  </a:lnTo>
                  <a:lnTo>
                    <a:pt x="404823" y="526331"/>
                  </a:lnTo>
                  <a:lnTo>
                    <a:pt x="385075" y="526331"/>
                  </a:lnTo>
                  <a:lnTo>
                    <a:pt x="385075" y="516472"/>
                  </a:lnTo>
                  <a:lnTo>
                    <a:pt x="344061" y="516472"/>
                  </a:lnTo>
                  <a:lnTo>
                    <a:pt x="344061" y="526331"/>
                  </a:lnTo>
                  <a:lnTo>
                    <a:pt x="324314" y="526331"/>
                  </a:lnTo>
                  <a:lnTo>
                    <a:pt x="324314" y="516472"/>
                  </a:lnTo>
                  <a:lnTo>
                    <a:pt x="283300" y="516472"/>
                  </a:lnTo>
                  <a:lnTo>
                    <a:pt x="283300" y="526331"/>
                  </a:lnTo>
                  <a:lnTo>
                    <a:pt x="263553" y="526331"/>
                  </a:lnTo>
                  <a:lnTo>
                    <a:pt x="263553" y="516472"/>
                  </a:lnTo>
                  <a:lnTo>
                    <a:pt x="222539" y="516472"/>
                  </a:lnTo>
                  <a:lnTo>
                    <a:pt x="222539" y="526331"/>
                  </a:lnTo>
                  <a:lnTo>
                    <a:pt x="202791" y="526331"/>
                  </a:lnTo>
                  <a:lnTo>
                    <a:pt x="202791" y="516472"/>
                  </a:lnTo>
                  <a:lnTo>
                    <a:pt x="161777" y="516472"/>
                  </a:lnTo>
                  <a:lnTo>
                    <a:pt x="161777" y="526331"/>
                  </a:lnTo>
                  <a:lnTo>
                    <a:pt x="142030" y="526331"/>
                  </a:lnTo>
                  <a:lnTo>
                    <a:pt x="142030" y="516472"/>
                  </a:lnTo>
                  <a:close/>
                  <a:moveTo>
                    <a:pt x="536947" y="505850"/>
                  </a:moveTo>
                  <a:lnTo>
                    <a:pt x="556685" y="505850"/>
                  </a:lnTo>
                  <a:lnTo>
                    <a:pt x="556685" y="526319"/>
                  </a:lnTo>
                  <a:lnTo>
                    <a:pt x="536947" y="526319"/>
                  </a:lnTo>
                  <a:close/>
                  <a:moveTo>
                    <a:pt x="536947" y="475512"/>
                  </a:moveTo>
                  <a:lnTo>
                    <a:pt x="556685" y="475512"/>
                  </a:lnTo>
                  <a:lnTo>
                    <a:pt x="556685" y="495981"/>
                  </a:lnTo>
                  <a:lnTo>
                    <a:pt x="536947" y="495981"/>
                  </a:lnTo>
                  <a:close/>
                  <a:moveTo>
                    <a:pt x="506598" y="455799"/>
                  </a:moveTo>
                  <a:lnTo>
                    <a:pt x="506598" y="526331"/>
                  </a:lnTo>
                  <a:lnTo>
                    <a:pt x="506598" y="546808"/>
                  </a:lnTo>
                  <a:lnTo>
                    <a:pt x="587107" y="546808"/>
                  </a:lnTo>
                  <a:lnTo>
                    <a:pt x="587107" y="455799"/>
                  </a:lnTo>
                  <a:close/>
                  <a:moveTo>
                    <a:pt x="101016" y="455799"/>
                  </a:moveTo>
                  <a:lnTo>
                    <a:pt x="101016" y="495994"/>
                  </a:lnTo>
                  <a:lnTo>
                    <a:pt x="142030" y="495994"/>
                  </a:lnTo>
                  <a:lnTo>
                    <a:pt x="142030" y="486135"/>
                  </a:lnTo>
                  <a:lnTo>
                    <a:pt x="161777" y="486135"/>
                  </a:lnTo>
                  <a:lnTo>
                    <a:pt x="161777" y="495994"/>
                  </a:lnTo>
                  <a:lnTo>
                    <a:pt x="202791" y="495994"/>
                  </a:lnTo>
                  <a:lnTo>
                    <a:pt x="202791" y="486135"/>
                  </a:lnTo>
                  <a:lnTo>
                    <a:pt x="222539" y="486135"/>
                  </a:lnTo>
                  <a:lnTo>
                    <a:pt x="222539" y="495994"/>
                  </a:lnTo>
                  <a:lnTo>
                    <a:pt x="263553" y="495994"/>
                  </a:lnTo>
                  <a:lnTo>
                    <a:pt x="263553" y="486135"/>
                  </a:lnTo>
                  <a:lnTo>
                    <a:pt x="283300" y="486135"/>
                  </a:lnTo>
                  <a:lnTo>
                    <a:pt x="283300" y="495994"/>
                  </a:lnTo>
                  <a:lnTo>
                    <a:pt x="324314" y="495994"/>
                  </a:lnTo>
                  <a:lnTo>
                    <a:pt x="324314" y="486135"/>
                  </a:lnTo>
                  <a:lnTo>
                    <a:pt x="344061" y="486135"/>
                  </a:lnTo>
                  <a:lnTo>
                    <a:pt x="344061" y="495994"/>
                  </a:lnTo>
                  <a:lnTo>
                    <a:pt x="385075" y="495994"/>
                  </a:lnTo>
                  <a:lnTo>
                    <a:pt x="385075" y="486135"/>
                  </a:lnTo>
                  <a:lnTo>
                    <a:pt x="404823" y="486135"/>
                  </a:lnTo>
                  <a:lnTo>
                    <a:pt x="404823" y="495994"/>
                  </a:lnTo>
                  <a:lnTo>
                    <a:pt x="445837" y="495994"/>
                  </a:lnTo>
                  <a:lnTo>
                    <a:pt x="445837" y="455799"/>
                  </a:lnTo>
                  <a:lnTo>
                    <a:pt x="404823" y="455799"/>
                  </a:lnTo>
                  <a:lnTo>
                    <a:pt x="404823" y="465658"/>
                  </a:lnTo>
                  <a:lnTo>
                    <a:pt x="385075" y="465658"/>
                  </a:lnTo>
                  <a:lnTo>
                    <a:pt x="385075" y="455799"/>
                  </a:lnTo>
                  <a:lnTo>
                    <a:pt x="344061" y="455799"/>
                  </a:lnTo>
                  <a:lnTo>
                    <a:pt x="344061" y="465658"/>
                  </a:lnTo>
                  <a:lnTo>
                    <a:pt x="324314" y="465658"/>
                  </a:lnTo>
                  <a:lnTo>
                    <a:pt x="324314" y="455799"/>
                  </a:lnTo>
                  <a:lnTo>
                    <a:pt x="283300" y="455799"/>
                  </a:lnTo>
                  <a:lnTo>
                    <a:pt x="283300" y="465658"/>
                  </a:lnTo>
                  <a:lnTo>
                    <a:pt x="263553" y="465658"/>
                  </a:lnTo>
                  <a:lnTo>
                    <a:pt x="263553" y="455799"/>
                  </a:lnTo>
                  <a:lnTo>
                    <a:pt x="222539" y="455799"/>
                  </a:lnTo>
                  <a:lnTo>
                    <a:pt x="222539" y="465658"/>
                  </a:lnTo>
                  <a:lnTo>
                    <a:pt x="202791" y="465658"/>
                  </a:lnTo>
                  <a:lnTo>
                    <a:pt x="202791" y="455799"/>
                  </a:lnTo>
                  <a:lnTo>
                    <a:pt x="161777" y="455799"/>
                  </a:lnTo>
                  <a:lnTo>
                    <a:pt x="161777" y="465658"/>
                  </a:lnTo>
                  <a:lnTo>
                    <a:pt x="142030" y="465658"/>
                  </a:lnTo>
                  <a:lnTo>
                    <a:pt x="142030" y="455799"/>
                  </a:lnTo>
                  <a:close/>
                  <a:moveTo>
                    <a:pt x="101016" y="395127"/>
                  </a:moveTo>
                  <a:lnTo>
                    <a:pt x="101016" y="435322"/>
                  </a:lnTo>
                  <a:lnTo>
                    <a:pt x="142030" y="435322"/>
                  </a:lnTo>
                  <a:lnTo>
                    <a:pt x="142030" y="425463"/>
                  </a:lnTo>
                  <a:lnTo>
                    <a:pt x="161777" y="425463"/>
                  </a:lnTo>
                  <a:lnTo>
                    <a:pt x="161777" y="435322"/>
                  </a:lnTo>
                  <a:lnTo>
                    <a:pt x="202791" y="435322"/>
                  </a:lnTo>
                  <a:lnTo>
                    <a:pt x="202791" y="425463"/>
                  </a:lnTo>
                  <a:lnTo>
                    <a:pt x="222539" y="425463"/>
                  </a:lnTo>
                  <a:lnTo>
                    <a:pt x="222539" y="435322"/>
                  </a:lnTo>
                  <a:lnTo>
                    <a:pt x="263553" y="435322"/>
                  </a:lnTo>
                  <a:lnTo>
                    <a:pt x="263553" y="425463"/>
                  </a:lnTo>
                  <a:lnTo>
                    <a:pt x="283300" y="425463"/>
                  </a:lnTo>
                  <a:lnTo>
                    <a:pt x="283300" y="435322"/>
                  </a:lnTo>
                  <a:lnTo>
                    <a:pt x="324314" y="435322"/>
                  </a:lnTo>
                  <a:lnTo>
                    <a:pt x="324314" y="425463"/>
                  </a:lnTo>
                  <a:lnTo>
                    <a:pt x="344061" y="425463"/>
                  </a:lnTo>
                  <a:lnTo>
                    <a:pt x="344061" y="435322"/>
                  </a:lnTo>
                  <a:lnTo>
                    <a:pt x="385075" y="435322"/>
                  </a:lnTo>
                  <a:lnTo>
                    <a:pt x="385075" y="425463"/>
                  </a:lnTo>
                  <a:lnTo>
                    <a:pt x="404823" y="425463"/>
                  </a:lnTo>
                  <a:lnTo>
                    <a:pt x="404823" y="435322"/>
                  </a:lnTo>
                  <a:lnTo>
                    <a:pt x="445837" y="435322"/>
                  </a:lnTo>
                  <a:lnTo>
                    <a:pt x="445837" y="395127"/>
                  </a:lnTo>
                  <a:lnTo>
                    <a:pt x="404823" y="395127"/>
                  </a:lnTo>
                  <a:lnTo>
                    <a:pt x="404823" y="404986"/>
                  </a:lnTo>
                  <a:lnTo>
                    <a:pt x="385075" y="404986"/>
                  </a:lnTo>
                  <a:lnTo>
                    <a:pt x="385075" y="395127"/>
                  </a:lnTo>
                  <a:lnTo>
                    <a:pt x="344061" y="395127"/>
                  </a:lnTo>
                  <a:lnTo>
                    <a:pt x="344061" y="404986"/>
                  </a:lnTo>
                  <a:lnTo>
                    <a:pt x="324314" y="404986"/>
                  </a:lnTo>
                  <a:lnTo>
                    <a:pt x="324314" y="395127"/>
                  </a:lnTo>
                  <a:lnTo>
                    <a:pt x="283300" y="395127"/>
                  </a:lnTo>
                  <a:lnTo>
                    <a:pt x="283300" y="404986"/>
                  </a:lnTo>
                  <a:lnTo>
                    <a:pt x="263553" y="404986"/>
                  </a:lnTo>
                  <a:lnTo>
                    <a:pt x="263553" y="395127"/>
                  </a:lnTo>
                  <a:lnTo>
                    <a:pt x="222539" y="395127"/>
                  </a:lnTo>
                  <a:lnTo>
                    <a:pt x="222539" y="404986"/>
                  </a:lnTo>
                  <a:lnTo>
                    <a:pt x="202791" y="404986"/>
                  </a:lnTo>
                  <a:lnTo>
                    <a:pt x="202791" y="395127"/>
                  </a:lnTo>
                  <a:lnTo>
                    <a:pt x="161777" y="395127"/>
                  </a:lnTo>
                  <a:lnTo>
                    <a:pt x="161777" y="404986"/>
                  </a:lnTo>
                  <a:lnTo>
                    <a:pt x="142030" y="404986"/>
                  </a:lnTo>
                  <a:lnTo>
                    <a:pt x="142030" y="395127"/>
                  </a:lnTo>
                  <a:close/>
                  <a:moveTo>
                    <a:pt x="556726" y="354173"/>
                  </a:moveTo>
                  <a:lnTo>
                    <a:pt x="556726" y="435322"/>
                  </a:lnTo>
                  <a:lnTo>
                    <a:pt x="587107" y="435322"/>
                  </a:lnTo>
                  <a:lnTo>
                    <a:pt x="587107" y="354173"/>
                  </a:lnTo>
                  <a:close/>
                  <a:moveTo>
                    <a:pt x="506598" y="354173"/>
                  </a:moveTo>
                  <a:lnTo>
                    <a:pt x="506598" y="435322"/>
                  </a:lnTo>
                  <a:lnTo>
                    <a:pt x="536979" y="435322"/>
                  </a:lnTo>
                  <a:lnTo>
                    <a:pt x="536979" y="354173"/>
                  </a:lnTo>
                  <a:close/>
                  <a:moveTo>
                    <a:pt x="101016" y="344314"/>
                  </a:moveTo>
                  <a:lnTo>
                    <a:pt x="101016" y="374650"/>
                  </a:lnTo>
                  <a:lnTo>
                    <a:pt x="142030" y="374650"/>
                  </a:lnTo>
                  <a:lnTo>
                    <a:pt x="142030" y="364791"/>
                  </a:lnTo>
                  <a:lnTo>
                    <a:pt x="161777" y="364791"/>
                  </a:lnTo>
                  <a:lnTo>
                    <a:pt x="161777" y="374650"/>
                  </a:lnTo>
                  <a:lnTo>
                    <a:pt x="202791" y="374650"/>
                  </a:lnTo>
                  <a:lnTo>
                    <a:pt x="202791" y="364791"/>
                  </a:lnTo>
                  <a:lnTo>
                    <a:pt x="222539" y="364791"/>
                  </a:lnTo>
                  <a:lnTo>
                    <a:pt x="222539" y="374650"/>
                  </a:lnTo>
                  <a:lnTo>
                    <a:pt x="263553" y="374650"/>
                  </a:lnTo>
                  <a:lnTo>
                    <a:pt x="263553" y="364791"/>
                  </a:lnTo>
                  <a:lnTo>
                    <a:pt x="283300" y="364791"/>
                  </a:lnTo>
                  <a:lnTo>
                    <a:pt x="283300" y="374650"/>
                  </a:lnTo>
                  <a:lnTo>
                    <a:pt x="324314" y="374650"/>
                  </a:lnTo>
                  <a:lnTo>
                    <a:pt x="324314" y="364791"/>
                  </a:lnTo>
                  <a:lnTo>
                    <a:pt x="344061" y="364791"/>
                  </a:lnTo>
                  <a:lnTo>
                    <a:pt x="344061" y="374650"/>
                  </a:lnTo>
                  <a:lnTo>
                    <a:pt x="385075" y="374650"/>
                  </a:lnTo>
                  <a:lnTo>
                    <a:pt x="385075" y="364791"/>
                  </a:lnTo>
                  <a:lnTo>
                    <a:pt x="404823" y="364791"/>
                  </a:lnTo>
                  <a:lnTo>
                    <a:pt x="404823" y="374650"/>
                  </a:lnTo>
                  <a:lnTo>
                    <a:pt x="445837" y="374650"/>
                  </a:lnTo>
                  <a:lnTo>
                    <a:pt x="445837" y="344314"/>
                  </a:lnTo>
                  <a:close/>
                  <a:moveTo>
                    <a:pt x="445811" y="283615"/>
                  </a:moveTo>
                  <a:lnTo>
                    <a:pt x="465549" y="283615"/>
                  </a:lnTo>
                  <a:lnTo>
                    <a:pt x="465549" y="304084"/>
                  </a:lnTo>
                  <a:lnTo>
                    <a:pt x="445811" y="304084"/>
                  </a:lnTo>
                  <a:close/>
                  <a:moveTo>
                    <a:pt x="404873" y="283615"/>
                  </a:moveTo>
                  <a:lnTo>
                    <a:pt x="425342" y="283615"/>
                  </a:lnTo>
                  <a:lnTo>
                    <a:pt x="425342" y="304084"/>
                  </a:lnTo>
                  <a:lnTo>
                    <a:pt x="404873" y="304084"/>
                  </a:lnTo>
                  <a:close/>
                  <a:moveTo>
                    <a:pt x="364544" y="283615"/>
                  </a:moveTo>
                  <a:lnTo>
                    <a:pt x="385135" y="283615"/>
                  </a:lnTo>
                  <a:lnTo>
                    <a:pt x="385135" y="304084"/>
                  </a:lnTo>
                  <a:lnTo>
                    <a:pt x="364544" y="304084"/>
                  </a:lnTo>
                  <a:close/>
                  <a:moveTo>
                    <a:pt x="202741" y="283615"/>
                  </a:moveTo>
                  <a:lnTo>
                    <a:pt x="344075" y="283615"/>
                  </a:lnTo>
                  <a:lnTo>
                    <a:pt x="344075" y="304084"/>
                  </a:lnTo>
                  <a:lnTo>
                    <a:pt x="202741" y="304084"/>
                  </a:lnTo>
                  <a:close/>
                  <a:moveTo>
                    <a:pt x="161803" y="283615"/>
                  </a:moveTo>
                  <a:lnTo>
                    <a:pt x="182272" y="283615"/>
                  </a:lnTo>
                  <a:lnTo>
                    <a:pt x="182272" y="304084"/>
                  </a:lnTo>
                  <a:lnTo>
                    <a:pt x="161803" y="304084"/>
                  </a:lnTo>
                  <a:close/>
                  <a:moveTo>
                    <a:pt x="121474" y="283615"/>
                  </a:moveTo>
                  <a:lnTo>
                    <a:pt x="142065" y="283615"/>
                  </a:lnTo>
                  <a:lnTo>
                    <a:pt x="142065" y="304084"/>
                  </a:lnTo>
                  <a:lnTo>
                    <a:pt x="121474" y="304084"/>
                  </a:lnTo>
                  <a:close/>
                  <a:moveTo>
                    <a:pt x="81267" y="283615"/>
                  </a:moveTo>
                  <a:lnTo>
                    <a:pt x="101005" y="283615"/>
                  </a:lnTo>
                  <a:lnTo>
                    <a:pt x="101005" y="304084"/>
                  </a:lnTo>
                  <a:lnTo>
                    <a:pt x="81267" y="304084"/>
                  </a:lnTo>
                  <a:close/>
                  <a:moveTo>
                    <a:pt x="60761" y="253306"/>
                  </a:moveTo>
                  <a:lnTo>
                    <a:pt x="60761" y="546808"/>
                  </a:lnTo>
                  <a:lnTo>
                    <a:pt x="81268" y="546808"/>
                  </a:lnTo>
                  <a:lnTo>
                    <a:pt x="81268" y="334455"/>
                  </a:lnTo>
                  <a:cubicBezTo>
                    <a:pt x="81268" y="328387"/>
                    <a:pt x="85066" y="323837"/>
                    <a:pt x="91142" y="323837"/>
                  </a:cubicBezTo>
                  <a:lnTo>
                    <a:pt x="455711" y="323837"/>
                  </a:lnTo>
                  <a:cubicBezTo>
                    <a:pt x="461787" y="323837"/>
                    <a:pt x="465584" y="328387"/>
                    <a:pt x="465584" y="334455"/>
                  </a:cubicBezTo>
                  <a:lnTo>
                    <a:pt x="465584" y="546808"/>
                  </a:lnTo>
                  <a:lnTo>
                    <a:pt x="486091" y="546808"/>
                  </a:lnTo>
                  <a:lnTo>
                    <a:pt x="486091" y="526331"/>
                  </a:lnTo>
                  <a:lnTo>
                    <a:pt x="486091" y="344314"/>
                  </a:lnTo>
                  <a:lnTo>
                    <a:pt x="486091" y="253306"/>
                  </a:lnTo>
                  <a:close/>
                  <a:moveTo>
                    <a:pt x="20507" y="213110"/>
                  </a:moveTo>
                  <a:lnTo>
                    <a:pt x="20507" y="232829"/>
                  </a:lnTo>
                  <a:lnTo>
                    <a:pt x="50888" y="232829"/>
                  </a:lnTo>
                  <a:lnTo>
                    <a:pt x="495965" y="232829"/>
                  </a:lnTo>
                  <a:lnTo>
                    <a:pt x="526346" y="232829"/>
                  </a:lnTo>
                  <a:lnTo>
                    <a:pt x="526346" y="213110"/>
                  </a:lnTo>
                  <a:close/>
                  <a:moveTo>
                    <a:pt x="222601" y="131924"/>
                  </a:moveTo>
                  <a:lnTo>
                    <a:pt x="324337" y="131924"/>
                  </a:lnTo>
                  <a:lnTo>
                    <a:pt x="324337" y="152393"/>
                  </a:lnTo>
                  <a:lnTo>
                    <a:pt x="222601" y="152393"/>
                  </a:lnTo>
                  <a:close/>
                  <a:moveTo>
                    <a:pt x="252939" y="91717"/>
                  </a:moveTo>
                  <a:lnTo>
                    <a:pt x="293999" y="91717"/>
                  </a:lnTo>
                  <a:lnTo>
                    <a:pt x="293999" y="111455"/>
                  </a:lnTo>
                  <a:lnTo>
                    <a:pt x="252939" y="111455"/>
                  </a:lnTo>
                  <a:close/>
                  <a:moveTo>
                    <a:pt x="273426" y="22751"/>
                  </a:moveTo>
                  <a:lnTo>
                    <a:pt x="44812" y="192633"/>
                  </a:lnTo>
                  <a:lnTo>
                    <a:pt x="502041" y="192633"/>
                  </a:lnTo>
                  <a:close/>
                  <a:moveTo>
                    <a:pt x="267350" y="2274"/>
                  </a:moveTo>
                  <a:cubicBezTo>
                    <a:pt x="271148" y="-759"/>
                    <a:pt x="275705" y="-759"/>
                    <a:pt x="279502" y="2274"/>
                  </a:cubicBezTo>
                  <a:lnTo>
                    <a:pt x="535460" y="192633"/>
                  </a:lnTo>
                  <a:lnTo>
                    <a:pt x="536979" y="192633"/>
                  </a:lnTo>
                  <a:lnTo>
                    <a:pt x="536979" y="193392"/>
                  </a:lnTo>
                  <a:lnTo>
                    <a:pt x="543055" y="197942"/>
                  </a:lnTo>
                  <a:cubicBezTo>
                    <a:pt x="546093" y="199459"/>
                    <a:pt x="546853" y="202493"/>
                    <a:pt x="546853" y="205526"/>
                  </a:cubicBezTo>
                  <a:lnTo>
                    <a:pt x="546853" y="243446"/>
                  </a:lnTo>
                  <a:cubicBezTo>
                    <a:pt x="546853" y="249514"/>
                    <a:pt x="543055" y="253306"/>
                    <a:pt x="536979" y="253306"/>
                  </a:cubicBezTo>
                  <a:lnTo>
                    <a:pt x="506598" y="253306"/>
                  </a:lnTo>
                  <a:lnTo>
                    <a:pt x="506598" y="334455"/>
                  </a:lnTo>
                  <a:lnTo>
                    <a:pt x="597740" y="334455"/>
                  </a:lnTo>
                  <a:cubicBezTo>
                    <a:pt x="603816" y="334455"/>
                    <a:pt x="607614" y="338247"/>
                    <a:pt x="607614" y="344314"/>
                  </a:cubicBezTo>
                  <a:lnTo>
                    <a:pt x="607614" y="566526"/>
                  </a:lnTo>
                  <a:lnTo>
                    <a:pt x="597740" y="566526"/>
                  </a:lnTo>
                  <a:lnTo>
                    <a:pt x="587107" y="566526"/>
                  </a:lnTo>
                  <a:lnTo>
                    <a:pt x="506598" y="566526"/>
                  </a:lnTo>
                  <a:lnTo>
                    <a:pt x="486091" y="566526"/>
                  </a:lnTo>
                  <a:lnTo>
                    <a:pt x="465584" y="566526"/>
                  </a:lnTo>
                  <a:lnTo>
                    <a:pt x="445837" y="566526"/>
                  </a:lnTo>
                  <a:lnTo>
                    <a:pt x="101016" y="566526"/>
                  </a:lnTo>
                  <a:lnTo>
                    <a:pt x="81268" y="566526"/>
                  </a:lnTo>
                  <a:lnTo>
                    <a:pt x="60761" y="566526"/>
                  </a:lnTo>
                  <a:lnTo>
                    <a:pt x="40254" y="566526"/>
                  </a:lnTo>
                  <a:lnTo>
                    <a:pt x="0" y="566526"/>
                  </a:lnTo>
                  <a:lnTo>
                    <a:pt x="0" y="546808"/>
                  </a:lnTo>
                  <a:lnTo>
                    <a:pt x="40254" y="546808"/>
                  </a:lnTo>
                  <a:lnTo>
                    <a:pt x="40254" y="253306"/>
                  </a:lnTo>
                  <a:lnTo>
                    <a:pt x="9874" y="253306"/>
                  </a:lnTo>
                  <a:cubicBezTo>
                    <a:pt x="3798" y="253306"/>
                    <a:pt x="0" y="249514"/>
                    <a:pt x="0" y="243446"/>
                  </a:cubicBezTo>
                  <a:lnTo>
                    <a:pt x="0" y="205526"/>
                  </a:lnTo>
                  <a:cubicBezTo>
                    <a:pt x="0" y="202493"/>
                    <a:pt x="760" y="199459"/>
                    <a:pt x="3798" y="197942"/>
                  </a:cubicBezTo>
                  <a:lnTo>
                    <a:pt x="9874" y="193392"/>
                  </a:lnTo>
                  <a:lnTo>
                    <a:pt x="9874" y="192633"/>
                  </a:lnTo>
                  <a:lnTo>
                    <a:pt x="11393" y="192633"/>
                  </a:lnTo>
                  <a:close/>
                </a:path>
              </a:pathLst>
            </a:custGeom>
            <a:solidFill>
              <a:schemeClr val="bg1"/>
            </a:solidFill>
            <a:ln>
              <a:noFill/>
            </a:ln>
          </p:spPr>
        </p:sp>
        <p:sp>
          <p:nvSpPr>
            <p:cNvPr id="233" name="Freeform 66"/>
            <p:cNvSpPr/>
            <p:nvPr/>
          </p:nvSpPr>
          <p:spPr bwMode="auto">
            <a:xfrm>
              <a:off x="13405" y="7050"/>
              <a:ext cx="1159" cy="1058"/>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FF9C00"/>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sp>
          <p:nvSpPr>
            <p:cNvPr id="234" name="container_155398"/>
            <p:cNvSpPr>
              <a:spLocks noChangeAspect="1"/>
            </p:cNvSpPr>
            <p:nvPr/>
          </p:nvSpPr>
          <p:spPr bwMode="auto">
            <a:xfrm>
              <a:off x="13704" y="7410"/>
              <a:ext cx="463" cy="350"/>
            </a:xfrm>
            <a:custGeom>
              <a:avLst/>
              <a:gdLst>
                <a:gd name="connsiteX0" fmla="*/ 496009 w 607614"/>
                <a:gd name="connsiteY0" fmla="*/ 505878 h 606761"/>
                <a:gd name="connsiteX1" fmla="*/ 516478 w 607614"/>
                <a:gd name="connsiteY1" fmla="*/ 505878 h 606761"/>
                <a:gd name="connsiteX2" fmla="*/ 516478 w 607614"/>
                <a:gd name="connsiteY2" fmla="*/ 525616 h 606761"/>
                <a:gd name="connsiteX3" fmla="*/ 496009 w 607614"/>
                <a:gd name="connsiteY3" fmla="*/ 525616 h 606761"/>
                <a:gd name="connsiteX4" fmla="*/ 455680 w 607614"/>
                <a:gd name="connsiteY4" fmla="*/ 505878 h 606761"/>
                <a:gd name="connsiteX5" fmla="*/ 476271 w 607614"/>
                <a:gd name="connsiteY5" fmla="*/ 505878 h 606761"/>
                <a:gd name="connsiteX6" fmla="*/ 476271 w 607614"/>
                <a:gd name="connsiteY6" fmla="*/ 525616 h 606761"/>
                <a:gd name="connsiteX7" fmla="*/ 455680 w 607614"/>
                <a:gd name="connsiteY7" fmla="*/ 525616 h 606761"/>
                <a:gd name="connsiteX8" fmla="*/ 415473 w 607614"/>
                <a:gd name="connsiteY8" fmla="*/ 505878 h 606761"/>
                <a:gd name="connsiteX9" fmla="*/ 435211 w 607614"/>
                <a:gd name="connsiteY9" fmla="*/ 505878 h 606761"/>
                <a:gd name="connsiteX10" fmla="*/ 435211 w 607614"/>
                <a:gd name="connsiteY10" fmla="*/ 525616 h 606761"/>
                <a:gd name="connsiteX11" fmla="*/ 415473 w 607614"/>
                <a:gd name="connsiteY11" fmla="*/ 525616 h 606761"/>
                <a:gd name="connsiteX12" fmla="*/ 374413 w 607614"/>
                <a:gd name="connsiteY12" fmla="*/ 505878 h 606761"/>
                <a:gd name="connsiteX13" fmla="*/ 395004 w 607614"/>
                <a:gd name="connsiteY13" fmla="*/ 505878 h 606761"/>
                <a:gd name="connsiteX14" fmla="*/ 395004 w 607614"/>
                <a:gd name="connsiteY14" fmla="*/ 525616 h 606761"/>
                <a:gd name="connsiteX15" fmla="*/ 374413 w 607614"/>
                <a:gd name="connsiteY15" fmla="*/ 525616 h 606761"/>
                <a:gd name="connsiteX16" fmla="*/ 334206 w 607614"/>
                <a:gd name="connsiteY16" fmla="*/ 505878 h 606761"/>
                <a:gd name="connsiteX17" fmla="*/ 354675 w 607614"/>
                <a:gd name="connsiteY17" fmla="*/ 505878 h 606761"/>
                <a:gd name="connsiteX18" fmla="*/ 354675 w 607614"/>
                <a:gd name="connsiteY18" fmla="*/ 525616 h 606761"/>
                <a:gd name="connsiteX19" fmla="*/ 334206 w 607614"/>
                <a:gd name="connsiteY19" fmla="*/ 525616 h 606761"/>
                <a:gd name="connsiteX20" fmla="*/ 293999 w 607614"/>
                <a:gd name="connsiteY20" fmla="*/ 505878 h 606761"/>
                <a:gd name="connsiteX21" fmla="*/ 313737 w 607614"/>
                <a:gd name="connsiteY21" fmla="*/ 505878 h 606761"/>
                <a:gd name="connsiteX22" fmla="*/ 313737 w 607614"/>
                <a:gd name="connsiteY22" fmla="*/ 525616 h 606761"/>
                <a:gd name="connsiteX23" fmla="*/ 293999 w 607614"/>
                <a:gd name="connsiteY23" fmla="*/ 525616 h 606761"/>
                <a:gd name="connsiteX24" fmla="*/ 496009 w 607614"/>
                <a:gd name="connsiteY24" fmla="*/ 464940 h 606761"/>
                <a:gd name="connsiteX25" fmla="*/ 516478 w 607614"/>
                <a:gd name="connsiteY25" fmla="*/ 464940 h 606761"/>
                <a:gd name="connsiteX26" fmla="*/ 516478 w 607614"/>
                <a:gd name="connsiteY26" fmla="*/ 485409 h 606761"/>
                <a:gd name="connsiteX27" fmla="*/ 496009 w 607614"/>
                <a:gd name="connsiteY27" fmla="*/ 485409 h 606761"/>
                <a:gd name="connsiteX28" fmla="*/ 455680 w 607614"/>
                <a:gd name="connsiteY28" fmla="*/ 464940 h 606761"/>
                <a:gd name="connsiteX29" fmla="*/ 476271 w 607614"/>
                <a:gd name="connsiteY29" fmla="*/ 464940 h 606761"/>
                <a:gd name="connsiteX30" fmla="*/ 476271 w 607614"/>
                <a:gd name="connsiteY30" fmla="*/ 485409 h 606761"/>
                <a:gd name="connsiteX31" fmla="*/ 455680 w 607614"/>
                <a:gd name="connsiteY31" fmla="*/ 485409 h 606761"/>
                <a:gd name="connsiteX32" fmla="*/ 415473 w 607614"/>
                <a:gd name="connsiteY32" fmla="*/ 464940 h 606761"/>
                <a:gd name="connsiteX33" fmla="*/ 435211 w 607614"/>
                <a:gd name="connsiteY33" fmla="*/ 464940 h 606761"/>
                <a:gd name="connsiteX34" fmla="*/ 435211 w 607614"/>
                <a:gd name="connsiteY34" fmla="*/ 485409 h 606761"/>
                <a:gd name="connsiteX35" fmla="*/ 415473 w 607614"/>
                <a:gd name="connsiteY35" fmla="*/ 485409 h 606761"/>
                <a:gd name="connsiteX36" fmla="*/ 374413 w 607614"/>
                <a:gd name="connsiteY36" fmla="*/ 464940 h 606761"/>
                <a:gd name="connsiteX37" fmla="*/ 395004 w 607614"/>
                <a:gd name="connsiteY37" fmla="*/ 464940 h 606761"/>
                <a:gd name="connsiteX38" fmla="*/ 395004 w 607614"/>
                <a:gd name="connsiteY38" fmla="*/ 485409 h 606761"/>
                <a:gd name="connsiteX39" fmla="*/ 374413 w 607614"/>
                <a:gd name="connsiteY39" fmla="*/ 485409 h 606761"/>
                <a:gd name="connsiteX40" fmla="*/ 334206 w 607614"/>
                <a:gd name="connsiteY40" fmla="*/ 464940 h 606761"/>
                <a:gd name="connsiteX41" fmla="*/ 354675 w 607614"/>
                <a:gd name="connsiteY41" fmla="*/ 464940 h 606761"/>
                <a:gd name="connsiteX42" fmla="*/ 354675 w 607614"/>
                <a:gd name="connsiteY42" fmla="*/ 485409 h 606761"/>
                <a:gd name="connsiteX43" fmla="*/ 334206 w 607614"/>
                <a:gd name="connsiteY43" fmla="*/ 485409 h 606761"/>
                <a:gd name="connsiteX44" fmla="*/ 293999 w 607614"/>
                <a:gd name="connsiteY44" fmla="*/ 464940 h 606761"/>
                <a:gd name="connsiteX45" fmla="*/ 313737 w 607614"/>
                <a:gd name="connsiteY45" fmla="*/ 464940 h 606761"/>
                <a:gd name="connsiteX46" fmla="*/ 313737 w 607614"/>
                <a:gd name="connsiteY46" fmla="*/ 485409 h 606761"/>
                <a:gd name="connsiteX47" fmla="*/ 293999 w 607614"/>
                <a:gd name="connsiteY47" fmla="*/ 485409 h 606761"/>
                <a:gd name="connsiteX48" fmla="*/ 212665 w 607614"/>
                <a:gd name="connsiteY48" fmla="*/ 364057 h 606761"/>
                <a:gd name="connsiteX49" fmla="*/ 212665 w 607614"/>
                <a:gd name="connsiteY49" fmla="*/ 586283 h 606761"/>
                <a:gd name="connsiteX50" fmla="*/ 293933 w 607614"/>
                <a:gd name="connsiteY50" fmla="*/ 586283 h 606761"/>
                <a:gd name="connsiteX51" fmla="*/ 293933 w 607614"/>
                <a:gd name="connsiteY51" fmla="*/ 546085 h 606761"/>
                <a:gd name="connsiteX52" fmla="*/ 313681 w 607614"/>
                <a:gd name="connsiteY52" fmla="*/ 546085 h 606761"/>
                <a:gd name="connsiteX53" fmla="*/ 313681 w 607614"/>
                <a:gd name="connsiteY53" fmla="*/ 586283 h 606761"/>
                <a:gd name="connsiteX54" fmla="*/ 394949 w 607614"/>
                <a:gd name="connsiteY54" fmla="*/ 586283 h 606761"/>
                <a:gd name="connsiteX55" fmla="*/ 394949 w 607614"/>
                <a:gd name="connsiteY55" fmla="*/ 546085 h 606761"/>
                <a:gd name="connsiteX56" fmla="*/ 415456 w 607614"/>
                <a:gd name="connsiteY56" fmla="*/ 546085 h 606761"/>
                <a:gd name="connsiteX57" fmla="*/ 415456 w 607614"/>
                <a:gd name="connsiteY57" fmla="*/ 586283 h 606761"/>
                <a:gd name="connsiteX58" fmla="*/ 495965 w 607614"/>
                <a:gd name="connsiteY58" fmla="*/ 586283 h 606761"/>
                <a:gd name="connsiteX59" fmla="*/ 495965 w 607614"/>
                <a:gd name="connsiteY59" fmla="*/ 546085 h 606761"/>
                <a:gd name="connsiteX60" fmla="*/ 516472 w 607614"/>
                <a:gd name="connsiteY60" fmla="*/ 546085 h 606761"/>
                <a:gd name="connsiteX61" fmla="*/ 516472 w 607614"/>
                <a:gd name="connsiteY61" fmla="*/ 586283 h 606761"/>
                <a:gd name="connsiteX62" fmla="*/ 587107 w 607614"/>
                <a:gd name="connsiteY62" fmla="*/ 586283 h 606761"/>
                <a:gd name="connsiteX63" fmla="*/ 587107 w 607614"/>
                <a:gd name="connsiteY63" fmla="*/ 364057 h 606761"/>
                <a:gd name="connsiteX64" fmla="*/ 516472 w 607614"/>
                <a:gd name="connsiteY64" fmla="*/ 364057 h 606761"/>
                <a:gd name="connsiteX65" fmla="*/ 516472 w 607614"/>
                <a:gd name="connsiteY65" fmla="*/ 445211 h 606761"/>
                <a:gd name="connsiteX66" fmla="*/ 495965 w 607614"/>
                <a:gd name="connsiteY66" fmla="*/ 445211 h 606761"/>
                <a:gd name="connsiteX67" fmla="*/ 495965 w 607614"/>
                <a:gd name="connsiteY67" fmla="*/ 364057 h 606761"/>
                <a:gd name="connsiteX68" fmla="*/ 415456 w 607614"/>
                <a:gd name="connsiteY68" fmla="*/ 364057 h 606761"/>
                <a:gd name="connsiteX69" fmla="*/ 415456 w 607614"/>
                <a:gd name="connsiteY69" fmla="*/ 445211 h 606761"/>
                <a:gd name="connsiteX70" fmla="*/ 394949 w 607614"/>
                <a:gd name="connsiteY70" fmla="*/ 445211 h 606761"/>
                <a:gd name="connsiteX71" fmla="*/ 394949 w 607614"/>
                <a:gd name="connsiteY71" fmla="*/ 364057 h 606761"/>
                <a:gd name="connsiteX72" fmla="*/ 313681 w 607614"/>
                <a:gd name="connsiteY72" fmla="*/ 364057 h 606761"/>
                <a:gd name="connsiteX73" fmla="*/ 313681 w 607614"/>
                <a:gd name="connsiteY73" fmla="*/ 445211 h 606761"/>
                <a:gd name="connsiteX74" fmla="*/ 293933 w 607614"/>
                <a:gd name="connsiteY74" fmla="*/ 445211 h 606761"/>
                <a:gd name="connsiteX75" fmla="*/ 293933 w 607614"/>
                <a:gd name="connsiteY75" fmla="*/ 364057 h 606761"/>
                <a:gd name="connsiteX76" fmla="*/ 111649 w 607614"/>
                <a:gd name="connsiteY76" fmla="*/ 364057 h 606761"/>
                <a:gd name="connsiteX77" fmla="*/ 111649 w 607614"/>
                <a:gd name="connsiteY77" fmla="*/ 586283 h 606761"/>
                <a:gd name="connsiteX78" fmla="*/ 192158 w 607614"/>
                <a:gd name="connsiteY78" fmla="*/ 586283 h 606761"/>
                <a:gd name="connsiteX79" fmla="*/ 192158 w 607614"/>
                <a:gd name="connsiteY79" fmla="*/ 364057 h 606761"/>
                <a:gd name="connsiteX80" fmla="*/ 20507 w 607614"/>
                <a:gd name="connsiteY80" fmla="*/ 364057 h 606761"/>
                <a:gd name="connsiteX81" fmla="*/ 20507 w 607614"/>
                <a:gd name="connsiteY81" fmla="*/ 586283 h 606761"/>
                <a:gd name="connsiteX82" fmla="*/ 91142 w 607614"/>
                <a:gd name="connsiteY82" fmla="*/ 586283 h 606761"/>
                <a:gd name="connsiteX83" fmla="*/ 91142 w 607614"/>
                <a:gd name="connsiteY83" fmla="*/ 364057 h 606761"/>
                <a:gd name="connsiteX84" fmla="*/ 20507 w 607614"/>
                <a:gd name="connsiteY84" fmla="*/ 313240 h 606761"/>
                <a:gd name="connsiteX85" fmla="*/ 20507 w 607614"/>
                <a:gd name="connsiteY85" fmla="*/ 343578 h 606761"/>
                <a:gd name="connsiteX86" fmla="*/ 587107 w 607614"/>
                <a:gd name="connsiteY86" fmla="*/ 343578 h 606761"/>
                <a:gd name="connsiteX87" fmla="*/ 587107 w 607614"/>
                <a:gd name="connsiteY87" fmla="*/ 313240 h 606761"/>
                <a:gd name="connsiteX88" fmla="*/ 395004 w 607614"/>
                <a:gd name="connsiteY88" fmla="*/ 202497 h 606761"/>
                <a:gd name="connsiteX89" fmla="*/ 415473 w 607614"/>
                <a:gd name="connsiteY89" fmla="*/ 202497 h 606761"/>
                <a:gd name="connsiteX90" fmla="*/ 415473 w 607614"/>
                <a:gd name="connsiteY90" fmla="*/ 222235 h 606761"/>
                <a:gd name="connsiteX91" fmla="*/ 395004 w 607614"/>
                <a:gd name="connsiteY91" fmla="*/ 222235 h 606761"/>
                <a:gd name="connsiteX92" fmla="*/ 354675 w 607614"/>
                <a:gd name="connsiteY92" fmla="*/ 202497 h 606761"/>
                <a:gd name="connsiteX93" fmla="*/ 374413 w 607614"/>
                <a:gd name="connsiteY93" fmla="*/ 202497 h 606761"/>
                <a:gd name="connsiteX94" fmla="*/ 374413 w 607614"/>
                <a:gd name="connsiteY94" fmla="*/ 222235 h 606761"/>
                <a:gd name="connsiteX95" fmla="*/ 354675 w 607614"/>
                <a:gd name="connsiteY95" fmla="*/ 222235 h 606761"/>
                <a:gd name="connsiteX96" fmla="*/ 313737 w 607614"/>
                <a:gd name="connsiteY96" fmla="*/ 202497 h 606761"/>
                <a:gd name="connsiteX97" fmla="*/ 334206 w 607614"/>
                <a:gd name="connsiteY97" fmla="*/ 202497 h 606761"/>
                <a:gd name="connsiteX98" fmla="*/ 334206 w 607614"/>
                <a:gd name="connsiteY98" fmla="*/ 222235 h 606761"/>
                <a:gd name="connsiteX99" fmla="*/ 313737 w 607614"/>
                <a:gd name="connsiteY99" fmla="*/ 222235 h 606761"/>
                <a:gd name="connsiteX100" fmla="*/ 273408 w 607614"/>
                <a:gd name="connsiteY100" fmla="*/ 202497 h 606761"/>
                <a:gd name="connsiteX101" fmla="*/ 293999 w 607614"/>
                <a:gd name="connsiteY101" fmla="*/ 202497 h 606761"/>
                <a:gd name="connsiteX102" fmla="*/ 293999 w 607614"/>
                <a:gd name="connsiteY102" fmla="*/ 222235 h 606761"/>
                <a:gd name="connsiteX103" fmla="*/ 273408 w 607614"/>
                <a:gd name="connsiteY103" fmla="*/ 222235 h 606761"/>
                <a:gd name="connsiteX104" fmla="*/ 233201 w 607614"/>
                <a:gd name="connsiteY104" fmla="*/ 202497 h 606761"/>
                <a:gd name="connsiteX105" fmla="*/ 252939 w 607614"/>
                <a:gd name="connsiteY105" fmla="*/ 202497 h 606761"/>
                <a:gd name="connsiteX106" fmla="*/ 252939 w 607614"/>
                <a:gd name="connsiteY106" fmla="*/ 222235 h 606761"/>
                <a:gd name="connsiteX107" fmla="*/ 233201 w 607614"/>
                <a:gd name="connsiteY107" fmla="*/ 222235 h 606761"/>
                <a:gd name="connsiteX108" fmla="*/ 192141 w 607614"/>
                <a:gd name="connsiteY108" fmla="*/ 202497 h 606761"/>
                <a:gd name="connsiteX109" fmla="*/ 212732 w 607614"/>
                <a:gd name="connsiteY109" fmla="*/ 202497 h 606761"/>
                <a:gd name="connsiteX110" fmla="*/ 212732 w 607614"/>
                <a:gd name="connsiteY110" fmla="*/ 222235 h 606761"/>
                <a:gd name="connsiteX111" fmla="*/ 192141 w 607614"/>
                <a:gd name="connsiteY111" fmla="*/ 222235 h 606761"/>
                <a:gd name="connsiteX112" fmla="*/ 395004 w 607614"/>
                <a:gd name="connsiteY112" fmla="*/ 161559 h 606761"/>
                <a:gd name="connsiteX113" fmla="*/ 415473 w 607614"/>
                <a:gd name="connsiteY113" fmla="*/ 161559 h 606761"/>
                <a:gd name="connsiteX114" fmla="*/ 415473 w 607614"/>
                <a:gd name="connsiteY114" fmla="*/ 182028 h 606761"/>
                <a:gd name="connsiteX115" fmla="*/ 395004 w 607614"/>
                <a:gd name="connsiteY115" fmla="*/ 182028 h 606761"/>
                <a:gd name="connsiteX116" fmla="*/ 354675 w 607614"/>
                <a:gd name="connsiteY116" fmla="*/ 161559 h 606761"/>
                <a:gd name="connsiteX117" fmla="*/ 374413 w 607614"/>
                <a:gd name="connsiteY117" fmla="*/ 161559 h 606761"/>
                <a:gd name="connsiteX118" fmla="*/ 374413 w 607614"/>
                <a:gd name="connsiteY118" fmla="*/ 182028 h 606761"/>
                <a:gd name="connsiteX119" fmla="*/ 354675 w 607614"/>
                <a:gd name="connsiteY119" fmla="*/ 182028 h 606761"/>
                <a:gd name="connsiteX120" fmla="*/ 313737 w 607614"/>
                <a:gd name="connsiteY120" fmla="*/ 161559 h 606761"/>
                <a:gd name="connsiteX121" fmla="*/ 334206 w 607614"/>
                <a:gd name="connsiteY121" fmla="*/ 161559 h 606761"/>
                <a:gd name="connsiteX122" fmla="*/ 334206 w 607614"/>
                <a:gd name="connsiteY122" fmla="*/ 182028 h 606761"/>
                <a:gd name="connsiteX123" fmla="*/ 313737 w 607614"/>
                <a:gd name="connsiteY123" fmla="*/ 182028 h 606761"/>
                <a:gd name="connsiteX124" fmla="*/ 273408 w 607614"/>
                <a:gd name="connsiteY124" fmla="*/ 161559 h 606761"/>
                <a:gd name="connsiteX125" fmla="*/ 293999 w 607614"/>
                <a:gd name="connsiteY125" fmla="*/ 161559 h 606761"/>
                <a:gd name="connsiteX126" fmla="*/ 293999 w 607614"/>
                <a:gd name="connsiteY126" fmla="*/ 182028 h 606761"/>
                <a:gd name="connsiteX127" fmla="*/ 273408 w 607614"/>
                <a:gd name="connsiteY127" fmla="*/ 182028 h 606761"/>
                <a:gd name="connsiteX128" fmla="*/ 233201 w 607614"/>
                <a:gd name="connsiteY128" fmla="*/ 161559 h 606761"/>
                <a:gd name="connsiteX129" fmla="*/ 252939 w 607614"/>
                <a:gd name="connsiteY129" fmla="*/ 161559 h 606761"/>
                <a:gd name="connsiteX130" fmla="*/ 252939 w 607614"/>
                <a:gd name="connsiteY130" fmla="*/ 182028 h 606761"/>
                <a:gd name="connsiteX131" fmla="*/ 233201 w 607614"/>
                <a:gd name="connsiteY131" fmla="*/ 182028 h 606761"/>
                <a:gd name="connsiteX132" fmla="*/ 192141 w 607614"/>
                <a:gd name="connsiteY132" fmla="*/ 161559 h 606761"/>
                <a:gd name="connsiteX133" fmla="*/ 212732 w 607614"/>
                <a:gd name="connsiteY133" fmla="*/ 161559 h 606761"/>
                <a:gd name="connsiteX134" fmla="*/ 212732 w 607614"/>
                <a:gd name="connsiteY134" fmla="*/ 182028 h 606761"/>
                <a:gd name="connsiteX135" fmla="*/ 192141 w 607614"/>
                <a:gd name="connsiteY135" fmla="*/ 182028 h 606761"/>
                <a:gd name="connsiteX136" fmla="*/ 516472 w 607614"/>
                <a:gd name="connsiteY136" fmla="*/ 70536 h 606761"/>
                <a:gd name="connsiteX137" fmla="*/ 516472 w 607614"/>
                <a:gd name="connsiteY137" fmla="*/ 293521 h 606761"/>
                <a:gd name="connsiteX138" fmla="*/ 587107 w 607614"/>
                <a:gd name="connsiteY138" fmla="*/ 293521 h 606761"/>
                <a:gd name="connsiteX139" fmla="*/ 587107 w 607614"/>
                <a:gd name="connsiteY139" fmla="*/ 70536 h 606761"/>
                <a:gd name="connsiteX140" fmla="*/ 111649 w 607614"/>
                <a:gd name="connsiteY140" fmla="*/ 70536 h 606761"/>
                <a:gd name="connsiteX141" fmla="*/ 111649 w 607614"/>
                <a:gd name="connsiteY141" fmla="*/ 293521 h 606761"/>
                <a:gd name="connsiteX142" fmla="*/ 192158 w 607614"/>
                <a:gd name="connsiteY142" fmla="*/ 293521 h 606761"/>
                <a:gd name="connsiteX143" fmla="*/ 192158 w 607614"/>
                <a:gd name="connsiteY143" fmla="*/ 242704 h 606761"/>
                <a:gd name="connsiteX144" fmla="*/ 212665 w 607614"/>
                <a:gd name="connsiteY144" fmla="*/ 242704 h 606761"/>
                <a:gd name="connsiteX145" fmla="*/ 212665 w 607614"/>
                <a:gd name="connsiteY145" fmla="*/ 293521 h 606761"/>
                <a:gd name="connsiteX146" fmla="*/ 293933 w 607614"/>
                <a:gd name="connsiteY146" fmla="*/ 293521 h 606761"/>
                <a:gd name="connsiteX147" fmla="*/ 293933 w 607614"/>
                <a:gd name="connsiteY147" fmla="*/ 242704 h 606761"/>
                <a:gd name="connsiteX148" fmla="*/ 313681 w 607614"/>
                <a:gd name="connsiteY148" fmla="*/ 242704 h 606761"/>
                <a:gd name="connsiteX149" fmla="*/ 313681 w 607614"/>
                <a:gd name="connsiteY149" fmla="*/ 293521 h 606761"/>
                <a:gd name="connsiteX150" fmla="*/ 394949 w 607614"/>
                <a:gd name="connsiteY150" fmla="*/ 293521 h 606761"/>
                <a:gd name="connsiteX151" fmla="*/ 394949 w 607614"/>
                <a:gd name="connsiteY151" fmla="*/ 242704 h 606761"/>
                <a:gd name="connsiteX152" fmla="*/ 415456 w 607614"/>
                <a:gd name="connsiteY152" fmla="*/ 242704 h 606761"/>
                <a:gd name="connsiteX153" fmla="*/ 415456 w 607614"/>
                <a:gd name="connsiteY153" fmla="*/ 293521 h 606761"/>
                <a:gd name="connsiteX154" fmla="*/ 495965 w 607614"/>
                <a:gd name="connsiteY154" fmla="*/ 293521 h 606761"/>
                <a:gd name="connsiteX155" fmla="*/ 495965 w 607614"/>
                <a:gd name="connsiteY155" fmla="*/ 70536 h 606761"/>
                <a:gd name="connsiteX156" fmla="*/ 415456 w 607614"/>
                <a:gd name="connsiteY156" fmla="*/ 70536 h 606761"/>
                <a:gd name="connsiteX157" fmla="*/ 415456 w 607614"/>
                <a:gd name="connsiteY157" fmla="*/ 141830 h 606761"/>
                <a:gd name="connsiteX158" fmla="*/ 394949 w 607614"/>
                <a:gd name="connsiteY158" fmla="*/ 141830 h 606761"/>
                <a:gd name="connsiteX159" fmla="*/ 394949 w 607614"/>
                <a:gd name="connsiteY159" fmla="*/ 70536 h 606761"/>
                <a:gd name="connsiteX160" fmla="*/ 313681 w 607614"/>
                <a:gd name="connsiteY160" fmla="*/ 70536 h 606761"/>
                <a:gd name="connsiteX161" fmla="*/ 313681 w 607614"/>
                <a:gd name="connsiteY161" fmla="*/ 141830 h 606761"/>
                <a:gd name="connsiteX162" fmla="*/ 293933 w 607614"/>
                <a:gd name="connsiteY162" fmla="*/ 141830 h 606761"/>
                <a:gd name="connsiteX163" fmla="*/ 293933 w 607614"/>
                <a:gd name="connsiteY163" fmla="*/ 70536 h 606761"/>
                <a:gd name="connsiteX164" fmla="*/ 212665 w 607614"/>
                <a:gd name="connsiteY164" fmla="*/ 70536 h 606761"/>
                <a:gd name="connsiteX165" fmla="*/ 212665 w 607614"/>
                <a:gd name="connsiteY165" fmla="*/ 141830 h 606761"/>
                <a:gd name="connsiteX166" fmla="*/ 192158 w 607614"/>
                <a:gd name="connsiteY166" fmla="*/ 141830 h 606761"/>
                <a:gd name="connsiteX167" fmla="*/ 192158 w 607614"/>
                <a:gd name="connsiteY167" fmla="*/ 70536 h 606761"/>
                <a:gd name="connsiteX168" fmla="*/ 20507 w 607614"/>
                <a:gd name="connsiteY168" fmla="*/ 70536 h 606761"/>
                <a:gd name="connsiteX169" fmla="*/ 20507 w 607614"/>
                <a:gd name="connsiteY169" fmla="*/ 293521 h 606761"/>
                <a:gd name="connsiteX170" fmla="*/ 91142 w 607614"/>
                <a:gd name="connsiteY170" fmla="*/ 293521 h 606761"/>
                <a:gd name="connsiteX171" fmla="*/ 91142 w 607614"/>
                <a:gd name="connsiteY171" fmla="*/ 70536 h 606761"/>
                <a:gd name="connsiteX172" fmla="*/ 20507 w 607614"/>
                <a:gd name="connsiteY172" fmla="*/ 20478 h 606761"/>
                <a:gd name="connsiteX173" fmla="*/ 20507 w 607614"/>
                <a:gd name="connsiteY173" fmla="*/ 50816 h 606761"/>
                <a:gd name="connsiteX174" fmla="*/ 587107 w 607614"/>
                <a:gd name="connsiteY174" fmla="*/ 50816 h 606761"/>
                <a:gd name="connsiteX175" fmla="*/ 587107 w 607614"/>
                <a:gd name="connsiteY175" fmla="*/ 20478 h 606761"/>
                <a:gd name="connsiteX176" fmla="*/ 9874 w 607614"/>
                <a:gd name="connsiteY176" fmla="*/ 0 h 606761"/>
                <a:gd name="connsiteX177" fmla="*/ 597740 w 607614"/>
                <a:gd name="connsiteY177" fmla="*/ 0 h 606761"/>
                <a:gd name="connsiteX178" fmla="*/ 607614 w 607614"/>
                <a:gd name="connsiteY178" fmla="*/ 9860 h 606761"/>
                <a:gd name="connsiteX179" fmla="*/ 607614 w 607614"/>
                <a:gd name="connsiteY179" fmla="*/ 60676 h 606761"/>
                <a:gd name="connsiteX180" fmla="*/ 607614 w 607614"/>
                <a:gd name="connsiteY180" fmla="*/ 303380 h 606761"/>
                <a:gd name="connsiteX181" fmla="*/ 607614 w 607614"/>
                <a:gd name="connsiteY181" fmla="*/ 354197 h 606761"/>
                <a:gd name="connsiteX182" fmla="*/ 607614 w 607614"/>
                <a:gd name="connsiteY182" fmla="*/ 596901 h 606761"/>
                <a:gd name="connsiteX183" fmla="*/ 597740 w 607614"/>
                <a:gd name="connsiteY183" fmla="*/ 606761 h 606761"/>
                <a:gd name="connsiteX184" fmla="*/ 9874 w 607614"/>
                <a:gd name="connsiteY184" fmla="*/ 606761 h 606761"/>
                <a:gd name="connsiteX185" fmla="*/ 0 w 607614"/>
                <a:gd name="connsiteY185" fmla="*/ 596901 h 606761"/>
                <a:gd name="connsiteX186" fmla="*/ 0 w 607614"/>
                <a:gd name="connsiteY186" fmla="*/ 354197 h 606761"/>
                <a:gd name="connsiteX187" fmla="*/ 0 w 607614"/>
                <a:gd name="connsiteY187" fmla="*/ 303380 h 606761"/>
                <a:gd name="connsiteX188" fmla="*/ 0 w 607614"/>
                <a:gd name="connsiteY188" fmla="*/ 60676 h 606761"/>
                <a:gd name="connsiteX189" fmla="*/ 0 w 607614"/>
                <a:gd name="connsiteY189" fmla="*/ 9860 h 606761"/>
                <a:gd name="connsiteX190" fmla="*/ 9874 w 607614"/>
                <a:gd name="connsiteY190"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07614" h="606761">
                  <a:moveTo>
                    <a:pt x="496009" y="505878"/>
                  </a:moveTo>
                  <a:lnTo>
                    <a:pt x="516478" y="505878"/>
                  </a:lnTo>
                  <a:lnTo>
                    <a:pt x="516478" y="525616"/>
                  </a:lnTo>
                  <a:lnTo>
                    <a:pt x="496009" y="525616"/>
                  </a:lnTo>
                  <a:close/>
                  <a:moveTo>
                    <a:pt x="455680" y="505878"/>
                  </a:moveTo>
                  <a:lnTo>
                    <a:pt x="476271" y="505878"/>
                  </a:lnTo>
                  <a:lnTo>
                    <a:pt x="476271" y="525616"/>
                  </a:lnTo>
                  <a:lnTo>
                    <a:pt x="455680" y="525616"/>
                  </a:lnTo>
                  <a:close/>
                  <a:moveTo>
                    <a:pt x="415473" y="505878"/>
                  </a:moveTo>
                  <a:lnTo>
                    <a:pt x="435211" y="505878"/>
                  </a:lnTo>
                  <a:lnTo>
                    <a:pt x="435211" y="525616"/>
                  </a:lnTo>
                  <a:lnTo>
                    <a:pt x="415473" y="525616"/>
                  </a:lnTo>
                  <a:close/>
                  <a:moveTo>
                    <a:pt x="374413" y="505878"/>
                  </a:moveTo>
                  <a:lnTo>
                    <a:pt x="395004" y="505878"/>
                  </a:lnTo>
                  <a:lnTo>
                    <a:pt x="395004" y="525616"/>
                  </a:lnTo>
                  <a:lnTo>
                    <a:pt x="374413" y="525616"/>
                  </a:lnTo>
                  <a:close/>
                  <a:moveTo>
                    <a:pt x="334206" y="505878"/>
                  </a:moveTo>
                  <a:lnTo>
                    <a:pt x="354675" y="505878"/>
                  </a:lnTo>
                  <a:lnTo>
                    <a:pt x="354675" y="525616"/>
                  </a:lnTo>
                  <a:lnTo>
                    <a:pt x="334206" y="525616"/>
                  </a:lnTo>
                  <a:close/>
                  <a:moveTo>
                    <a:pt x="293999" y="505878"/>
                  </a:moveTo>
                  <a:lnTo>
                    <a:pt x="313737" y="505878"/>
                  </a:lnTo>
                  <a:lnTo>
                    <a:pt x="313737" y="525616"/>
                  </a:lnTo>
                  <a:lnTo>
                    <a:pt x="293999" y="525616"/>
                  </a:lnTo>
                  <a:close/>
                  <a:moveTo>
                    <a:pt x="496009" y="464940"/>
                  </a:moveTo>
                  <a:lnTo>
                    <a:pt x="516478" y="464940"/>
                  </a:lnTo>
                  <a:lnTo>
                    <a:pt x="516478" y="485409"/>
                  </a:lnTo>
                  <a:lnTo>
                    <a:pt x="496009" y="485409"/>
                  </a:lnTo>
                  <a:close/>
                  <a:moveTo>
                    <a:pt x="455680" y="464940"/>
                  </a:moveTo>
                  <a:lnTo>
                    <a:pt x="476271" y="464940"/>
                  </a:lnTo>
                  <a:lnTo>
                    <a:pt x="476271" y="485409"/>
                  </a:lnTo>
                  <a:lnTo>
                    <a:pt x="455680" y="485409"/>
                  </a:lnTo>
                  <a:close/>
                  <a:moveTo>
                    <a:pt x="415473" y="464940"/>
                  </a:moveTo>
                  <a:lnTo>
                    <a:pt x="435211" y="464940"/>
                  </a:lnTo>
                  <a:lnTo>
                    <a:pt x="435211" y="485409"/>
                  </a:lnTo>
                  <a:lnTo>
                    <a:pt x="415473" y="485409"/>
                  </a:lnTo>
                  <a:close/>
                  <a:moveTo>
                    <a:pt x="374413" y="464940"/>
                  </a:moveTo>
                  <a:lnTo>
                    <a:pt x="395004" y="464940"/>
                  </a:lnTo>
                  <a:lnTo>
                    <a:pt x="395004" y="485409"/>
                  </a:lnTo>
                  <a:lnTo>
                    <a:pt x="374413" y="485409"/>
                  </a:lnTo>
                  <a:close/>
                  <a:moveTo>
                    <a:pt x="334206" y="464940"/>
                  </a:moveTo>
                  <a:lnTo>
                    <a:pt x="354675" y="464940"/>
                  </a:lnTo>
                  <a:lnTo>
                    <a:pt x="354675" y="485409"/>
                  </a:lnTo>
                  <a:lnTo>
                    <a:pt x="334206" y="485409"/>
                  </a:lnTo>
                  <a:close/>
                  <a:moveTo>
                    <a:pt x="293999" y="464940"/>
                  </a:moveTo>
                  <a:lnTo>
                    <a:pt x="313737" y="464940"/>
                  </a:lnTo>
                  <a:lnTo>
                    <a:pt x="313737" y="485409"/>
                  </a:lnTo>
                  <a:lnTo>
                    <a:pt x="293999" y="485409"/>
                  </a:lnTo>
                  <a:close/>
                  <a:moveTo>
                    <a:pt x="212665" y="364057"/>
                  </a:moveTo>
                  <a:lnTo>
                    <a:pt x="212665" y="586283"/>
                  </a:lnTo>
                  <a:lnTo>
                    <a:pt x="293933" y="586283"/>
                  </a:lnTo>
                  <a:lnTo>
                    <a:pt x="293933" y="546085"/>
                  </a:lnTo>
                  <a:lnTo>
                    <a:pt x="313681" y="546085"/>
                  </a:lnTo>
                  <a:lnTo>
                    <a:pt x="313681" y="586283"/>
                  </a:lnTo>
                  <a:lnTo>
                    <a:pt x="394949" y="586283"/>
                  </a:lnTo>
                  <a:lnTo>
                    <a:pt x="394949" y="546085"/>
                  </a:lnTo>
                  <a:lnTo>
                    <a:pt x="415456" y="546085"/>
                  </a:lnTo>
                  <a:lnTo>
                    <a:pt x="415456" y="586283"/>
                  </a:lnTo>
                  <a:lnTo>
                    <a:pt x="495965" y="586283"/>
                  </a:lnTo>
                  <a:lnTo>
                    <a:pt x="495965" y="546085"/>
                  </a:lnTo>
                  <a:lnTo>
                    <a:pt x="516472" y="546085"/>
                  </a:lnTo>
                  <a:lnTo>
                    <a:pt x="516472" y="586283"/>
                  </a:lnTo>
                  <a:lnTo>
                    <a:pt x="587107" y="586283"/>
                  </a:lnTo>
                  <a:lnTo>
                    <a:pt x="587107" y="364057"/>
                  </a:lnTo>
                  <a:lnTo>
                    <a:pt x="516472" y="364057"/>
                  </a:lnTo>
                  <a:lnTo>
                    <a:pt x="516472" y="445211"/>
                  </a:lnTo>
                  <a:lnTo>
                    <a:pt x="495965" y="445211"/>
                  </a:lnTo>
                  <a:lnTo>
                    <a:pt x="495965" y="364057"/>
                  </a:lnTo>
                  <a:lnTo>
                    <a:pt x="415456" y="364057"/>
                  </a:lnTo>
                  <a:lnTo>
                    <a:pt x="415456" y="445211"/>
                  </a:lnTo>
                  <a:lnTo>
                    <a:pt x="394949" y="445211"/>
                  </a:lnTo>
                  <a:lnTo>
                    <a:pt x="394949" y="364057"/>
                  </a:lnTo>
                  <a:lnTo>
                    <a:pt x="313681" y="364057"/>
                  </a:lnTo>
                  <a:lnTo>
                    <a:pt x="313681" y="445211"/>
                  </a:lnTo>
                  <a:lnTo>
                    <a:pt x="293933" y="445211"/>
                  </a:lnTo>
                  <a:lnTo>
                    <a:pt x="293933" y="364057"/>
                  </a:lnTo>
                  <a:close/>
                  <a:moveTo>
                    <a:pt x="111649" y="364057"/>
                  </a:moveTo>
                  <a:lnTo>
                    <a:pt x="111649" y="586283"/>
                  </a:lnTo>
                  <a:lnTo>
                    <a:pt x="192158" y="586283"/>
                  </a:lnTo>
                  <a:lnTo>
                    <a:pt x="192158" y="364057"/>
                  </a:lnTo>
                  <a:close/>
                  <a:moveTo>
                    <a:pt x="20507" y="364057"/>
                  </a:moveTo>
                  <a:lnTo>
                    <a:pt x="20507" y="586283"/>
                  </a:lnTo>
                  <a:lnTo>
                    <a:pt x="91142" y="586283"/>
                  </a:lnTo>
                  <a:lnTo>
                    <a:pt x="91142" y="364057"/>
                  </a:lnTo>
                  <a:close/>
                  <a:moveTo>
                    <a:pt x="20507" y="313240"/>
                  </a:moveTo>
                  <a:lnTo>
                    <a:pt x="20507" y="343578"/>
                  </a:lnTo>
                  <a:lnTo>
                    <a:pt x="587107" y="343578"/>
                  </a:lnTo>
                  <a:lnTo>
                    <a:pt x="587107" y="313240"/>
                  </a:lnTo>
                  <a:close/>
                  <a:moveTo>
                    <a:pt x="395004" y="202497"/>
                  </a:moveTo>
                  <a:lnTo>
                    <a:pt x="415473" y="202497"/>
                  </a:lnTo>
                  <a:lnTo>
                    <a:pt x="415473" y="222235"/>
                  </a:lnTo>
                  <a:lnTo>
                    <a:pt x="395004" y="222235"/>
                  </a:lnTo>
                  <a:close/>
                  <a:moveTo>
                    <a:pt x="354675" y="202497"/>
                  </a:moveTo>
                  <a:lnTo>
                    <a:pt x="374413" y="202497"/>
                  </a:lnTo>
                  <a:lnTo>
                    <a:pt x="374413" y="222235"/>
                  </a:lnTo>
                  <a:lnTo>
                    <a:pt x="354675" y="222235"/>
                  </a:lnTo>
                  <a:close/>
                  <a:moveTo>
                    <a:pt x="313737" y="202497"/>
                  </a:moveTo>
                  <a:lnTo>
                    <a:pt x="334206" y="202497"/>
                  </a:lnTo>
                  <a:lnTo>
                    <a:pt x="334206" y="222235"/>
                  </a:lnTo>
                  <a:lnTo>
                    <a:pt x="313737" y="222235"/>
                  </a:lnTo>
                  <a:close/>
                  <a:moveTo>
                    <a:pt x="273408" y="202497"/>
                  </a:moveTo>
                  <a:lnTo>
                    <a:pt x="293999" y="202497"/>
                  </a:lnTo>
                  <a:lnTo>
                    <a:pt x="293999" y="222235"/>
                  </a:lnTo>
                  <a:lnTo>
                    <a:pt x="273408" y="222235"/>
                  </a:lnTo>
                  <a:close/>
                  <a:moveTo>
                    <a:pt x="233201" y="202497"/>
                  </a:moveTo>
                  <a:lnTo>
                    <a:pt x="252939" y="202497"/>
                  </a:lnTo>
                  <a:lnTo>
                    <a:pt x="252939" y="222235"/>
                  </a:lnTo>
                  <a:lnTo>
                    <a:pt x="233201" y="222235"/>
                  </a:lnTo>
                  <a:close/>
                  <a:moveTo>
                    <a:pt x="192141" y="202497"/>
                  </a:moveTo>
                  <a:lnTo>
                    <a:pt x="212732" y="202497"/>
                  </a:lnTo>
                  <a:lnTo>
                    <a:pt x="212732" y="222235"/>
                  </a:lnTo>
                  <a:lnTo>
                    <a:pt x="192141" y="222235"/>
                  </a:lnTo>
                  <a:close/>
                  <a:moveTo>
                    <a:pt x="395004" y="161559"/>
                  </a:moveTo>
                  <a:lnTo>
                    <a:pt x="415473" y="161559"/>
                  </a:lnTo>
                  <a:lnTo>
                    <a:pt x="415473" y="182028"/>
                  </a:lnTo>
                  <a:lnTo>
                    <a:pt x="395004" y="182028"/>
                  </a:lnTo>
                  <a:close/>
                  <a:moveTo>
                    <a:pt x="354675" y="161559"/>
                  </a:moveTo>
                  <a:lnTo>
                    <a:pt x="374413" y="161559"/>
                  </a:lnTo>
                  <a:lnTo>
                    <a:pt x="374413" y="182028"/>
                  </a:lnTo>
                  <a:lnTo>
                    <a:pt x="354675" y="182028"/>
                  </a:lnTo>
                  <a:close/>
                  <a:moveTo>
                    <a:pt x="313737" y="161559"/>
                  </a:moveTo>
                  <a:lnTo>
                    <a:pt x="334206" y="161559"/>
                  </a:lnTo>
                  <a:lnTo>
                    <a:pt x="334206" y="182028"/>
                  </a:lnTo>
                  <a:lnTo>
                    <a:pt x="313737" y="182028"/>
                  </a:lnTo>
                  <a:close/>
                  <a:moveTo>
                    <a:pt x="273408" y="161559"/>
                  </a:moveTo>
                  <a:lnTo>
                    <a:pt x="293999" y="161559"/>
                  </a:lnTo>
                  <a:lnTo>
                    <a:pt x="293999" y="182028"/>
                  </a:lnTo>
                  <a:lnTo>
                    <a:pt x="273408" y="182028"/>
                  </a:lnTo>
                  <a:close/>
                  <a:moveTo>
                    <a:pt x="233201" y="161559"/>
                  </a:moveTo>
                  <a:lnTo>
                    <a:pt x="252939" y="161559"/>
                  </a:lnTo>
                  <a:lnTo>
                    <a:pt x="252939" y="182028"/>
                  </a:lnTo>
                  <a:lnTo>
                    <a:pt x="233201" y="182028"/>
                  </a:lnTo>
                  <a:close/>
                  <a:moveTo>
                    <a:pt x="192141" y="161559"/>
                  </a:moveTo>
                  <a:lnTo>
                    <a:pt x="212732" y="161559"/>
                  </a:lnTo>
                  <a:lnTo>
                    <a:pt x="212732" y="182028"/>
                  </a:lnTo>
                  <a:lnTo>
                    <a:pt x="192141" y="182028"/>
                  </a:lnTo>
                  <a:close/>
                  <a:moveTo>
                    <a:pt x="516472" y="70536"/>
                  </a:moveTo>
                  <a:lnTo>
                    <a:pt x="516472" y="293521"/>
                  </a:lnTo>
                  <a:lnTo>
                    <a:pt x="587107" y="293521"/>
                  </a:lnTo>
                  <a:lnTo>
                    <a:pt x="587107" y="70536"/>
                  </a:lnTo>
                  <a:close/>
                  <a:moveTo>
                    <a:pt x="111649" y="70536"/>
                  </a:moveTo>
                  <a:lnTo>
                    <a:pt x="111649" y="293521"/>
                  </a:lnTo>
                  <a:lnTo>
                    <a:pt x="192158" y="293521"/>
                  </a:lnTo>
                  <a:lnTo>
                    <a:pt x="192158" y="242704"/>
                  </a:lnTo>
                  <a:lnTo>
                    <a:pt x="212665" y="242704"/>
                  </a:lnTo>
                  <a:lnTo>
                    <a:pt x="212665" y="293521"/>
                  </a:lnTo>
                  <a:lnTo>
                    <a:pt x="293933" y="293521"/>
                  </a:lnTo>
                  <a:lnTo>
                    <a:pt x="293933" y="242704"/>
                  </a:lnTo>
                  <a:lnTo>
                    <a:pt x="313681" y="242704"/>
                  </a:lnTo>
                  <a:lnTo>
                    <a:pt x="313681" y="293521"/>
                  </a:lnTo>
                  <a:lnTo>
                    <a:pt x="394949" y="293521"/>
                  </a:lnTo>
                  <a:lnTo>
                    <a:pt x="394949" y="242704"/>
                  </a:lnTo>
                  <a:lnTo>
                    <a:pt x="415456" y="242704"/>
                  </a:lnTo>
                  <a:lnTo>
                    <a:pt x="415456" y="293521"/>
                  </a:lnTo>
                  <a:lnTo>
                    <a:pt x="495965" y="293521"/>
                  </a:lnTo>
                  <a:lnTo>
                    <a:pt x="495965" y="70536"/>
                  </a:lnTo>
                  <a:lnTo>
                    <a:pt x="415456" y="70536"/>
                  </a:lnTo>
                  <a:lnTo>
                    <a:pt x="415456" y="141830"/>
                  </a:lnTo>
                  <a:lnTo>
                    <a:pt x="394949" y="141830"/>
                  </a:lnTo>
                  <a:lnTo>
                    <a:pt x="394949" y="70536"/>
                  </a:lnTo>
                  <a:lnTo>
                    <a:pt x="313681" y="70536"/>
                  </a:lnTo>
                  <a:lnTo>
                    <a:pt x="313681" y="141830"/>
                  </a:lnTo>
                  <a:lnTo>
                    <a:pt x="293933" y="141830"/>
                  </a:lnTo>
                  <a:lnTo>
                    <a:pt x="293933" y="70536"/>
                  </a:lnTo>
                  <a:lnTo>
                    <a:pt x="212665" y="70536"/>
                  </a:lnTo>
                  <a:lnTo>
                    <a:pt x="212665" y="141830"/>
                  </a:lnTo>
                  <a:lnTo>
                    <a:pt x="192158" y="141830"/>
                  </a:lnTo>
                  <a:lnTo>
                    <a:pt x="192158" y="70536"/>
                  </a:lnTo>
                  <a:close/>
                  <a:moveTo>
                    <a:pt x="20507" y="70536"/>
                  </a:moveTo>
                  <a:lnTo>
                    <a:pt x="20507" y="293521"/>
                  </a:lnTo>
                  <a:lnTo>
                    <a:pt x="91142" y="293521"/>
                  </a:lnTo>
                  <a:lnTo>
                    <a:pt x="91142" y="70536"/>
                  </a:lnTo>
                  <a:close/>
                  <a:moveTo>
                    <a:pt x="20507" y="20478"/>
                  </a:moveTo>
                  <a:lnTo>
                    <a:pt x="20507" y="50816"/>
                  </a:lnTo>
                  <a:lnTo>
                    <a:pt x="587107" y="50816"/>
                  </a:lnTo>
                  <a:lnTo>
                    <a:pt x="587107" y="20478"/>
                  </a:lnTo>
                  <a:close/>
                  <a:moveTo>
                    <a:pt x="9874" y="0"/>
                  </a:moveTo>
                  <a:lnTo>
                    <a:pt x="597740" y="0"/>
                  </a:lnTo>
                  <a:cubicBezTo>
                    <a:pt x="603816" y="0"/>
                    <a:pt x="607614" y="3792"/>
                    <a:pt x="607614" y="9860"/>
                  </a:cubicBezTo>
                  <a:lnTo>
                    <a:pt x="607614" y="60676"/>
                  </a:lnTo>
                  <a:lnTo>
                    <a:pt x="607614" y="303380"/>
                  </a:lnTo>
                  <a:lnTo>
                    <a:pt x="607614" y="354197"/>
                  </a:lnTo>
                  <a:lnTo>
                    <a:pt x="607614" y="596901"/>
                  </a:lnTo>
                  <a:cubicBezTo>
                    <a:pt x="607614" y="602969"/>
                    <a:pt x="603816" y="606761"/>
                    <a:pt x="597740" y="606761"/>
                  </a:cubicBezTo>
                  <a:lnTo>
                    <a:pt x="9874" y="606761"/>
                  </a:lnTo>
                  <a:cubicBezTo>
                    <a:pt x="3798" y="606761"/>
                    <a:pt x="0" y="602969"/>
                    <a:pt x="0" y="596901"/>
                  </a:cubicBezTo>
                  <a:lnTo>
                    <a:pt x="0" y="354197"/>
                  </a:lnTo>
                  <a:lnTo>
                    <a:pt x="0" y="303380"/>
                  </a:lnTo>
                  <a:lnTo>
                    <a:pt x="0" y="60676"/>
                  </a:lnTo>
                  <a:lnTo>
                    <a:pt x="0" y="9860"/>
                  </a:lnTo>
                  <a:cubicBezTo>
                    <a:pt x="0" y="3792"/>
                    <a:pt x="3798" y="0"/>
                    <a:pt x="9874" y="0"/>
                  </a:cubicBezTo>
                  <a:close/>
                </a:path>
              </a:pathLst>
            </a:custGeom>
            <a:solidFill>
              <a:schemeClr val="bg1"/>
            </a:solidFill>
            <a:ln>
              <a:noFill/>
            </a:ln>
          </p:spPr>
        </p:sp>
        <p:sp>
          <p:nvSpPr>
            <p:cNvPr id="235" name="magnify_18633"/>
            <p:cNvSpPr>
              <a:spLocks noChangeAspect="1"/>
            </p:cNvSpPr>
            <p:nvPr/>
          </p:nvSpPr>
          <p:spPr bwMode="auto">
            <a:xfrm>
              <a:off x="13888" y="7312"/>
              <a:ext cx="496" cy="370"/>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chemeClr val="bg1"/>
            </a:solidFill>
            <a:ln>
              <a:noFill/>
            </a:ln>
          </p:spPr>
        </p:sp>
        <p:sp>
          <p:nvSpPr>
            <p:cNvPr id="236" name="Freeform 66"/>
            <p:cNvSpPr/>
            <p:nvPr/>
          </p:nvSpPr>
          <p:spPr bwMode="auto">
            <a:xfrm>
              <a:off x="11525" y="7819"/>
              <a:ext cx="1159" cy="1058"/>
            </a:xfrm>
            <a:custGeom>
              <a:avLst/>
              <a:gdLst>
                <a:gd name="T0" fmla="*/ 410 w 821"/>
                <a:gd name="T1" fmla="*/ 946 h 946"/>
                <a:gd name="T2" fmla="*/ 0 w 821"/>
                <a:gd name="T3" fmla="*/ 710 h 946"/>
                <a:gd name="T4" fmla="*/ 0 w 821"/>
                <a:gd name="T5" fmla="*/ 237 h 946"/>
                <a:gd name="T6" fmla="*/ 410 w 821"/>
                <a:gd name="T7" fmla="*/ 0 h 946"/>
                <a:gd name="T8" fmla="*/ 821 w 821"/>
                <a:gd name="T9" fmla="*/ 237 h 946"/>
                <a:gd name="T10" fmla="*/ 821 w 821"/>
                <a:gd name="T11" fmla="*/ 710 h 946"/>
                <a:gd name="T12" fmla="*/ 410 w 821"/>
                <a:gd name="T13" fmla="*/ 946 h 946"/>
              </a:gdLst>
              <a:ahLst/>
              <a:cxnLst>
                <a:cxn ang="0">
                  <a:pos x="T0" y="T1"/>
                </a:cxn>
                <a:cxn ang="0">
                  <a:pos x="T2" y="T3"/>
                </a:cxn>
                <a:cxn ang="0">
                  <a:pos x="T4" y="T5"/>
                </a:cxn>
                <a:cxn ang="0">
                  <a:pos x="T6" y="T7"/>
                </a:cxn>
                <a:cxn ang="0">
                  <a:pos x="T8" y="T9"/>
                </a:cxn>
                <a:cxn ang="0">
                  <a:pos x="T10" y="T11"/>
                </a:cxn>
                <a:cxn ang="0">
                  <a:pos x="T12" y="T13"/>
                </a:cxn>
              </a:cxnLst>
              <a:rect l="0" t="0" r="r" b="b"/>
              <a:pathLst>
                <a:path w="821" h="946">
                  <a:moveTo>
                    <a:pt x="410" y="946"/>
                  </a:moveTo>
                  <a:lnTo>
                    <a:pt x="0" y="710"/>
                  </a:lnTo>
                  <a:lnTo>
                    <a:pt x="0" y="237"/>
                  </a:lnTo>
                  <a:lnTo>
                    <a:pt x="410" y="0"/>
                  </a:lnTo>
                  <a:lnTo>
                    <a:pt x="821" y="237"/>
                  </a:lnTo>
                  <a:lnTo>
                    <a:pt x="821" y="710"/>
                  </a:lnTo>
                  <a:lnTo>
                    <a:pt x="410" y="946"/>
                  </a:lnTo>
                  <a:close/>
                </a:path>
              </a:pathLst>
            </a:custGeom>
            <a:solidFill>
              <a:srgbClr val="CB8637"/>
            </a:solidFill>
            <a:ln w="6350" cmpd="sng">
              <a:solidFill>
                <a:schemeClr val="bg1"/>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j-ea"/>
                <a:ea typeface="+mj-ea"/>
                <a:cs typeface="+mn-cs"/>
              </a:endParaRPr>
            </a:p>
          </p:txBody>
        </p:sp>
        <p:pic>
          <p:nvPicPr>
            <p:cNvPr id="237" name="图片 2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56" y="7992"/>
              <a:ext cx="864" cy="700"/>
            </a:xfrm>
            <a:prstGeom prst="rect">
              <a:avLst/>
            </a:prstGeom>
          </p:spPr>
        </p:pic>
        <p:sp>
          <p:nvSpPr>
            <p:cNvPr id="238" name="矩形 237"/>
            <p:cNvSpPr/>
            <p:nvPr/>
          </p:nvSpPr>
          <p:spPr>
            <a:xfrm>
              <a:off x="4108" y="7536"/>
              <a:ext cx="919" cy="725"/>
            </a:xfrm>
            <a:prstGeom prst="rect">
              <a:avLst/>
            </a:prstGeom>
            <a:ln>
              <a:no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卖方</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Seller</a:t>
              </a:r>
            </a:p>
          </p:txBody>
        </p:sp>
        <p:sp>
          <p:nvSpPr>
            <p:cNvPr id="239" name="矩形 238"/>
            <p:cNvSpPr/>
            <p:nvPr/>
          </p:nvSpPr>
          <p:spPr>
            <a:xfrm>
              <a:off x="6822" y="9025"/>
              <a:ext cx="942" cy="725"/>
            </a:xfrm>
            <a:prstGeom prst="rect">
              <a:avLst/>
            </a:prstGeom>
            <a:ln>
              <a:no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买方</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Buyer</a:t>
              </a:r>
            </a:p>
          </p:txBody>
        </p:sp>
        <p:sp>
          <p:nvSpPr>
            <p:cNvPr id="240" name="矩形 239"/>
            <p:cNvSpPr/>
            <p:nvPr/>
          </p:nvSpPr>
          <p:spPr>
            <a:xfrm>
              <a:off x="2700" y="4903"/>
              <a:ext cx="2189" cy="725"/>
            </a:xfrm>
            <a:prstGeom prst="rect">
              <a:avLst/>
            </a:prstGeom>
            <a:ln>
              <a:no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货运代理</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Shipping Agents</a:t>
              </a:r>
            </a:p>
          </p:txBody>
        </p:sp>
        <p:sp>
          <p:nvSpPr>
            <p:cNvPr id="241" name="矩形 240"/>
            <p:cNvSpPr/>
            <p:nvPr/>
          </p:nvSpPr>
          <p:spPr>
            <a:xfrm>
              <a:off x="6714" y="3129"/>
              <a:ext cx="1311" cy="725"/>
            </a:xfrm>
            <a:prstGeom prst="rect">
              <a:avLst/>
            </a:prstGeom>
            <a:ln>
              <a:no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船运</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Shipping</a:t>
              </a:r>
            </a:p>
          </p:txBody>
        </p:sp>
        <p:sp>
          <p:nvSpPr>
            <p:cNvPr id="242" name="矩形 241"/>
            <p:cNvSpPr/>
            <p:nvPr/>
          </p:nvSpPr>
          <p:spPr>
            <a:xfrm>
              <a:off x="10999" y="3129"/>
              <a:ext cx="2886" cy="725"/>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出口报关</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Export Declaration</a:t>
              </a:r>
            </a:p>
          </p:txBody>
        </p:sp>
        <p:sp>
          <p:nvSpPr>
            <p:cNvPr id="243" name="矩形 242"/>
            <p:cNvSpPr/>
            <p:nvPr/>
          </p:nvSpPr>
          <p:spPr>
            <a:xfrm>
              <a:off x="12739" y="4005"/>
              <a:ext cx="2439" cy="72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入关报关</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Customs clearance</a:t>
              </a:r>
            </a:p>
          </p:txBody>
        </p:sp>
        <p:sp>
          <p:nvSpPr>
            <p:cNvPr id="244" name="矩形 243"/>
            <p:cNvSpPr/>
            <p:nvPr/>
          </p:nvSpPr>
          <p:spPr>
            <a:xfrm>
              <a:off x="16238" y="6124"/>
              <a:ext cx="2501" cy="72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保税仓</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Bonded warehouse</a:t>
              </a:r>
            </a:p>
          </p:txBody>
        </p:sp>
        <p:sp>
          <p:nvSpPr>
            <p:cNvPr id="245" name="矩形 244"/>
            <p:cNvSpPr/>
            <p:nvPr/>
          </p:nvSpPr>
          <p:spPr>
            <a:xfrm>
              <a:off x="14538" y="4933"/>
              <a:ext cx="814" cy="72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理货</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Tally</a:t>
              </a:r>
            </a:p>
          </p:txBody>
        </p:sp>
        <p:sp>
          <p:nvSpPr>
            <p:cNvPr id="246" name="矩形 245"/>
            <p:cNvSpPr/>
            <p:nvPr/>
          </p:nvSpPr>
          <p:spPr>
            <a:xfrm>
              <a:off x="14538" y="7957"/>
              <a:ext cx="768" cy="72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检验</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Test</a:t>
              </a:r>
            </a:p>
          </p:txBody>
        </p:sp>
        <p:sp>
          <p:nvSpPr>
            <p:cNvPr id="247" name="矩形 246"/>
            <p:cNvSpPr/>
            <p:nvPr/>
          </p:nvSpPr>
          <p:spPr>
            <a:xfrm>
              <a:off x="12450" y="8763"/>
              <a:ext cx="1411" cy="72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通关</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Clearance</a:t>
              </a:r>
            </a:p>
          </p:txBody>
        </p:sp>
        <p:sp>
          <p:nvSpPr>
            <p:cNvPr id="248" name="矩形 247"/>
            <p:cNvSpPr/>
            <p:nvPr/>
          </p:nvSpPr>
          <p:spPr>
            <a:xfrm>
              <a:off x="5602" y="8152"/>
              <a:ext cx="851" cy="725"/>
            </a:xfrm>
            <a:prstGeom prst="rect">
              <a:avLst/>
            </a:prstGeom>
            <a:ln>
              <a:no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银行</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Bank</a:t>
              </a:r>
            </a:p>
          </p:txBody>
        </p:sp>
        <p:sp>
          <p:nvSpPr>
            <p:cNvPr id="249" name="矩形 248"/>
            <p:cNvSpPr/>
            <p:nvPr/>
          </p:nvSpPr>
          <p:spPr>
            <a:xfrm>
              <a:off x="8389" y="9750"/>
              <a:ext cx="2995" cy="72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物流运输</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Logistics transportation</a:t>
              </a:r>
            </a:p>
          </p:txBody>
        </p:sp>
        <p:sp>
          <p:nvSpPr>
            <p:cNvPr id="250" name="矩形 249"/>
            <p:cNvSpPr/>
            <p:nvPr/>
          </p:nvSpPr>
          <p:spPr>
            <a:xfrm>
              <a:off x="4376" y="4021"/>
              <a:ext cx="2186" cy="725"/>
            </a:xfrm>
            <a:prstGeom prst="rect">
              <a:avLst/>
            </a:prstGeom>
            <a:ln>
              <a:no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海外仓、理货</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Warehouse Tally</a:t>
              </a:r>
            </a:p>
          </p:txBody>
        </p:sp>
        <p:sp>
          <p:nvSpPr>
            <p:cNvPr id="251" name="矩形 250"/>
            <p:cNvSpPr/>
            <p:nvPr/>
          </p:nvSpPr>
          <p:spPr>
            <a:xfrm>
              <a:off x="900" y="6169"/>
              <a:ext cx="2162" cy="725"/>
            </a:xfrm>
            <a:prstGeom prst="rect">
              <a:avLst/>
            </a:prstGeom>
            <a:ln>
              <a:no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信用保险</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Credit Insurance</a:t>
              </a:r>
            </a:p>
          </p:txBody>
        </p:sp>
        <p:sp>
          <p:nvSpPr>
            <p:cNvPr id="252" name="矩形 251"/>
            <p:cNvSpPr/>
            <p:nvPr/>
          </p:nvSpPr>
          <p:spPr>
            <a:xfrm>
              <a:off x="8990" y="2404"/>
              <a:ext cx="1395" cy="72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保险</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微软雅黑" panose="020B0703020204020201" charset="-122"/>
                  <a:ea typeface="微软雅黑" panose="020B0703020204020201" charset="-122"/>
                  <a:cs typeface="微软雅黑" panose="020B0703020204020201" charset="-122"/>
                </a:rPr>
                <a:t>Insurance</a:t>
              </a:r>
            </a:p>
          </p:txBody>
        </p:sp>
      </p:grpSp>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18</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1910" y="-45085"/>
            <a:ext cx="12275820" cy="6948170"/>
            <a:chOff x="-66" y="-71"/>
            <a:chExt cx="19332" cy="10942"/>
          </a:xfrm>
        </p:grpSpPr>
        <p:pic>
          <p:nvPicPr>
            <p:cNvPr id="7" name="图片 6" descr="黑色背景"/>
            <p:cNvPicPr>
              <a:picLocks noChangeAspect="1"/>
            </p:cNvPicPr>
            <p:nvPr/>
          </p:nvPicPr>
          <p:blipFill>
            <a:blip r:embed="rId3"/>
            <a:stretch>
              <a:fillRect/>
            </a:stretch>
          </p:blipFill>
          <p:spPr>
            <a:xfrm>
              <a:off x="-66" y="-37"/>
              <a:ext cx="19333" cy="10874"/>
            </a:xfrm>
            <a:prstGeom prst="rect">
              <a:avLst/>
            </a:prstGeom>
          </p:spPr>
        </p:pic>
        <p:sp>
          <p:nvSpPr>
            <p:cNvPr id="6" name="矩形 5"/>
            <p:cNvSpPr/>
            <p:nvPr/>
          </p:nvSpPr>
          <p:spPr>
            <a:xfrm>
              <a:off x="-66" y="-71"/>
              <a:ext cx="19332" cy="10942"/>
            </a:xfrm>
            <a:prstGeom prst="rect">
              <a:avLst/>
            </a:prstGeom>
            <a:solidFill>
              <a:schemeClr val="tx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sp>
        <p:nvSpPr>
          <p:cNvPr id="381" name="文本框 8"/>
          <p:cNvSpPr txBox="1"/>
          <p:nvPr/>
        </p:nvSpPr>
        <p:spPr>
          <a:xfrm>
            <a:off x="1299571" y="285280"/>
            <a:ext cx="196342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1"/>
                </a:solidFill>
                <a:latin typeface="微软雅黑" panose="020B0703020204020201" charset="-122"/>
                <a:ea typeface="微软雅黑" panose="020B0703020204020201" charset="-122"/>
              </a:rPr>
              <a:t>目录 </a:t>
            </a:r>
            <a:r>
              <a:rPr lang="en-US" altLang="zh-CN" sz="2400" b="0" dirty="0">
                <a:solidFill>
                  <a:schemeClr val="bg1"/>
                </a:solidFill>
                <a:latin typeface="微软雅黑" panose="020B0703020204020201" charset="-122"/>
                <a:ea typeface="微软雅黑" panose="020B0703020204020201" charset="-122"/>
              </a:rPr>
              <a:t>Content</a:t>
            </a:r>
            <a:endParaRPr lang="zh-CN" altLang="en-US" sz="2400" b="0" dirty="0">
              <a:solidFill>
                <a:schemeClr val="bg1"/>
              </a:solidFill>
              <a:latin typeface="微软雅黑" panose="020B0703020204020201" charset="-122"/>
              <a:ea typeface="微软雅黑" panose="020B0703020204020201" charset="-122"/>
            </a:endParaRPr>
          </a:p>
        </p:txBody>
      </p:sp>
      <p:pic>
        <p:nvPicPr>
          <p:cNvPr id="10" name="图片 9" descr="旺链logo--"/>
          <p:cNvPicPr>
            <a:picLocks noChangeAspect="1"/>
          </p:cNvPicPr>
          <p:nvPr/>
        </p:nvPicPr>
        <p:blipFill>
          <a:blip r:embed="rId4"/>
          <a:stretch>
            <a:fillRect/>
          </a:stretch>
        </p:blipFill>
        <p:spPr>
          <a:xfrm>
            <a:off x="10548620" y="382270"/>
            <a:ext cx="1217930" cy="367030"/>
          </a:xfrm>
          <a:prstGeom prst="rect">
            <a:avLst/>
          </a:prstGeom>
        </p:spPr>
      </p:pic>
      <p:grpSp>
        <p:nvGrpSpPr>
          <p:cNvPr id="2" name="组合 1"/>
          <p:cNvGrpSpPr/>
          <p:nvPr/>
        </p:nvGrpSpPr>
        <p:grpSpPr>
          <a:xfrm>
            <a:off x="464185" y="326390"/>
            <a:ext cx="641985" cy="377190"/>
            <a:chOff x="731" y="514"/>
            <a:chExt cx="1011" cy="594"/>
          </a:xfrm>
        </p:grpSpPr>
        <p:sp>
          <p:nvSpPr>
            <p:cNvPr id="374"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p>
          </p:txBody>
        </p:sp>
        <p:sp>
          <p:nvSpPr>
            <p:cNvPr id="375" name="箭头: V 形 22"/>
            <p:cNvSpPr/>
            <p:nvPr/>
          </p:nvSpPr>
          <p:spPr>
            <a:xfrm>
              <a:off x="1174" y="514"/>
              <a:ext cx="569" cy="594"/>
            </a:xfrm>
            <a:prstGeom prst="chevron">
              <a:avLst>
                <a:gd name="adj" fmla="val 50000"/>
              </a:avLst>
            </a:prstGeom>
            <a:solidFill>
              <a:schemeClr val="bg1"/>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p>
          </p:txBody>
        </p:sp>
      </p:grpSp>
      <p:cxnSp>
        <p:nvCxnSpPr>
          <p:cNvPr id="4" name="直线连接符 3"/>
          <p:cNvCxnSpPr/>
          <p:nvPr/>
        </p:nvCxnSpPr>
        <p:spPr>
          <a:xfrm>
            <a:off x="464185" y="1016000"/>
            <a:ext cx="11302365" cy="0"/>
          </a:xfrm>
          <a:prstGeom prst="line">
            <a:avLst/>
          </a:prstGeom>
          <a:noFill/>
          <a:ln w="25400" cap="flat">
            <a:solidFill>
              <a:srgbClr val="FF9300"/>
            </a:solidFill>
            <a:prstDash val="solid"/>
            <a:round/>
          </a:ln>
        </p:spPr>
        <p:style>
          <a:lnRef idx="0">
            <a:scrgbClr r="0" g="0" b="0"/>
          </a:lnRef>
          <a:fillRef idx="0">
            <a:scrgbClr r="0" g="0" b="0"/>
          </a:fillRef>
          <a:effectRef idx="0">
            <a:scrgbClr r="0" g="0" b="0"/>
          </a:effectRef>
          <a:fontRef idx="none"/>
        </p:style>
      </p:cxnSp>
      <p:grpSp>
        <p:nvGrpSpPr>
          <p:cNvPr id="3" name="组合 2"/>
          <p:cNvGrpSpPr/>
          <p:nvPr/>
        </p:nvGrpSpPr>
        <p:grpSpPr>
          <a:xfrm>
            <a:off x="738045" y="1667877"/>
            <a:ext cx="10936558" cy="4645043"/>
            <a:chOff x="1082424" y="1620290"/>
            <a:chExt cx="10936558" cy="4645043"/>
          </a:xfrm>
        </p:grpSpPr>
        <p:cxnSp>
          <p:nvCxnSpPr>
            <p:cNvPr id="8" name="直线连接符 7"/>
            <p:cNvCxnSpPr/>
            <p:nvPr/>
          </p:nvCxnSpPr>
          <p:spPr>
            <a:xfrm flipH="1">
              <a:off x="1992487" y="1682047"/>
              <a:ext cx="5646" cy="4583286"/>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cxnSp>
          <p:nvCxnSpPr>
            <p:cNvPr id="19" name="直线连接符 18"/>
            <p:cNvCxnSpPr/>
            <p:nvPr/>
          </p:nvCxnSpPr>
          <p:spPr>
            <a:xfrm flipH="1">
              <a:off x="8806532" y="1670872"/>
              <a:ext cx="16091" cy="4594461"/>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cxnSp>
          <p:nvCxnSpPr>
            <p:cNvPr id="11" name="直线连接符 10"/>
            <p:cNvCxnSpPr/>
            <p:nvPr/>
          </p:nvCxnSpPr>
          <p:spPr>
            <a:xfrm>
              <a:off x="1106805" y="1998133"/>
              <a:ext cx="891328" cy="0"/>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cxnSp>
          <p:nvCxnSpPr>
            <p:cNvPr id="22" name="直线连接符 21"/>
            <p:cNvCxnSpPr/>
            <p:nvPr/>
          </p:nvCxnSpPr>
          <p:spPr>
            <a:xfrm>
              <a:off x="7931295" y="2009422"/>
              <a:ext cx="891328" cy="0"/>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12" name="文本框 11"/>
            <p:cNvSpPr txBox="1"/>
            <p:nvPr/>
          </p:nvSpPr>
          <p:spPr>
            <a:xfrm>
              <a:off x="1106804" y="1625716"/>
              <a:ext cx="807268"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rgbClr val="FF9300"/>
                  </a:solidFill>
                  <a:effectLst/>
                  <a:uFillTx/>
                  <a:latin typeface="微软雅黑" panose="020B0703020204020201" charset="-122"/>
                  <a:ea typeface="微软雅黑" panose="020B0703020204020201" charset="-122"/>
                  <a:cs typeface="+mn-cs"/>
                  <a:sym typeface="等线"/>
                </a:rPr>
                <a:t>序     言</a:t>
              </a:r>
            </a:p>
          </p:txBody>
        </p:sp>
        <p:sp>
          <p:nvSpPr>
            <p:cNvPr id="25" name="文本框 24"/>
            <p:cNvSpPr txBox="1"/>
            <p:nvPr/>
          </p:nvSpPr>
          <p:spPr>
            <a:xfrm>
              <a:off x="1106804" y="1998133"/>
              <a:ext cx="307131"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chemeClr val="bg1"/>
                  </a:solidFill>
                  <a:effectLst/>
                  <a:uFillTx/>
                  <a:latin typeface="+mn-lt"/>
                  <a:ea typeface="微软雅黑" panose="020B0703020204020201" charset="-122"/>
                  <a:cs typeface="+mn-cs"/>
                  <a:sym typeface="等线"/>
                </a:rPr>
                <a:t>02</a:t>
              </a:r>
              <a:endParaRPr kumimoji="0" lang="zh-CN" altLang="en-US" sz="1600" b="0" i="0" u="none" strike="noStrike" cap="none" spc="0" normalizeH="0" baseline="0" dirty="0">
                <a:ln>
                  <a:noFill/>
                </a:ln>
                <a:solidFill>
                  <a:schemeClr val="bg1"/>
                </a:solidFill>
                <a:effectLst/>
                <a:uFillTx/>
                <a:latin typeface="+mn-lt"/>
                <a:ea typeface="微软雅黑" panose="020B0703020204020201" charset="-122"/>
                <a:cs typeface="+mn-cs"/>
                <a:sym typeface="等线"/>
              </a:endParaRPr>
            </a:p>
          </p:txBody>
        </p:sp>
        <p:sp>
          <p:nvSpPr>
            <p:cNvPr id="26" name="文本框 25"/>
            <p:cNvSpPr txBox="1"/>
            <p:nvPr/>
          </p:nvSpPr>
          <p:spPr>
            <a:xfrm>
              <a:off x="2121557" y="1670795"/>
              <a:ext cx="2002258"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1600" dirty="0">
                  <a:solidFill>
                    <a:schemeClr val="bg1"/>
                  </a:solidFill>
                  <a:latin typeface="微软雅黑" panose="020B0703020204020201" charset="-122"/>
                  <a:ea typeface="微软雅黑" panose="020B0703020204020201" charset="-122"/>
                  <a:cs typeface="+mn-cs"/>
                  <a:sym typeface="等线"/>
                </a:rPr>
                <a:t>02</a:t>
              </a:r>
              <a:r>
                <a:rPr lang="zh-CN" altLang="en-US" sz="1600" dirty="0">
                  <a:solidFill>
                    <a:schemeClr val="bg1"/>
                  </a:solidFill>
                  <a:latin typeface="微软雅黑" panose="020B0703020204020201" charset="-122"/>
                  <a:ea typeface="微软雅黑" panose="020B0703020204020201" charset="-122"/>
                  <a:cs typeface="+mn-cs"/>
                  <a:sym typeface="等线"/>
                </a:rPr>
                <a:t> 我们看到的未来</a:t>
              </a:r>
              <a:endParaRPr kumimoji="0" lang="zh-CN" altLang="en-US" sz="16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cxnSp>
          <p:nvCxnSpPr>
            <p:cNvPr id="27" name="直线连接符 26"/>
            <p:cNvCxnSpPr/>
            <p:nvPr/>
          </p:nvCxnSpPr>
          <p:spPr>
            <a:xfrm>
              <a:off x="1106805" y="2940754"/>
              <a:ext cx="891328" cy="0"/>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28" name="文本框 27"/>
            <p:cNvSpPr txBox="1"/>
            <p:nvPr/>
          </p:nvSpPr>
          <p:spPr>
            <a:xfrm>
              <a:off x="1082424" y="2557053"/>
              <a:ext cx="944550"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600" b="1" dirty="0">
                  <a:solidFill>
                    <a:srgbClr val="FF9300"/>
                  </a:solidFill>
                  <a:latin typeface="微软雅黑" panose="020B0703020204020201" charset="-122"/>
                  <a:ea typeface="微软雅黑" panose="020B0703020204020201" charset="-122"/>
                  <a:cs typeface="+mn-cs"/>
                  <a:sym typeface="等线"/>
                </a:rPr>
                <a:t>行业视野</a:t>
              </a:r>
              <a:endParaRPr kumimoji="0" lang="zh-CN" altLang="en-US" sz="1600" b="1" i="0" u="none" strike="noStrike" cap="none" spc="0" normalizeH="0" baseline="0" dirty="0">
                <a:ln>
                  <a:noFill/>
                </a:ln>
                <a:solidFill>
                  <a:srgbClr val="FF9300"/>
                </a:solidFill>
                <a:effectLst/>
                <a:uFillTx/>
                <a:latin typeface="微软雅黑" panose="020B0703020204020201" charset="-122"/>
                <a:ea typeface="微软雅黑" panose="020B0703020204020201" charset="-122"/>
                <a:cs typeface="+mn-cs"/>
                <a:sym typeface="等线"/>
              </a:endParaRPr>
            </a:p>
          </p:txBody>
        </p:sp>
        <p:sp>
          <p:nvSpPr>
            <p:cNvPr id="29" name="文本框 28"/>
            <p:cNvSpPr txBox="1"/>
            <p:nvPr/>
          </p:nvSpPr>
          <p:spPr>
            <a:xfrm>
              <a:off x="7893756" y="1637005"/>
              <a:ext cx="913066"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rgbClr val="FF9300"/>
                  </a:solidFill>
                  <a:effectLst/>
                  <a:uFillTx/>
                  <a:latin typeface="微软雅黑" panose="020B0703020204020201" charset="-122"/>
                  <a:ea typeface="微软雅黑" panose="020B0703020204020201" charset="-122"/>
                  <a:cs typeface="+mn-cs"/>
                  <a:sym typeface="等线"/>
                </a:rPr>
                <a:t>客户故事</a:t>
              </a:r>
            </a:p>
          </p:txBody>
        </p:sp>
        <p:sp>
          <p:nvSpPr>
            <p:cNvPr id="30" name="文本框 29"/>
            <p:cNvSpPr txBox="1"/>
            <p:nvPr/>
          </p:nvSpPr>
          <p:spPr>
            <a:xfrm>
              <a:off x="1104531" y="2940754"/>
              <a:ext cx="307131"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chemeClr val="bg1"/>
                  </a:solidFill>
                  <a:effectLst/>
                  <a:uFillTx/>
                  <a:latin typeface="+mn-lt"/>
                  <a:ea typeface="微软雅黑" panose="020B0703020204020201" charset="-122"/>
                  <a:cs typeface="+mn-cs"/>
                  <a:sym typeface="等线"/>
                </a:rPr>
                <a:t>03</a:t>
              </a:r>
              <a:endParaRPr kumimoji="0" lang="zh-CN" altLang="en-US" sz="1600" b="0" i="0" u="none" strike="noStrike" cap="none" spc="0" normalizeH="0" baseline="0" dirty="0">
                <a:ln>
                  <a:noFill/>
                </a:ln>
                <a:solidFill>
                  <a:schemeClr val="bg1"/>
                </a:solidFill>
                <a:effectLst/>
                <a:uFillTx/>
                <a:latin typeface="+mn-lt"/>
                <a:ea typeface="微软雅黑" panose="020B0703020204020201" charset="-122"/>
                <a:cs typeface="+mn-cs"/>
                <a:sym typeface="等线"/>
              </a:endParaRPr>
            </a:p>
          </p:txBody>
        </p:sp>
        <p:sp>
          <p:nvSpPr>
            <p:cNvPr id="31" name="文本框 30"/>
            <p:cNvSpPr txBox="1"/>
            <p:nvPr/>
          </p:nvSpPr>
          <p:spPr>
            <a:xfrm>
              <a:off x="2121557" y="2612030"/>
              <a:ext cx="4428361" cy="58477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fontAlgn="auto">
                <a:spcBef>
                  <a:spcPts val="0"/>
                </a:spcBef>
                <a:spcAft>
                  <a:spcPts val="0"/>
                </a:spcAft>
              </a:pPr>
              <a:r>
                <a:rPr lang="en-US" altLang="zh-CN" sz="1600" dirty="0">
                  <a:solidFill>
                    <a:schemeClr val="bg1"/>
                  </a:solidFill>
                  <a:latin typeface="微软雅黑" panose="020B0703020204020201" charset="-122"/>
                  <a:ea typeface="微软雅黑" panose="020B0703020204020201" charset="-122"/>
                  <a:cs typeface="+mn-cs"/>
                  <a:sym typeface="等线"/>
                </a:rPr>
                <a:t>04</a:t>
              </a:r>
              <a:r>
                <a:rPr lang="zh-CN" altLang="en-US" sz="1600" dirty="0">
                  <a:solidFill>
                    <a:schemeClr val="bg1"/>
                  </a:solidFill>
                  <a:latin typeface="微软雅黑" panose="020B0703020204020201" charset="-122"/>
                  <a:ea typeface="微软雅黑" panose="020B0703020204020201" charset="-122"/>
                  <a:cs typeface="+mn-cs"/>
                  <a:sym typeface="等线"/>
                </a:rPr>
                <a:t> 行业预测：</a:t>
              </a:r>
              <a:r>
                <a:rPr lang="zh-CN" altLang="en-US" sz="1600" dirty="0">
                  <a:solidFill>
                    <a:schemeClr val="bg1"/>
                  </a:solidFill>
                  <a:latin typeface="+mn-ea"/>
                  <a:sym typeface="等线"/>
                </a:rPr>
                <a:t>区块链市场越发明朗</a:t>
              </a:r>
              <a:endParaRPr lang="en-US" altLang="zh-CN" sz="1600" dirty="0">
                <a:solidFill>
                  <a:schemeClr val="bg1"/>
                </a:solidFill>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zh-CN" altLang="en-US" sz="1000" dirty="0">
                  <a:solidFill>
                    <a:schemeClr val="bg1"/>
                  </a:solidFill>
                  <a:latin typeface="微软雅黑" panose="020B0703020204020201" charset="-122"/>
                  <a:ea typeface="微软雅黑" panose="020B0703020204020201" charset="-122"/>
                  <a:cs typeface="+mn-cs"/>
                  <a:sym typeface="等线"/>
                </a:rPr>
                <a:t>全球顶尖咨询数据机构研判及场景展望</a:t>
              </a:r>
              <a:endParaRPr kumimoji="0" lang="zh-CN" altLang="en-US" sz="1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cxnSp>
          <p:nvCxnSpPr>
            <p:cNvPr id="32" name="直线连接符 31"/>
            <p:cNvCxnSpPr/>
            <p:nvPr/>
          </p:nvCxnSpPr>
          <p:spPr>
            <a:xfrm>
              <a:off x="1101159" y="3922888"/>
              <a:ext cx="891328" cy="0"/>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33" name="文本框 32"/>
            <p:cNvSpPr txBox="1"/>
            <p:nvPr/>
          </p:nvSpPr>
          <p:spPr>
            <a:xfrm>
              <a:off x="1082424" y="3550471"/>
              <a:ext cx="913066"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rgbClr val="FF9300"/>
                  </a:solidFill>
                  <a:effectLst/>
                  <a:uFillTx/>
                  <a:latin typeface="微软雅黑" panose="020B0703020204020201" charset="-122"/>
                  <a:ea typeface="微软雅黑" panose="020B0703020204020201" charset="-122"/>
                  <a:cs typeface="+mn-cs"/>
                  <a:sym typeface="等线"/>
                </a:rPr>
                <a:t>旺链之道</a:t>
              </a:r>
            </a:p>
          </p:txBody>
        </p:sp>
        <p:sp>
          <p:nvSpPr>
            <p:cNvPr id="34" name="文本框 33"/>
            <p:cNvSpPr txBox="1"/>
            <p:nvPr/>
          </p:nvSpPr>
          <p:spPr>
            <a:xfrm>
              <a:off x="1101158" y="3922888"/>
              <a:ext cx="307131"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chemeClr val="bg1"/>
                  </a:solidFill>
                  <a:effectLst/>
                  <a:uFillTx/>
                  <a:latin typeface="+mn-lt"/>
                  <a:ea typeface="微软雅黑" panose="020B0703020204020201" charset="-122"/>
                  <a:cs typeface="+mn-cs"/>
                  <a:sym typeface="等线"/>
                </a:rPr>
                <a:t>06</a:t>
              </a:r>
              <a:endParaRPr kumimoji="0" lang="zh-CN" altLang="en-US" sz="1600" b="0" i="0" u="none" strike="noStrike" cap="none" spc="0" normalizeH="0" baseline="0" dirty="0">
                <a:ln>
                  <a:noFill/>
                </a:ln>
                <a:solidFill>
                  <a:schemeClr val="bg1"/>
                </a:solidFill>
                <a:effectLst/>
                <a:uFillTx/>
                <a:latin typeface="+mn-lt"/>
                <a:ea typeface="微软雅黑" panose="020B0703020204020201" charset="-122"/>
                <a:cs typeface="+mn-cs"/>
                <a:sym typeface="等线"/>
              </a:endParaRPr>
            </a:p>
          </p:txBody>
        </p:sp>
        <p:sp>
          <p:nvSpPr>
            <p:cNvPr id="35" name="文本框 34"/>
            <p:cNvSpPr txBox="1"/>
            <p:nvPr/>
          </p:nvSpPr>
          <p:spPr>
            <a:xfrm>
              <a:off x="9073331" y="3394217"/>
              <a:ext cx="2445233"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1600" dirty="0">
                  <a:solidFill>
                    <a:schemeClr val="bg1"/>
                  </a:solidFill>
                  <a:latin typeface="微软雅黑" panose="020B0703020204020201" charset="-122"/>
                  <a:ea typeface="微软雅黑" panose="020B0703020204020201" charset="-122"/>
                  <a:cs typeface="+mn-cs"/>
                  <a:sym typeface="等线"/>
                </a:rPr>
                <a:t>31</a:t>
              </a:r>
              <a:r>
                <a:rPr lang="zh-CN" altLang="en-US" sz="1600" dirty="0">
                  <a:solidFill>
                    <a:schemeClr val="bg1"/>
                  </a:solidFill>
                  <a:latin typeface="微软雅黑" panose="020B0703020204020201" charset="-122"/>
                  <a:ea typeface="微软雅黑" panose="020B0703020204020201" charset="-122"/>
                  <a:cs typeface="+mn-cs"/>
                  <a:sym typeface="等线"/>
                </a:rPr>
                <a:t> 国家技术转移东部中心</a:t>
              </a:r>
              <a:endParaRPr lang="en-US" altLang="zh-CN" sz="1600" dirty="0">
                <a:solidFill>
                  <a:schemeClr val="bg1"/>
                </a:solidFill>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     </a:t>
              </a:r>
              <a:r>
                <a:rPr kumimoji="0" lang="zh-CN" altLang="en-US" sz="11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大国企的科技服务之路</a:t>
              </a:r>
              <a:endParaRPr kumimoji="0" lang="zh-CN" altLang="en-US" sz="16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sp>
          <p:nvSpPr>
            <p:cNvPr id="36" name="文本框 35"/>
            <p:cNvSpPr txBox="1"/>
            <p:nvPr/>
          </p:nvSpPr>
          <p:spPr>
            <a:xfrm>
              <a:off x="9073332" y="2525258"/>
              <a:ext cx="2272359"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1600" dirty="0">
                  <a:solidFill>
                    <a:schemeClr val="bg1"/>
                  </a:solidFill>
                  <a:latin typeface="微软雅黑" panose="020B0703020204020201" charset="-122"/>
                  <a:ea typeface="微软雅黑" panose="020B0703020204020201" charset="-122"/>
                  <a:cs typeface="+mn-cs"/>
                  <a:sym typeface="等线"/>
                </a:rPr>
                <a:t>30</a:t>
              </a:r>
              <a:r>
                <a:rPr lang="zh-CN" altLang="en-US" sz="1600" dirty="0">
                  <a:solidFill>
                    <a:schemeClr val="bg1"/>
                  </a:solidFill>
                  <a:latin typeface="微软雅黑" panose="020B0703020204020201" charset="-122"/>
                  <a:ea typeface="微软雅黑" panose="020B0703020204020201" charset="-122"/>
                  <a:cs typeface="+mn-cs"/>
                  <a:sym typeface="等线"/>
                </a:rPr>
                <a:t> 益海嘉里</a:t>
              </a:r>
              <a:endParaRPr lang="en-US" altLang="zh-CN" sz="1600" dirty="0">
                <a:solidFill>
                  <a:schemeClr val="bg1"/>
                </a:solidFill>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kumimoji="0" lang="zh-CN" altLang="en-US" sz="16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     </a:t>
              </a:r>
              <a:r>
                <a:rPr kumimoji="0" lang="zh-CN" altLang="en-US" sz="11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世界五百强的食品安全之策</a:t>
              </a:r>
              <a:endParaRPr kumimoji="0" lang="zh-CN" altLang="en-US" sz="16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sp>
          <p:nvSpPr>
            <p:cNvPr id="37" name="文本框 36"/>
            <p:cNvSpPr txBox="1"/>
            <p:nvPr/>
          </p:nvSpPr>
          <p:spPr>
            <a:xfrm>
              <a:off x="9073332" y="1620290"/>
              <a:ext cx="2272359"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1600" dirty="0">
                  <a:solidFill>
                    <a:schemeClr val="bg1"/>
                  </a:solidFill>
                  <a:latin typeface="微软雅黑" panose="020B0703020204020201" charset="-122"/>
                  <a:ea typeface="微软雅黑" panose="020B0703020204020201" charset="-122"/>
                  <a:cs typeface="+mn-cs"/>
                  <a:sym typeface="等线"/>
                </a:rPr>
                <a:t>29</a:t>
              </a:r>
              <a:r>
                <a:rPr lang="zh-CN" altLang="en-US" sz="1600" dirty="0">
                  <a:solidFill>
                    <a:schemeClr val="bg1"/>
                  </a:solidFill>
                  <a:latin typeface="微软雅黑" panose="020B0703020204020201" charset="-122"/>
                  <a:ea typeface="微软雅黑" panose="020B0703020204020201" charset="-122"/>
                  <a:cs typeface="+mn-cs"/>
                  <a:sym typeface="等线"/>
                </a:rPr>
                <a:t> 新加坡港务集团</a:t>
              </a:r>
              <a:endParaRPr lang="en-US" altLang="zh-CN" sz="1600" dirty="0">
                <a:solidFill>
                  <a:schemeClr val="bg1"/>
                </a:solidFill>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kumimoji="0" lang="zh-CN" altLang="en-US" sz="16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     </a:t>
              </a:r>
              <a:r>
                <a:rPr lang="zh-CN" altLang="en-US" sz="1100" dirty="0">
                  <a:solidFill>
                    <a:schemeClr val="bg1"/>
                  </a:solidFill>
                  <a:latin typeface="微软雅黑" panose="020B0703020204020201" charset="-122"/>
                  <a:ea typeface="微软雅黑" panose="020B0703020204020201" charset="-122"/>
                  <a:cs typeface="+mn-cs"/>
                  <a:sym typeface="等线"/>
                </a:rPr>
                <a:t>高效率供应链管控之道</a:t>
              </a:r>
              <a:endParaRPr kumimoji="0" lang="zh-CN" altLang="en-US" sz="160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grpSp>
          <p:nvGrpSpPr>
            <p:cNvPr id="13" name="组合 12"/>
            <p:cNvGrpSpPr/>
            <p:nvPr/>
          </p:nvGrpSpPr>
          <p:grpSpPr>
            <a:xfrm>
              <a:off x="1082424" y="5009993"/>
              <a:ext cx="917999" cy="710967"/>
              <a:chOff x="1037268" y="4727768"/>
              <a:chExt cx="917999" cy="710967"/>
            </a:xfrm>
          </p:grpSpPr>
          <p:cxnSp>
            <p:nvCxnSpPr>
              <p:cNvPr id="38" name="直线连接符 37"/>
              <p:cNvCxnSpPr/>
              <p:nvPr/>
            </p:nvCxnSpPr>
            <p:spPr>
              <a:xfrm>
                <a:off x="1063939" y="5100185"/>
                <a:ext cx="891328" cy="0"/>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39" name="文本框 38"/>
              <p:cNvSpPr txBox="1"/>
              <p:nvPr/>
            </p:nvSpPr>
            <p:spPr>
              <a:xfrm>
                <a:off x="1037268" y="4727768"/>
                <a:ext cx="913066"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600" b="1" dirty="0">
                    <a:solidFill>
                      <a:srgbClr val="FF9300"/>
                    </a:solidFill>
                    <a:latin typeface="微软雅黑" panose="020B0703020204020201" charset="-122"/>
                    <a:ea typeface="微软雅黑" panose="020B0703020204020201" charset="-122"/>
                    <a:cs typeface="+mn-cs"/>
                    <a:sym typeface="等线"/>
                  </a:rPr>
                  <a:t>创新方案</a:t>
                </a:r>
                <a:endParaRPr kumimoji="0" lang="zh-CN" altLang="en-US" sz="1600" b="1" i="0" u="none" strike="noStrike" cap="none" spc="0" normalizeH="0" baseline="0" dirty="0">
                  <a:ln>
                    <a:noFill/>
                  </a:ln>
                  <a:solidFill>
                    <a:srgbClr val="FF9300"/>
                  </a:solidFill>
                  <a:effectLst/>
                  <a:uFillTx/>
                  <a:latin typeface="微软雅黑" panose="020B0703020204020201" charset="-122"/>
                  <a:ea typeface="微软雅黑" panose="020B0703020204020201" charset="-122"/>
                  <a:cs typeface="+mn-cs"/>
                  <a:sym typeface="等线"/>
                </a:endParaRPr>
              </a:p>
            </p:txBody>
          </p:sp>
          <p:sp>
            <p:nvSpPr>
              <p:cNvPr id="40" name="文本框 39"/>
              <p:cNvSpPr txBox="1"/>
              <p:nvPr/>
            </p:nvSpPr>
            <p:spPr>
              <a:xfrm>
                <a:off x="1063938" y="5100185"/>
                <a:ext cx="307131"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1600" dirty="0">
                    <a:solidFill>
                      <a:schemeClr val="bg1"/>
                    </a:solidFill>
                    <a:latin typeface="+mn-lt"/>
                    <a:ea typeface="微软雅黑" panose="020B0703020204020201" charset="-122"/>
                    <a:cs typeface="+mn-cs"/>
                    <a:sym typeface="等线"/>
                  </a:rPr>
                  <a:t>10</a:t>
                </a:r>
                <a:endParaRPr kumimoji="0" lang="zh-CN" altLang="en-US" sz="1600" b="0" i="0" u="none" strike="noStrike" cap="none" spc="0" normalizeH="0" baseline="0" dirty="0">
                  <a:ln>
                    <a:noFill/>
                  </a:ln>
                  <a:solidFill>
                    <a:schemeClr val="bg1"/>
                  </a:solidFill>
                  <a:effectLst/>
                  <a:uFillTx/>
                  <a:latin typeface="+mn-lt"/>
                  <a:ea typeface="微软雅黑" panose="020B0703020204020201" charset="-122"/>
                  <a:cs typeface="+mn-cs"/>
                  <a:sym typeface="等线"/>
                </a:endParaRPr>
              </a:p>
            </p:txBody>
          </p:sp>
        </p:grpSp>
        <p:grpSp>
          <p:nvGrpSpPr>
            <p:cNvPr id="43" name="组合 42"/>
            <p:cNvGrpSpPr/>
            <p:nvPr/>
          </p:nvGrpSpPr>
          <p:grpSpPr>
            <a:xfrm>
              <a:off x="7893756" y="4476161"/>
              <a:ext cx="917999" cy="707087"/>
              <a:chOff x="1037268" y="4727768"/>
              <a:chExt cx="917999" cy="707087"/>
            </a:xfrm>
          </p:grpSpPr>
          <p:cxnSp>
            <p:nvCxnSpPr>
              <p:cNvPr id="44" name="直线连接符 43"/>
              <p:cNvCxnSpPr/>
              <p:nvPr/>
            </p:nvCxnSpPr>
            <p:spPr>
              <a:xfrm>
                <a:off x="1063939" y="5100185"/>
                <a:ext cx="891328" cy="0"/>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45" name="文本框 44"/>
              <p:cNvSpPr txBox="1"/>
              <p:nvPr/>
            </p:nvSpPr>
            <p:spPr>
              <a:xfrm>
                <a:off x="1037268" y="4727768"/>
                <a:ext cx="913066"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600" b="1" dirty="0">
                    <a:solidFill>
                      <a:srgbClr val="FF9300"/>
                    </a:solidFill>
                    <a:latin typeface="微软雅黑" panose="020B0703020204020201" charset="-122"/>
                    <a:ea typeface="微软雅黑" panose="020B0703020204020201" charset="-122"/>
                    <a:cs typeface="+mn-cs"/>
                    <a:sym typeface="等线"/>
                  </a:rPr>
                  <a:t>关于我们</a:t>
                </a:r>
                <a:endParaRPr kumimoji="0" lang="zh-CN" altLang="en-US" sz="1600" b="1" i="0" u="none" strike="noStrike" cap="none" spc="0" normalizeH="0" baseline="0" dirty="0">
                  <a:ln>
                    <a:noFill/>
                  </a:ln>
                  <a:solidFill>
                    <a:srgbClr val="FF9300"/>
                  </a:solidFill>
                  <a:effectLst/>
                  <a:uFillTx/>
                  <a:latin typeface="微软雅黑" panose="020B0703020204020201" charset="-122"/>
                  <a:ea typeface="微软雅黑" panose="020B0703020204020201" charset="-122"/>
                  <a:cs typeface="+mn-cs"/>
                  <a:sym typeface="等线"/>
                </a:endParaRPr>
              </a:p>
            </p:txBody>
          </p:sp>
          <p:sp>
            <p:nvSpPr>
              <p:cNvPr id="46" name="文本框 45"/>
              <p:cNvSpPr txBox="1"/>
              <p:nvPr/>
            </p:nvSpPr>
            <p:spPr>
              <a:xfrm>
                <a:off x="1063938" y="5100185"/>
                <a:ext cx="293370" cy="3346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1600" dirty="0">
                    <a:solidFill>
                      <a:schemeClr val="bg1"/>
                    </a:solidFill>
                    <a:latin typeface="+mn-lt"/>
                    <a:ea typeface="微软雅黑" panose="020B0703020204020201" charset="-122"/>
                    <a:cs typeface="+mn-cs"/>
                    <a:sym typeface="等线"/>
                  </a:rPr>
                  <a:t>32</a:t>
                </a:r>
                <a:endParaRPr kumimoji="0" lang="zh-CN" altLang="en-US" sz="1600" b="0" i="0" u="none" strike="noStrike" cap="none" spc="0" normalizeH="0" baseline="0" dirty="0">
                  <a:ln>
                    <a:noFill/>
                  </a:ln>
                  <a:solidFill>
                    <a:schemeClr val="bg1"/>
                  </a:solidFill>
                  <a:effectLst/>
                  <a:uFillTx/>
                  <a:latin typeface="+mn-lt"/>
                  <a:ea typeface="微软雅黑" panose="020B0703020204020201" charset="-122"/>
                  <a:cs typeface="+mn-cs"/>
                  <a:sym typeface="等线"/>
                </a:endParaRPr>
              </a:p>
            </p:txBody>
          </p:sp>
        </p:grpSp>
        <p:sp>
          <p:nvSpPr>
            <p:cNvPr id="48" name="文本框 47"/>
            <p:cNvSpPr txBox="1"/>
            <p:nvPr/>
          </p:nvSpPr>
          <p:spPr>
            <a:xfrm>
              <a:off x="2057780" y="3596635"/>
              <a:ext cx="2723939" cy="58477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en-US" altLang="zh-CN" sz="1600" dirty="0">
                  <a:solidFill>
                    <a:schemeClr val="bg1"/>
                  </a:solidFill>
                  <a:latin typeface="微软雅黑" panose="020B0703020204020201" charset="-122"/>
                  <a:ea typeface="微软雅黑" panose="020B0703020204020201" charset="-122"/>
                  <a:cs typeface="+mn-cs"/>
                  <a:sym typeface="等线"/>
                </a:rPr>
                <a:t>07</a:t>
              </a:r>
              <a:r>
                <a:rPr lang="zh-CN" altLang="en-US" sz="1600" dirty="0">
                  <a:solidFill>
                    <a:schemeClr val="bg1"/>
                  </a:solidFill>
                  <a:latin typeface="微软雅黑" panose="020B0703020204020201" charset="-122"/>
                  <a:ea typeface="微软雅黑" panose="020B0703020204020201" charset="-122"/>
                  <a:cs typeface="+mn-cs"/>
                  <a:sym typeface="等线"/>
                </a:rPr>
                <a:t> 全产业链改一站式服务</a:t>
              </a:r>
              <a:endParaRPr lang="en-US" altLang="zh-CN" sz="1600" dirty="0">
                <a:solidFill>
                  <a:schemeClr val="bg1"/>
                </a:solidFill>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zh-CN" altLang="en-US" sz="1000" dirty="0">
                  <a:solidFill>
                    <a:schemeClr val="bg1"/>
                  </a:solidFill>
                  <a:latin typeface="微软雅黑" panose="020B0703020204020201" charset="-122"/>
                  <a:ea typeface="微软雅黑" panose="020B0703020204020201" charset="-122"/>
                  <a:cs typeface="+mn-cs"/>
                  <a:sym typeface="等线"/>
                </a:rPr>
                <a:t>旺链科技全局服务战略解读</a:t>
              </a:r>
              <a:endParaRPr kumimoji="0" lang="zh-CN" altLang="en-US" sz="1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sp>
          <p:nvSpPr>
            <p:cNvPr id="50" name="文本框 49"/>
            <p:cNvSpPr txBox="1"/>
            <p:nvPr/>
          </p:nvSpPr>
          <p:spPr>
            <a:xfrm>
              <a:off x="9073332" y="4512294"/>
              <a:ext cx="294565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1600" dirty="0">
                  <a:solidFill>
                    <a:schemeClr val="bg1"/>
                  </a:solidFill>
                  <a:latin typeface="微软雅黑" panose="020B0703020204020201" charset="-122"/>
                  <a:ea typeface="微软雅黑" panose="020B0703020204020201" charset="-122"/>
                  <a:cs typeface="+mn-cs"/>
                  <a:sym typeface="等线"/>
                </a:rPr>
                <a:t>33</a:t>
              </a:r>
              <a:r>
                <a:rPr lang="zh-CN" altLang="en-US" sz="1600" dirty="0">
                  <a:solidFill>
                    <a:schemeClr val="bg1"/>
                  </a:solidFill>
                  <a:latin typeface="微软雅黑" panose="020B0703020204020201" charset="-122"/>
                  <a:ea typeface="微软雅黑" panose="020B0703020204020201" charset="-122"/>
                  <a:cs typeface="+mn-cs"/>
                  <a:sym typeface="等线"/>
                </a:rPr>
                <a:t> 旺链科技，区块链创新者</a:t>
              </a:r>
              <a:endParaRPr lang="en-US" altLang="zh-CN" sz="1600" dirty="0">
                <a:solidFill>
                  <a:schemeClr val="bg1"/>
                </a:solidFill>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en-US" altLang="zh-CN" sz="1100" dirty="0" err="1">
                  <a:solidFill>
                    <a:schemeClr val="bg1"/>
                  </a:solidFill>
                  <a:latin typeface="微软雅黑" panose="020B0703020204020201" charset="-122"/>
                  <a:ea typeface="微软雅黑" panose="020B0703020204020201" charset="-122"/>
                  <a:cs typeface="+mn-cs"/>
                  <a:sym typeface="等线"/>
                </a:rPr>
                <a:t>Vonechain,BlockChain</a:t>
              </a:r>
              <a:r>
                <a:rPr lang="zh-CN" altLang="en-US" sz="1100" dirty="0">
                  <a:solidFill>
                    <a:schemeClr val="bg1"/>
                  </a:solidFill>
                  <a:latin typeface="微软雅黑" panose="020B0703020204020201" charset="-122"/>
                  <a:ea typeface="微软雅黑" panose="020B0703020204020201" charset="-122"/>
                  <a:cs typeface="+mn-cs"/>
                  <a:sym typeface="等线"/>
                </a:rPr>
                <a:t> </a:t>
              </a:r>
              <a:r>
                <a:rPr lang="en-US" altLang="zh-CN" sz="1100" dirty="0">
                  <a:solidFill>
                    <a:schemeClr val="bg1"/>
                  </a:solidFill>
                  <a:latin typeface="微软雅黑" panose="020B0703020204020201" charset="-122"/>
                  <a:ea typeface="微软雅黑" panose="020B0703020204020201" charset="-122"/>
                  <a:cs typeface="+mn-cs"/>
                  <a:sym typeface="等线"/>
                </a:rPr>
                <a:t>Innovator.</a:t>
              </a:r>
            </a:p>
          </p:txBody>
        </p:sp>
        <p:cxnSp>
          <p:nvCxnSpPr>
            <p:cNvPr id="53" name="直线连接符 52"/>
            <p:cNvCxnSpPr/>
            <p:nvPr/>
          </p:nvCxnSpPr>
          <p:spPr>
            <a:xfrm>
              <a:off x="4600671" y="3619731"/>
              <a:ext cx="0" cy="1113843"/>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56" name="文本框 55"/>
            <p:cNvSpPr txBox="1"/>
            <p:nvPr/>
          </p:nvSpPr>
          <p:spPr>
            <a:xfrm>
              <a:off x="2062611" y="4299086"/>
              <a:ext cx="2381350" cy="58477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fontAlgn="auto">
                <a:spcBef>
                  <a:spcPts val="0"/>
                </a:spcBef>
                <a:spcAft>
                  <a:spcPts val="0"/>
                </a:spcAft>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en-US" altLang="zh-CN" sz="1600" dirty="0">
                  <a:solidFill>
                    <a:schemeClr val="bg1"/>
                  </a:solidFill>
                  <a:latin typeface="微软雅黑" panose="020B0703020204020201" charset="-122"/>
                  <a:ea typeface="微软雅黑" panose="020B0703020204020201" charset="-122"/>
                  <a:cs typeface="+mn-cs"/>
                  <a:sym typeface="等线"/>
                </a:rPr>
                <a:t>08</a:t>
              </a:r>
              <a:r>
                <a:rPr lang="zh-CN" altLang="en-US" sz="1600" dirty="0">
                  <a:solidFill>
                    <a:schemeClr val="bg1"/>
                  </a:solidFill>
                  <a:latin typeface="微软雅黑" panose="020B0703020204020201" charset="-122"/>
                  <a:ea typeface="微软雅黑" panose="020B0703020204020201" charset="-122"/>
                  <a:cs typeface="+mn-cs"/>
                  <a:sym typeface="等线"/>
                </a:rPr>
                <a:t> 智能产品服务</a:t>
              </a:r>
              <a:endParaRPr lang="en-US" altLang="zh-CN" sz="1600" dirty="0">
                <a:solidFill>
                  <a:schemeClr val="bg1"/>
                </a:solidFill>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zh-CN" altLang="en-US" sz="1000" dirty="0">
                  <a:solidFill>
                    <a:schemeClr val="bg1"/>
                  </a:solidFill>
                  <a:latin typeface="微软雅黑" panose="020B0703020204020201" charset="-122"/>
                  <a:ea typeface="微软雅黑" panose="020B0703020204020201" charset="-122"/>
                  <a:cs typeface="+mn-cs"/>
                  <a:sym typeface="等线"/>
                </a:rPr>
                <a:t>旺链科技</a:t>
              </a:r>
              <a:r>
                <a:rPr lang="en-US" altLang="zh-CN" sz="1000" dirty="0">
                  <a:solidFill>
                    <a:schemeClr val="bg1"/>
                  </a:solidFill>
                  <a:latin typeface="微软雅黑" panose="020B0703020204020201" charset="-122"/>
                  <a:ea typeface="微软雅黑" panose="020B0703020204020201" charset="-122"/>
                  <a:cs typeface="+mn-cs"/>
                  <a:sym typeface="等线"/>
                </a:rPr>
                <a:t>SaaS</a:t>
              </a:r>
              <a:r>
                <a:rPr lang="zh-CN" altLang="en-US" sz="1000" dirty="0">
                  <a:solidFill>
                    <a:schemeClr val="bg1"/>
                  </a:solidFill>
                  <a:latin typeface="微软雅黑" panose="020B0703020204020201" charset="-122"/>
                  <a:ea typeface="微软雅黑" panose="020B0703020204020201" charset="-122"/>
                  <a:cs typeface="+mn-cs"/>
                  <a:sym typeface="等线"/>
                </a:rPr>
                <a:t>产品介绍</a:t>
              </a:r>
              <a:endParaRPr kumimoji="0" lang="zh-CN" altLang="en-US" sz="1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sp>
          <p:nvSpPr>
            <p:cNvPr id="58" name="文本框 57"/>
            <p:cNvSpPr txBox="1"/>
            <p:nvPr/>
          </p:nvSpPr>
          <p:spPr>
            <a:xfrm>
              <a:off x="4626816" y="3556265"/>
              <a:ext cx="2723939" cy="58477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en-US" altLang="zh-CN" sz="1600" dirty="0">
                  <a:solidFill>
                    <a:schemeClr val="bg1"/>
                  </a:solidFill>
                  <a:latin typeface="微软雅黑" panose="020B0703020204020201" charset="-122"/>
                  <a:ea typeface="微软雅黑" panose="020B0703020204020201" charset="-122"/>
                  <a:cs typeface="+mn-cs"/>
                  <a:sym typeface="等线"/>
                </a:rPr>
                <a:t>09</a:t>
              </a:r>
              <a:r>
                <a:rPr lang="zh-CN" altLang="en-US" sz="1600" dirty="0">
                  <a:solidFill>
                    <a:schemeClr val="bg1"/>
                  </a:solidFill>
                  <a:latin typeface="微软雅黑" panose="020B0703020204020201" charset="-122"/>
                  <a:ea typeface="微软雅黑" panose="020B0703020204020201" charset="-122"/>
                  <a:cs typeface="+mn-cs"/>
                  <a:sym typeface="等线"/>
                </a:rPr>
                <a:t> 技术研究及运营服务</a:t>
              </a:r>
              <a:endParaRPr lang="en-US" altLang="zh-CN" sz="1600" dirty="0">
                <a:solidFill>
                  <a:schemeClr val="bg1"/>
                </a:solidFill>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zh-CN" altLang="en-US" sz="1000" dirty="0">
                  <a:solidFill>
                    <a:schemeClr val="bg1"/>
                  </a:solidFill>
                  <a:latin typeface="微软雅黑" panose="020B0703020204020201" charset="-122"/>
                  <a:ea typeface="微软雅黑" panose="020B0703020204020201" charset="-122"/>
                  <a:cs typeface="+mn-cs"/>
                  <a:sym typeface="等线"/>
                </a:rPr>
                <a:t>底层架构研究及技术价值服务</a:t>
              </a:r>
              <a:endParaRPr kumimoji="0" lang="zh-CN" altLang="en-US" sz="1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sp>
          <p:nvSpPr>
            <p:cNvPr id="41" name="文本框 40"/>
            <p:cNvSpPr txBox="1"/>
            <p:nvPr/>
          </p:nvSpPr>
          <p:spPr>
            <a:xfrm>
              <a:off x="2062611" y="5072596"/>
              <a:ext cx="2381350" cy="58477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fontAlgn="auto">
                <a:spcBef>
                  <a:spcPts val="0"/>
                </a:spcBef>
                <a:spcAft>
                  <a:spcPts val="0"/>
                </a:spcAft>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en-US" altLang="zh-CN" sz="1600" dirty="0">
                  <a:solidFill>
                    <a:schemeClr val="bg1"/>
                  </a:solidFill>
                  <a:latin typeface="微软雅黑" panose="020B0703020204020201" charset="-122"/>
                  <a:ea typeface="微软雅黑" panose="020B0703020204020201" charset="-122"/>
                  <a:cs typeface="+mn-cs"/>
                  <a:sym typeface="等线"/>
                </a:rPr>
                <a:t>11</a:t>
              </a:r>
              <a:r>
                <a:rPr lang="zh-CN" altLang="en-US" sz="1600" dirty="0">
                  <a:solidFill>
                    <a:schemeClr val="bg1"/>
                  </a:solidFill>
                  <a:latin typeface="微软雅黑" panose="020B0703020204020201" charset="-122"/>
                  <a:ea typeface="微软雅黑" panose="020B0703020204020201" charset="-122"/>
                  <a:cs typeface="+mn-cs"/>
                  <a:sym typeface="等线"/>
                </a:rPr>
                <a:t> 创新场景方案全景图</a:t>
              </a:r>
              <a:endParaRPr lang="en-US" altLang="zh-CN" sz="1600" dirty="0">
                <a:solidFill>
                  <a:schemeClr val="bg1"/>
                </a:solidFill>
                <a:latin typeface="微软雅黑" panose="020B0703020204020201" charset="-122"/>
                <a:ea typeface="微软雅黑" panose="020B0703020204020201" charset="-122"/>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zh-CN" altLang="en-US" sz="1000" dirty="0">
                  <a:solidFill>
                    <a:schemeClr val="bg1"/>
                  </a:solidFill>
                  <a:latin typeface="微软雅黑" panose="020B0703020204020201" charset="-122"/>
                  <a:ea typeface="微软雅黑" panose="020B0703020204020201" charset="-122"/>
                  <a:cs typeface="+mn-cs"/>
                  <a:sym typeface="等线"/>
                </a:rPr>
                <a:t>旺链科技解决方案总体概要</a:t>
              </a:r>
              <a:endParaRPr kumimoji="0" lang="zh-CN" altLang="en-US" sz="1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sp>
          <p:nvSpPr>
            <p:cNvPr id="42" name="文本框 41"/>
            <p:cNvSpPr txBox="1"/>
            <p:nvPr/>
          </p:nvSpPr>
          <p:spPr>
            <a:xfrm>
              <a:off x="2069119" y="5843372"/>
              <a:ext cx="3280950"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fontAlgn="auto">
                <a:spcBef>
                  <a:spcPts val="0"/>
                </a:spcBef>
                <a:spcAft>
                  <a:spcPts val="0"/>
                </a:spcAft>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en-US" altLang="zh-CN" sz="1600" dirty="0">
                  <a:solidFill>
                    <a:schemeClr val="bg1"/>
                  </a:solidFill>
                  <a:latin typeface="微软雅黑" panose="020B0703020204020201" charset="-122"/>
                  <a:ea typeface="微软雅黑" panose="020B0703020204020201" charset="-122"/>
                  <a:cs typeface="+mn-cs"/>
                  <a:sym typeface="等线"/>
                </a:rPr>
                <a:t>12</a:t>
              </a:r>
              <a:r>
                <a:rPr lang="zh-CN" altLang="en-US" sz="1600" dirty="0">
                  <a:solidFill>
                    <a:schemeClr val="bg1"/>
                  </a:solidFill>
                  <a:latin typeface="微软雅黑" panose="020B0703020204020201" charset="-122"/>
                  <a:ea typeface="微软雅黑" panose="020B0703020204020201" charset="-122"/>
                  <a:cs typeface="+mn-cs"/>
                  <a:sym typeface="等线"/>
                </a:rPr>
                <a:t> 政务及社会治理</a:t>
              </a:r>
              <a:endParaRPr kumimoji="0" lang="zh-CN" altLang="en-US" sz="1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sp>
          <p:nvSpPr>
            <p:cNvPr id="47" name="文本框 46"/>
            <p:cNvSpPr txBox="1"/>
            <p:nvPr/>
          </p:nvSpPr>
          <p:spPr>
            <a:xfrm>
              <a:off x="7931295" y="2034324"/>
              <a:ext cx="293370"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chemeClr val="bg1"/>
                  </a:solidFill>
                  <a:effectLst/>
                  <a:uFillTx/>
                  <a:latin typeface="+mn-lt"/>
                  <a:ea typeface="微软雅黑" panose="020B0703020204020201" charset="-122"/>
                  <a:cs typeface="+mn-cs"/>
                  <a:sym typeface="等线"/>
                </a:rPr>
                <a:t>28</a:t>
              </a:r>
              <a:endParaRPr kumimoji="0" lang="zh-CN" altLang="en-US" sz="1600" b="0" i="0" u="none" strike="noStrike" cap="none" spc="0" normalizeH="0" baseline="0" dirty="0">
                <a:ln>
                  <a:noFill/>
                </a:ln>
                <a:solidFill>
                  <a:schemeClr val="bg1"/>
                </a:solidFill>
                <a:effectLst/>
                <a:uFillTx/>
                <a:latin typeface="+mn-lt"/>
                <a:ea typeface="微软雅黑" panose="020B0703020204020201" charset="-122"/>
                <a:cs typeface="+mn-cs"/>
                <a:sym typeface="等线"/>
              </a:endParaRPr>
            </a:p>
          </p:txBody>
        </p:sp>
      </p:grpSp>
      <p:sp>
        <p:nvSpPr>
          <p:cNvPr id="49" name="文本框 48"/>
          <p:cNvSpPr txBox="1"/>
          <p:nvPr/>
        </p:nvSpPr>
        <p:spPr>
          <a:xfrm>
            <a:off x="4295096" y="5120183"/>
            <a:ext cx="3280950"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fontAlgn="auto">
              <a:spcBef>
                <a:spcPts val="0"/>
              </a:spcBef>
              <a:spcAft>
                <a:spcPts val="0"/>
              </a:spcAft>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en-US" altLang="zh-CN" sz="1600" dirty="0">
                <a:solidFill>
                  <a:schemeClr val="bg1"/>
                </a:solidFill>
                <a:latin typeface="微软雅黑" panose="020B0703020204020201" charset="-122"/>
                <a:ea typeface="微软雅黑" panose="020B0703020204020201" charset="-122"/>
                <a:cs typeface="+mn-cs"/>
                <a:sym typeface="等线"/>
              </a:rPr>
              <a:t>17</a:t>
            </a:r>
            <a:r>
              <a:rPr lang="zh-CN" altLang="en-US" sz="1600" dirty="0">
                <a:solidFill>
                  <a:schemeClr val="bg1"/>
                </a:solidFill>
                <a:latin typeface="微软雅黑" panose="020B0703020204020201" charset="-122"/>
                <a:ea typeface="微软雅黑" panose="020B0703020204020201" charset="-122"/>
                <a:cs typeface="+mn-cs"/>
                <a:sym typeface="等线"/>
              </a:rPr>
              <a:t> 追溯及信息交互</a:t>
            </a:r>
            <a:endParaRPr kumimoji="0" lang="zh-CN" altLang="en-US" sz="1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cxnSp>
        <p:nvCxnSpPr>
          <p:cNvPr id="51" name="直线连接符 50"/>
          <p:cNvCxnSpPr/>
          <p:nvPr/>
        </p:nvCxnSpPr>
        <p:spPr>
          <a:xfrm>
            <a:off x="4256292" y="5173228"/>
            <a:ext cx="0" cy="1084857"/>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52" name="文本框 51"/>
          <p:cNvSpPr txBox="1"/>
          <p:nvPr/>
        </p:nvSpPr>
        <p:spPr>
          <a:xfrm>
            <a:off x="4295096" y="5880314"/>
            <a:ext cx="3280950"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fontAlgn="auto">
              <a:spcBef>
                <a:spcPts val="0"/>
              </a:spcBef>
              <a:spcAft>
                <a:spcPts val="0"/>
              </a:spcAft>
            </a:pPr>
            <a:r>
              <a:rPr lang="zh-CN" altLang="en-US" sz="1600" dirty="0">
                <a:solidFill>
                  <a:schemeClr val="bg1"/>
                </a:solidFill>
                <a:latin typeface="微软雅黑" panose="020B0703020204020201" charset="-122"/>
                <a:ea typeface="微软雅黑" panose="020B0703020204020201" charset="-122"/>
                <a:cs typeface="+mn-cs"/>
                <a:sym typeface="等线"/>
              </a:rPr>
              <a:t> </a:t>
            </a:r>
            <a:r>
              <a:rPr lang="en-US" altLang="zh-CN" sz="1600" dirty="0">
                <a:solidFill>
                  <a:schemeClr val="bg1"/>
                </a:solidFill>
                <a:latin typeface="微软雅黑" panose="020B0703020204020201" charset="-122"/>
                <a:ea typeface="微软雅黑" panose="020B0703020204020201" charset="-122"/>
                <a:cs typeface="+mn-cs"/>
                <a:sym typeface="等线"/>
              </a:rPr>
              <a:t>22</a:t>
            </a:r>
            <a:r>
              <a:rPr lang="zh-CN" altLang="en-US" sz="1600" dirty="0">
                <a:solidFill>
                  <a:schemeClr val="bg1"/>
                </a:solidFill>
                <a:latin typeface="微软雅黑" panose="020B0703020204020201" charset="-122"/>
                <a:ea typeface="微软雅黑" panose="020B0703020204020201" charset="-122"/>
                <a:cs typeface="+mn-cs"/>
                <a:sym typeface="等线"/>
              </a:rPr>
              <a:t> 金融及存证交易</a:t>
            </a:r>
            <a:endParaRPr kumimoji="0" lang="zh-CN" altLang="en-US" sz="10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25285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914400">
              <a:spcBef>
                <a:spcPts val="0"/>
              </a:spcBef>
            </a:pPr>
            <a:r>
              <a:rPr lang="zh-CN" altLang="en-US" sz="2400" b="0" dirty="0">
                <a:solidFill>
                  <a:schemeClr val="bg2"/>
                </a:solidFill>
                <a:latin typeface="微软雅黑" panose="020B0703020204020201" charset="-122"/>
                <a:ea typeface="微软雅黑" panose="020B0703020204020201" charset="-122"/>
                <a:sym typeface="+mn-ea"/>
              </a:rPr>
              <a:t>电力业务系统平台</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11" name="矩形 10"/>
          <p:cNvSpPr/>
          <p:nvPr/>
        </p:nvSpPr>
        <p:spPr>
          <a:xfrm>
            <a:off x="9514205" y="2689860"/>
            <a:ext cx="1753235" cy="3938270"/>
          </a:xfrm>
          <a:prstGeom prst="rect">
            <a:avLst/>
          </a:prstGeom>
          <a:solidFill>
            <a:schemeClr val="bg1">
              <a:lumMod val="95000"/>
            </a:schemeClr>
          </a:soli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12" name="出自【趣你的PPT】(微信:qunideppt)：最优质的PPT资源库"/>
          <p:cNvSpPr txBox="1"/>
          <p:nvPr/>
        </p:nvSpPr>
        <p:spPr>
          <a:xfrm>
            <a:off x="9580880" y="290068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400">
                <a:solidFill>
                  <a:schemeClr val="tx1">
                    <a:lumMod val="75000"/>
                    <a:lumOff val="25000"/>
                  </a:schemeClr>
                </a:solidFill>
              </a:rPr>
              <a:t>基础服务</a:t>
            </a:r>
          </a:p>
        </p:txBody>
      </p:sp>
      <p:sp>
        <p:nvSpPr>
          <p:cNvPr id="33" name="矩形 32"/>
          <p:cNvSpPr/>
          <p:nvPr/>
        </p:nvSpPr>
        <p:spPr>
          <a:xfrm>
            <a:off x="878840" y="2689225"/>
            <a:ext cx="8387715" cy="628015"/>
          </a:xfrm>
          <a:prstGeom prst="rect">
            <a:avLst/>
          </a:prstGeom>
          <a:solidFill>
            <a:schemeClr val="bg1">
              <a:lumMod val="95000"/>
            </a:schemeClr>
          </a:soli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735" name="出自【趣你的PPT】(微信:qunideppt)：最优质的PPT资源库"/>
          <p:cNvSpPr txBox="1"/>
          <p:nvPr/>
        </p:nvSpPr>
        <p:spPr>
          <a:xfrm>
            <a:off x="1160145" y="2866390"/>
            <a:ext cx="914400" cy="25336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buFont typeface="Arial" panose="020B06060202020A0204" pitchFamily="34" charset="0"/>
              <a:buNone/>
            </a:pPr>
            <a:r>
              <a:rPr lang="zh-CN" altLang="en-US" sz="1400">
                <a:solidFill>
                  <a:schemeClr val="tx1">
                    <a:lumMod val="75000"/>
                    <a:lumOff val="25000"/>
                  </a:schemeClr>
                </a:solidFill>
              </a:rPr>
              <a:t>平台服务</a:t>
            </a:r>
          </a:p>
        </p:txBody>
      </p:sp>
      <p:sp>
        <p:nvSpPr>
          <p:cNvPr id="15" name="矩形 14"/>
          <p:cNvSpPr/>
          <p:nvPr/>
        </p:nvSpPr>
        <p:spPr>
          <a:xfrm>
            <a:off x="878840" y="3420110"/>
            <a:ext cx="8387715" cy="628015"/>
          </a:xfrm>
          <a:prstGeom prst="rect">
            <a:avLst/>
          </a:prstGeom>
          <a:solidFill>
            <a:schemeClr val="bg1">
              <a:lumMod val="95000"/>
            </a:schemeClr>
          </a:soli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16" name="出自【趣你的PPT】(微信:qunideppt)：最优质的PPT资源库"/>
          <p:cNvSpPr txBox="1"/>
          <p:nvPr/>
        </p:nvSpPr>
        <p:spPr>
          <a:xfrm>
            <a:off x="1160145" y="3596005"/>
            <a:ext cx="91440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buFont typeface="Arial" panose="020B06060202020A0204" pitchFamily="34" charset="0"/>
              <a:buNone/>
            </a:pPr>
            <a:r>
              <a:rPr lang="zh-CN" altLang="en-US" sz="1400">
                <a:solidFill>
                  <a:schemeClr val="tx1">
                    <a:lumMod val="75000"/>
                    <a:lumOff val="25000"/>
                  </a:schemeClr>
                </a:solidFill>
              </a:rPr>
              <a:t>平台管理</a:t>
            </a:r>
          </a:p>
        </p:txBody>
      </p:sp>
      <p:sp>
        <p:nvSpPr>
          <p:cNvPr id="21" name="矩形 20"/>
          <p:cNvSpPr/>
          <p:nvPr/>
        </p:nvSpPr>
        <p:spPr>
          <a:xfrm>
            <a:off x="878840" y="4185285"/>
            <a:ext cx="8387715" cy="628015"/>
          </a:xfrm>
          <a:prstGeom prst="rect">
            <a:avLst/>
          </a:prstGeom>
          <a:solidFill>
            <a:schemeClr val="bg1">
              <a:lumMod val="95000"/>
            </a:schemeClr>
          </a:soli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22" name="出自【趣你的PPT】(微信:qunideppt)：最优质的PPT资源库"/>
          <p:cNvSpPr txBox="1"/>
          <p:nvPr/>
        </p:nvSpPr>
        <p:spPr>
          <a:xfrm>
            <a:off x="1160145" y="4361180"/>
            <a:ext cx="91440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buFont typeface="Arial" panose="020B06060202020A0204" pitchFamily="34" charset="0"/>
              <a:buNone/>
            </a:pPr>
            <a:r>
              <a:rPr lang="zh-CN" altLang="en-US" sz="1400">
                <a:solidFill>
                  <a:schemeClr val="tx1">
                    <a:lumMod val="75000"/>
                    <a:lumOff val="25000"/>
                  </a:schemeClr>
                </a:solidFill>
              </a:rPr>
              <a:t>平台监控</a:t>
            </a:r>
          </a:p>
        </p:txBody>
      </p:sp>
      <p:sp>
        <p:nvSpPr>
          <p:cNvPr id="46" name="矩形 45"/>
          <p:cNvSpPr/>
          <p:nvPr/>
        </p:nvSpPr>
        <p:spPr>
          <a:xfrm>
            <a:off x="878840" y="4957445"/>
            <a:ext cx="8387715" cy="1670685"/>
          </a:xfrm>
          <a:prstGeom prst="rect">
            <a:avLst/>
          </a:prstGeom>
          <a:solidFill>
            <a:schemeClr val="bg1">
              <a:lumMod val="95000"/>
            </a:schemeClr>
          </a:solidFill>
          <a:ln w="2222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47" name="出自【趣你的PPT】(微信:qunideppt)：最优质的PPT资源库"/>
          <p:cNvSpPr txBox="1"/>
          <p:nvPr/>
        </p:nvSpPr>
        <p:spPr>
          <a:xfrm>
            <a:off x="1160145" y="5583555"/>
            <a:ext cx="1142365"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buFont typeface="Arial" panose="020B06060202020A0204" pitchFamily="34" charset="0"/>
              <a:buNone/>
            </a:pPr>
            <a:r>
              <a:rPr lang="zh-CN" altLang="en-US" sz="1400">
                <a:solidFill>
                  <a:schemeClr val="tx1">
                    <a:lumMod val="75000"/>
                    <a:lumOff val="25000"/>
                  </a:schemeClr>
                </a:solidFill>
              </a:rPr>
              <a:t>底层区块链</a:t>
            </a:r>
          </a:p>
        </p:txBody>
      </p:sp>
      <p:sp>
        <p:nvSpPr>
          <p:cNvPr id="75" name="矩形 74"/>
          <p:cNvSpPr/>
          <p:nvPr/>
        </p:nvSpPr>
        <p:spPr>
          <a:xfrm>
            <a:off x="9648190" y="3317240"/>
            <a:ext cx="1447800" cy="6840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76" name="矩形 75"/>
          <p:cNvSpPr/>
          <p:nvPr/>
        </p:nvSpPr>
        <p:spPr>
          <a:xfrm>
            <a:off x="9648190" y="4144115"/>
            <a:ext cx="1447800" cy="683895"/>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77" name="矩形 76"/>
          <p:cNvSpPr/>
          <p:nvPr/>
        </p:nvSpPr>
        <p:spPr>
          <a:xfrm>
            <a:off x="9648190" y="4970885"/>
            <a:ext cx="1447800" cy="683895"/>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78" name="矩形 77"/>
          <p:cNvSpPr/>
          <p:nvPr/>
        </p:nvSpPr>
        <p:spPr>
          <a:xfrm>
            <a:off x="9648190" y="5797655"/>
            <a:ext cx="1447800" cy="683895"/>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17" name="矩形 16"/>
          <p:cNvSpPr/>
          <p:nvPr/>
        </p:nvSpPr>
        <p:spPr>
          <a:xfrm>
            <a:off x="2332990" y="3513455"/>
            <a:ext cx="118808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18" name="矩形 17"/>
          <p:cNvSpPr/>
          <p:nvPr/>
        </p:nvSpPr>
        <p:spPr>
          <a:xfrm>
            <a:off x="4956175" y="3513455"/>
            <a:ext cx="1187450"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23" name="矩形 22"/>
          <p:cNvSpPr/>
          <p:nvPr/>
        </p:nvSpPr>
        <p:spPr>
          <a:xfrm>
            <a:off x="2332990" y="4278630"/>
            <a:ext cx="205168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24" name="矩形 23"/>
          <p:cNvSpPr/>
          <p:nvPr/>
        </p:nvSpPr>
        <p:spPr>
          <a:xfrm>
            <a:off x="4512310" y="4278630"/>
            <a:ext cx="205168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25" name="矩形 24"/>
          <p:cNvSpPr/>
          <p:nvPr/>
        </p:nvSpPr>
        <p:spPr>
          <a:xfrm>
            <a:off x="3644900" y="3513455"/>
            <a:ext cx="1187450"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26" name="矩形 25"/>
          <p:cNvSpPr/>
          <p:nvPr/>
        </p:nvSpPr>
        <p:spPr>
          <a:xfrm>
            <a:off x="6267450" y="3513455"/>
            <a:ext cx="1187450"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27" name="矩形 26"/>
          <p:cNvSpPr/>
          <p:nvPr/>
        </p:nvSpPr>
        <p:spPr>
          <a:xfrm>
            <a:off x="7578725" y="3513455"/>
            <a:ext cx="1187450"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29" name="矩形 28"/>
          <p:cNvSpPr/>
          <p:nvPr/>
        </p:nvSpPr>
        <p:spPr>
          <a:xfrm>
            <a:off x="6691630" y="4278630"/>
            <a:ext cx="205168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48" name="矩形 47"/>
          <p:cNvSpPr/>
          <p:nvPr/>
        </p:nvSpPr>
        <p:spPr>
          <a:xfrm>
            <a:off x="2332990" y="5050790"/>
            <a:ext cx="151193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49" name="矩形 48"/>
          <p:cNvSpPr/>
          <p:nvPr/>
        </p:nvSpPr>
        <p:spPr>
          <a:xfrm>
            <a:off x="3965575" y="5050790"/>
            <a:ext cx="151193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50" name="矩形 49"/>
          <p:cNvSpPr/>
          <p:nvPr/>
        </p:nvSpPr>
        <p:spPr>
          <a:xfrm>
            <a:off x="5598160" y="5050790"/>
            <a:ext cx="151193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52" name="矩形 51"/>
          <p:cNvSpPr/>
          <p:nvPr/>
        </p:nvSpPr>
        <p:spPr>
          <a:xfrm>
            <a:off x="7230745" y="5050790"/>
            <a:ext cx="151193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56" name="矩形 55"/>
          <p:cNvSpPr/>
          <p:nvPr/>
        </p:nvSpPr>
        <p:spPr>
          <a:xfrm>
            <a:off x="2332990" y="5583555"/>
            <a:ext cx="151193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57" name="矩形 56"/>
          <p:cNvSpPr/>
          <p:nvPr/>
        </p:nvSpPr>
        <p:spPr>
          <a:xfrm>
            <a:off x="3965575" y="5583555"/>
            <a:ext cx="151193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58" name="矩形 57"/>
          <p:cNvSpPr/>
          <p:nvPr/>
        </p:nvSpPr>
        <p:spPr>
          <a:xfrm>
            <a:off x="5598160" y="5583555"/>
            <a:ext cx="151193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59" name="矩形 58"/>
          <p:cNvSpPr/>
          <p:nvPr/>
        </p:nvSpPr>
        <p:spPr>
          <a:xfrm>
            <a:off x="7230745" y="5583555"/>
            <a:ext cx="151193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65" name="矩形 64"/>
          <p:cNvSpPr/>
          <p:nvPr/>
        </p:nvSpPr>
        <p:spPr>
          <a:xfrm>
            <a:off x="2343150" y="2794000"/>
            <a:ext cx="316801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72" name="矩形 71"/>
          <p:cNvSpPr/>
          <p:nvPr/>
        </p:nvSpPr>
        <p:spPr>
          <a:xfrm>
            <a:off x="5598160" y="2794000"/>
            <a:ext cx="316801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73" name="矩形 72"/>
          <p:cNvSpPr/>
          <p:nvPr/>
        </p:nvSpPr>
        <p:spPr>
          <a:xfrm>
            <a:off x="2332990" y="6096000"/>
            <a:ext cx="316801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74" name="矩形 73"/>
          <p:cNvSpPr/>
          <p:nvPr/>
        </p:nvSpPr>
        <p:spPr>
          <a:xfrm>
            <a:off x="5588000" y="6096000"/>
            <a:ext cx="3168015" cy="419100"/>
          </a:xfrm>
          <a:prstGeom prst="rect">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79" name="出自【趣你的PPT】(微信:qunideppt)：最优质的PPT资源库"/>
          <p:cNvSpPr txBox="1"/>
          <p:nvPr/>
        </p:nvSpPr>
        <p:spPr>
          <a:xfrm>
            <a:off x="3459480" y="2876550"/>
            <a:ext cx="91440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区块链 </a:t>
            </a:r>
            <a:r>
              <a:rPr lang="en-US" altLang="zh-CN" sz="1200">
                <a:solidFill>
                  <a:schemeClr val="bg1"/>
                </a:solidFill>
              </a:rPr>
              <a:t>SDK</a:t>
            </a:r>
            <a:r>
              <a:rPr lang="zh-CN" altLang="en-US" sz="1200">
                <a:solidFill>
                  <a:schemeClr val="bg1"/>
                </a:solidFill>
              </a:rPr>
              <a:t> </a:t>
            </a:r>
          </a:p>
        </p:txBody>
      </p:sp>
      <p:sp>
        <p:nvSpPr>
          <p:cNvPr id="80" name="出自【趣你的PPT】(微信:qunideppt)：最优质的PPT资源库"/>
          <p:cNvSpPr txBox="1"/>
          <p:nvPr/>
        </p:nvSpPr>
        <p:spPr>
          <a:xfrm>
            <a:off x="6724650" y="2866390"/>
            <a:ext cx="91440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en-US" sz="1200">
                <a:solidFill>
                  <a:schemeClr val="bg1"/>
                </a:solidFill>
              </a:rPr>
              <a:t>API</a:t>
            </a:r>
          </a:p>
        </p:txBody>
      </p:sp>
      <p:sp>
        <p:nvSpPr>
          <p:cNvPr id="82" name="出自【趣你的PPT】(微信:qunideppt)：最优质的PPT资源库"/>
          <p:cNvSpPr txBox="1"/>
          <p:nvPr/>
        </p:nvSpPr>
        <p:spPr>
          <a:xfrm>
            <a:off x="2469515" y="3575050"/>
            <a:ext cx="91440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平台配置</a:t>
            </a:r>
          </a:p>
        </p:txBody>
      </p:sp>
      <p:sp>
        <p:nvSpPr>
          <p:cNvPr id="83" name="出自【趣你的PPT】(微信:qunideppt)：最优质的PPT资源库"/>
          <p:cNvSpPr txBox="1"/>
          <p:nvPr/>
        </p:nvSpPr>
        <p:spPr>
          <a:xfrm>
            <a:off x="3781425" y="3575050"/>
            <a:ext cx="91440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用户管理</a:t>
            </a:r>
          </a:p>
        </p:txBody>
      </p:sp>
      <p:sp>
        <p:nvSpPr>
          <p:cNvPr id="84" name="出自【趣你的PPT】(微信:qunideppt)：最优质的PPT资源库"/>
          <p:cNvSpPr txBox="1"/>
          <p:nvPr/>
        </p:nvSpPr>
        <p:spPr>
          <a:xfrm>
            <a:off x="5080635" y="3575050"/>
            <a:ext cx="91440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权限管理</a:t>
            </a:r>
          </a:p>
        </p:txBody>
      </p:sp>
      <p:sp>
        <p:nvSpPr>
          <p:cNvPr id="85" name="出自【趣你的PPT】(微信:qunideppt)：最优质的PPT资源库"/>
          <p:cNvSpPr txBox="1"/>
          <p:nvPr/>
        </p:nvSpPr>
        <p:spPr>
          <a:xfrm>
            <a:off x="6403975" y="3575050"/>
            <a:ext cx="91440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链码管理</a:t>
            </a:r>
          </a:p>
        </p:txBody>
      </p:sp>
      <p:sp>
        <p:nvSpPr>
          <p:cNvPr id="86" name="出自【趣你的PPT】(微信:qunideppt)：最优质的PPT资源库"/>
          <p:cNvSpPr txBox="1"/>
          <p:nvPr/>
        </p:nvSpPr>
        <p:spPr>
          <a:xfrm>
            <a:off x="7647305" y="3575050"/>
            <a:ext cx="105029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区块链浏览器</a:t>
            </a:r>
          </a:p>
        </p:txBody>
      </p:sp>
      <p:sp>
        <p:nvSpPr>
          <p:cNvPr id="87" name="出自【趣你的PPT】(微信:qunideppt)：最优质的PPT资源库"/>
          <p:cNvSpPr txBox="1"/>
          <p:nvPr/>
        </p:nvSpPr>
        <p:spPr>
          <a:xfrm>
            <a:off x="2867025" y="4361180"/>
            <a:ext cx="91440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微服务监听</a:t>
            </a:r>
          </a:p>
        </p:txBody>
      </p:sp>
      <p:sp>
        <p:nvSpPr>
          <p:cNvPr id="88" name="出自【趣你的PPT】(微信:qunideppt)：最优质的PPT资源库"/>
          <p:cNvSpPr txBox="1"/>
          <p:nvPr/>
        </p:nvSpPr>
        <p:spPr>
          <a:xfrm>
            <a:off x="5092700" y="4361180"/>
            <a:ext cx="91440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事件监听</a:t>
            </a:r>
          </a:p>
        </p:txBody>
      </p:sp>
      <p:sp>
        <p:nvSpPr>
          <p:cNvPr id="89" name="出自【趣你的PPT】(微信:qunideppt)：最优质的PPT资源库"/>
          <p:cNvSpPr txBox="1"/>
          <p:nvPr/>
        </p:nvSpPr>
        <p:spPr>
          <a:xfrm>
            <a:off x="7230745" y="4361180"/>
            <a:ext cx="914400"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操作日志</a:t>
            </a:r>
          </a:p>
        </p:txBody>
      </p:sp>
      <p:sp>
        <p:nvSpPr>
          <p:cNvPr id="90" name="出自【趣你的PPT】(微信:qunideppt)：最优质的PPT资源库"/>
          <p:cNvSpPr txBox="1"/>
          <p:nvPr/>
        </p:nvSpPr>
        <p:spPr>
          <a:xfrm>
            <a:off x="2212975" y="5123180"/>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en-US" altLang="zh-CN" sz="1200">
                <a:solidFill>
                  <a:schemeClr val="bg1"/>
                </a:solidFill>
              </a:rPr>
              <a:t>CA</a:t>
            </a:r>
            <a:r>
              <a:rPr lang="zh-CN" altLang="en-US" sz="1200">
                <a:solidFill>
                  <a:schemeClr val="bg1"/>
                </a:solidFill>
              </a:rPr>
              <a:t>服务（国密）</a:t>
            </a:r>
          </a:p>
        </p:txBody>
      </p:sp>
      <p:sp>
        <p:nvSpPr>
          <p:cNvPr id="91" name="出自【趣你的PPT】(微信:qunideppt)：最优质的PPT资源库"/>
          <p:cNvSpPr txBox="1"/>
          <p:nvPr/>
        </p:nvSpPr>
        <p:spPr>
          <a:xfrm>
            <a:off x="3881755" y="5123180"/>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成员管理</a:t>
            </a:r>
          </a:p>
        </p:txBody>
      </p:sp>
      <p:sp>
        <p:nvSpPr>
          <p:cNvPr id="92" name="出自【趣你的PPT】(微信:qunideppt)：最优质的PPT资源库"/>
          <p:cNvSpPr txBox="1"/>
          <p:nvPr/>
        </p:nvSpPr>
        <p:spPr>
          <a:xfrm>
            <a:off x="5511165" y="5123180"/>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共识服务</a:t>
            </a:r>
          </a:p>
        </p:txBody>
      </p:sp>
      <p:sp>
        <p:nvSpPr>
          <p:cNvPr id="93" name="出自【趣你的PPT】(微信:qunideppt)：最优质的PPT资源库"/>
          <p:cNvSpPr txBox="1"/>
          <p:nvPr/>
        </p:nvSpPr>
        <p:spPr>
          <a:xfrm>
            <a:off x="7110095" y="5123180"/>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sym typeface="+mn-ea"/>
              </a:rPr>
              <a:t>链码</a:t>
            </a:r>
            <a:r>
              <a:rPr lang="zh-CN" altLang="en-US" sz="1200">
                <a:solidFill>
                  <a:schemeClr val="bg1"/>
                </a:solidFill>
              </a:rPr>
              <a:t>服务</a:t>
            </a:r>
          </a:p>
        </p:txBody>
      </p:sp>
      <p:sp>
        <p:nvSpPr>
          <p:cNvPr id="94" name="出自【趣你的PPT】(微信:qunideppt)：最优质的PPT资源库"/>
          <p:cNvSpPr txBox="1"/>
          <p:nvPr/>
        </p:nvSpPr>
        <p:spPr>
          <a:xfrm>
            <a:off x="2212340" y="5654675"/>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背书验证</a:t>
            </a:r>
          </a:p>
        </p:txBody>
      </p:sp>
      <p:sp>
        <p:nvSpPr>
          <p:cNvPr id="95" name="出自【趣你的PPT】(微信:qunideppt)：最优质的PPT资源库"/>
          <p:cNvSpPr txBox="1"/>
          <p:nvPr/>
        </p:nvSpPr>
        <p:spPr>
          <a:xfrm>
            <a:off x="3881755" y="5654675"/>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通道服务</a:t>
            </a:r>
          </a:p>
        </p:txBody>
      </p:sp>
      <p:sp>
        <p:nvSpPr>
          <p:cNvPr id="96" name="出自【趣你的PPT】(微信:qunideppt)：最优质的PPT资源库"/>
          <p:cNvSpPr txBox="1"/>
          <p:nvPr/>
        </p:nvSpPr>
        <p:spPr>
          <a:xfrm>
            <a:off x="5511165" y="5654675"/>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排序服务</a:t>
            </a:r>
          </a:p>
        </p:txBody>
      </p:sp>
      <p:sp>
        <p:nvSpPr>
          <p:cNvPr id="97" name="出自【趣你的PPT】(微信:qunideppt)：最优质的PPT资源库"/>
          <p:cNvSpPr txBox="1"/>
          <p:nvPr/>
        </p:nvSpPr>
        <p:spPr>
          <a:xfrm>
            <a:off x="7110095" y="5654675"/>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节点服务</a:t>
            </a:r>
          </a:p>
        </p:txBody>
      </p:sp>
      <p:sp>
        <p:nvSpPr>
          <p:cNvPr id="98" name="出自【趣你的PPT】(微信:qunideppt)：最优质的PPT资源库"/>
          <p:cNvSpPr txBox="1"/>
          <p:nvPr/>
        </p:nvSpPr>
        <p:spPr>
          <a:xfrm>
            <a:off x="3079115" y="6168390"/>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en-US" altLang="zh-CN" sz="1200">
                <a:solidFill>
                  <a:schemeClr val="bg1"/>
                </a:solidFill>
              </a:rPr>
              <a:t>P2P</a:t>
            </a:r>
            <a:r>
              <a:rPr lang="zh-CN" altLang="en-US" sz="1200">
                <a:solidFill>
                  <a:schemeClr val="bg1"/>
                </a:solidFill>
              </a:rPr>
              <a:t>协议</a:t>
            </a:r>
          </a:p>
        </p:txBody>
      </p:sp>
      <p:sp>
        <p:nvSpPr>
          <p:cNvPr id="99" name="出自【趣你的PPT】(微信:qunideppt)：最优质的PPT资源库"/>
          <p:cNvSpPr txBox="1"/>
          <p:nvPr/>
        </p:nvSpPr>
        <p:spPr>
          <a:xfrm>
            <a:off x="6295390" y="6168390"/>
            <a:ext cx="175323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zh-CN" altLang="en-US" sz="1200">
                <a:solidFill>
                  <a:schemeClr val="bg1"/>
                </a:solidFill>
              </a:rPr>
              <a:t>分布式账本</a:t>
            </a:r>
          </a:p>
        </p:txBody>
      </p:sp>
      <p:sp>
        <p:nvSpPr>
          <p:cNvPr id="100" name="出自【趣你的PPT】(微信:qunideppt)：最优质的PPT资源库"/>
          <p:cNvSpPr txBox="1"/>
          <p:nvPr/>
        </p:nvSpPr>
        <p:spPr>
          <a:xfrm>
            <a:off x="9661525" y="3521710"/>
            <a:ext cx="142049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en-US" altLang="zh-CN" sz="1200">
                <a:solidFill>
                  <a:schemeClr val="bg1"/>
                </a:solidFill>
              </a:rPr>
              <a:t>Docker Swarm</a:t>
            </a:r>
          </a:p>
        </p:txBody>
      </p:sp>
      <p:sp>
        <p:nvSpPr>
          <p:cNvPr id="101" name="出自【趣你的PPT】(微信:qunideppt)：最优质的PPT资源库"/>
          <p:cNvSpPr txBox="1"/>
          <p:nvPr/>
        </p:nvSpPr>
        <p:spPr>
          <a:xfrm>
            <a:off x="9661525" y="4340860"/>
            <a:ext cx="142049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en-US" altLang="zh-CN" sz="1200">
                <a:solidFill>
                  <a:schemeClr val="bg1"/>
                </a:solidFill>
              </a:rPr>
              <a:t>Redis</a:t>
            </a:r>
          </a:p>
        </p:txBody>
      </p:sp>
      <p:sp>
        <p:nvSpPr>
          <p:cNvPr id="102" name="出自【趣你的PPT】(微信:qunideppt)：最优质的PPT资源库"/>
          <p:cNvSpPr txBox="1"/>
          <p:nvPr/>
        </p:nvSpPr>
        <p:spPr>
          <a:xfrm>
            <a:off x="9661525" y="5195570"/>
            <a:ext cx="142049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en-US" altLang="zh-CN" sz="1200">
                <a:solidFill>
                  <a:schemeClr val="bg1"/>
                </a:solidFill>
              </a:rPr>
              <a:t>NFS</a:t>
            </a:r>
          </a:p>
        </p:txBody>
      </p:sp>
      <p:sp>
        <p:nvSpPr>
          <p:cNvPr id="103" name="出自【趣你的PPT】(微信:qunideppt)：最优质的PPT资源库"/>
          <p:cNvSpPr txBox="1"/>
          <p:nvPr/>
        </p:nvSpPr>
        <p:spPr>
          <a:xfrm>
            <a:off x="9661525" y="6002020"/>
            <a:ext cx="1420495" cy="27432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0" indent="0" algn="ctr">
              <a:buFont typeface="Arial" panose="020B06060202020A0204" pitchFamily="34" charset="0"/>
              <a:buNone/>
            </a:pPr>
            <a:r>
              <a:rPr lang="en-US" altLang="zh-CN" sz="1200">
                <a:solidFill>
                  <a:schemeClr val="bg1"/>
                </a:solidFill>
              </a:rPr>
              <a:t>MySQL</a:t>
            </a:r>
          </a:p>
        </p:txBody>
      </p:sp>
      <p:grpSp>
        <p:nvGrpSpPr>
          <p:cNvPr id="142" name="组合 141"/>
          <p:cNvGrpSpPr/>
          <p:nvPr/>
        </p:nvGrpSpPr>
        <p:grpSpPr>
          <a:xfrm>
            <a:off x="1137285" y="1771650"/>
            <a:ext cx="490220" cy="735330"/>
            <a:chOff x="1707" y="2874"/>
            <a:chExt cx="772" cy="1158"/>
          </a:xfrm>
        </p:grpSpPr>
        <p:sp>
          <p:nvSpPr>
            <p:cNvPr id="41" name="上箭头 40"/>
            <p:cNvSpPr/>
            <p:nvPr/>
          </p:nvSpPr>
          <p:spPr>
            <a:xfrm flipV="1">
              <a:off x="1707" y="2945"/>
              <a:ext cx="340" cy="1016"/>
            </a:xfrm>
            <a:prstGeom prst="upArrow">
              <a:avLst/>
            </a:prstGeom>
            <a:gradFill flip="none" rotWithShape="1">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5" name="文本框 104"/>
            <p:cNvSpPr txBox="1"/>
            <p:nvPr/>
          </p:nvSpPr>
          <p:spPr>
            <a:xfrm>
              <a:off x="2047"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CA</a:t>
              </a: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认证</a:t>
              </a:r>
            </a:p>
          </p:txBody>
        </p:sp>
      </p:grpSp>
      <p:grpSp>
        <p:nvGrpSpPr>
          <p:cNvPr id="108" name="组合 107"/>
          <p:cNvGrpSpPr/>
          <p:nvPr/>
        </p:nvGrpSpPr>
        <p:grpSpPr>
          <a:xfrm>
            <a:off x="2086610" y="1771650"/>
            <a:ext cx="490220" cy="735330"/>
            <a:chOff x="2843" y="2874"/>
            <a:chExt cx="772" cy="1158"/>
          </a:xfrm>
        </p:grpSpPr>
        <p:sp>
          <p:nvSpPr>
            <p:cNvPr id="106" name="上箭头 105"/>
            <p:cNvSpPr/>
            <p:nvPr/>
          </p:nvSpPr>
          <p:spPr>
            <a:xfrm flipV="1">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7" name="文本框 106"/>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数据上链</a:t>
              </a:r>
            </a:p>
          </p:txBody>
        </p:sp>
      </p:grpSp>
      <p:grpSp>
        <p:nvGrpSpPr>
          <p:cNvPr id="110" name="组合 109"/>
          <p:cNvGrpSpPr/>
          <p:nvPr/>
        </p:nvGrpSpPr>
        <p:grpSpPr>
          <a:xfrm>
            <a:off x="3035935" y="1771650"/>
            <a:ext cx="490220" cy="735965"/>
            <a:chOff x="2843" y="2874"/>
            <a:chExt cx="772" cy="1159"/>
          </a:xfrm>
        </p:grpSpPr>
        <p:sp>
          <p:nvSpPr>
            <p:cNvPr id="111" name="上箭头 110"/>
            <p:cNvSpPr/>
            <p:nvPr/>
          </p:nvSpPr>
          <p:spPr>
            <a:xfrm flipV="1">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12" name="文本框 111"/>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流程上链</a:t>
              </a:r>
            </a:p>
          </p:txBody>
        </p:sp>
      </p:grpSp>
      <p:grpSp>
        <p:nvGrpSpPr>
          <p:cNvPr id="113" name="组合 112"/>
          <p:cNvGrpSpPr/>
          <p:nvPr/>
        </p:nvGrpSpPr>
        <p:grpSpPr>
          <a:xfrm>
            <a:off x="3966210" y="1771650"/>
            <a:ext cx="490220" cy="735965"/>
            <a:chOff x="2843" y="2874"/>
            <a:chExt cx="772" cy="1159"/>
          </a:xfrm>
        </p:grpSpPr>
        <p:sp>
          <p:nvSpPr>
            <p:cNvPr id="114" name="上箭头 113"/>
            <p:cNvSpPr/>
            <p:nvPr/>
          </p:nvSpPr>
          <p:spPr>
            <a:xfrm flipV="1">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15" name="文本框 114"/>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资质上链</a:t>
              </a:r>
            </a:p>
          </p:txBody>
        </p:sp>
      </p:grpSp>
      <p:grpSp>
        <p:nvGrpSpPr>
          <p:cNvPr id="116" name="组合 115"/>
          <p:cNvGrpSpPr/>
          <p:nvPr/>
        </p:nvGrpSpPr>
        <p:grpSpPr>
          <a:xfrm>
            <a:off x="4934585" y="1771650"/>
            <a:ext cx="490220" cy="735965"/>
            <a:chOff x="2843" y="2874"/>
            <a:chExt cx="772" cy="1159"/>
          </a:xfrm>
        </p:grpSpPr>
        <p:sp>
          <p:nvSpPr>
            <p:cNvPr id="117" name="上箭头 116"/>
            <p:cNvSpPr/>
            <p:nvPr/>
          </p:nvSpPr>
          <p:spPr>
            <a:xfrm flipV="1">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18" name="文本框 117"/>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信誉上链</a:t>
              </a:r>
            </a:p>
          </p:txBody>
        </p:sp>
      </p:grpSp>
      <p:grpSp>
        <p:nvGrpSpPr>
          <p:cNvPr id="119" name="组合 118"/>
          <p:cNvGrpSpPr/>
          <p:nvPr/>
        </p:nvGrpSpPr>
        <p:grpSpPr>
          <a:xfrm>
            <a:off x="5883910" y="1771650"/>
            <a:ext cx="490220" cy="735965"/>
            <a:chOff x="2843" y="2874"/>
            <a:chExt cx="772" cy="1159"/>
          </a:xfrm>
        </p:grpSpPr>
        <p:sp>
          <p:nvSpPr>
            <p:cNvPr id="120" name="上箭头 119"/>
            <p:cNvSpPr/>
            <p:nvPr/>
          </p:nvSpPr>
          <p:spPr>
            <a:xfrm flipV="1">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21" name="文本框 120"/>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电子合同</a:t>
              </a:r>
            </a:p>
          </p:txBody>
        </p:sp>
      </p:grpSp>
      <p:sp>
        <p:nvSpPr>
          <p:cNvPr id="122" name="矩形 121"/>
          <p:cNvSpPr/>
          <p:nvPr/>
        </p:nvSpPr>
        <p:spPr>
          <a:xfrm>
            <a:off x="798830" y="2557145"/>
            <a:ext cx="10690860" cy="4204335"/>
          </a:xfrm>
          <a:prstGeom prst="rect">
            <a:avLst/>
          </a:prstGeom>
          <a:noFill/>
          <a:ln w="12700" cmpd="sng">
            <a:solidFill>
              <a:schemeClr val="bg1">
                <a:lumMod val="50000"/>
              </a:schemeClr>
            </a:solidFill>
            <a:prstDash val="sysDash"/>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grpSp>
        <p:nvGrpSpPr>
          <p:cNvPr id="123" name="组合 122"/>
          <p:cNvGrpSpPr/>
          <p:nvPr/>
        </p:nvGrpSpPr>
        <p:grpSpPr>
          <a:xfrm>
            <a:off x="6833235" y="1771650"/>
            <a:ext cx="490220" cy="735965"/>
            <a:chOff x="2843" y="2874"/>
            <a:chExt cx="772" cy="1159"/>
          </a:xfrm>
        </p:grpSpPr>
        <p:sp>
          <p:nvSpPr>
            <p:cNvPr id="124" name="上箭头 123"/>
            <p:cNvSpPr/>
            <p:nvPr/>
          </p:nvSpPr>
          <p:spPr>
            <a:xfrm flipV="1">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25" name="文本框 124"/>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物联上链</a:t>
              </a:r>
            </a:p>
          </p:txBody>
        </p:sp>
      </p:grpSp>
      <p:grpSp>
        <p:nvGrpSpPr>
          <p:cNvPr id="126" name="组合 125"/>
          <p:cNvGrpSpPr/>
          <p:nvPr/>
        </p:nvGrpSpPr>
        <p:grpSpPr>
          <a:xfrm>
            <a:off x="7782560" y="1771650"/>
            <a:ext cx="490220" cy="735965"/>
            <a:chOff x="2843" y="2874"/>
            <a:chExt cx="772" cy="1159"/>
          </a:xfrm>
        </p:grpSpPr>
        <p:sp>
          <p:nvSpPr>
            <p:cNvPr id="127" name="上箭头 126"/>
            <p:cNvSpPr/>
            <p:nvPr/>
          </p:nvSpPr>
          <p:spPr>
            <a:xfrm>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28" name="文本框 127"/>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业务协同</a:t>
              </a:r>
            </a:p>
          </p:txBody>
        </p:sp>
      </p:grpSp>
      <p:grpSp>
        <p:nvGrpSpPr>
          <p:cNvPr id="129" name="组合 128"/>
          <p:cNvGrpSpPr/>
          <p:nvPr/>
        </p:nvGrpSpPr>
        <p:grpSpPr>
          <a:xfrm>
            <a:off x="8731885" y="1771650"/>
            <a:ext cx="490220" cy="735965"/>
            <a:chOff x="2843" y="2874"/>
            <a:chExt cx="772" cy="1159"/>
          </a:xfrm>
        </p:grpSpPr>
        <p:sp>
          <p:nvSpPr>
            <p:cNvPr id="130" name="上箭头 129"/>
            <p:cNvSpPr/>
            <p:nvPr/>
          </p:nvSpPr>
          <p:spPr>
            <a:xfrm>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31" name="文本框 130"/>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权限控制</a:t>
              </a:r>
            </a:p>
          </p:txBody>
        </p:sp>
      </p:grpSp>
      <p:grpSp>
        <p:nvGrpSpPr>
          <p:cNvPr id="132" name="组合 131"/>
          <p:cNvGrpSpPr/>
          <p:nvPr/>
        </p:nvGrpSpPr>
        <p:grpSpPr>
          <a:xfrm>
            <a:off x="9681210" y="1771650"/>
            <a:ext cx="490220" cy="735965"/>
            <a:chOff x="2843" y="2874"/>
            <a:chExt cx="772" cy="1159"/>
          </a:xfrm>
        </p:grpSpPr>
        <p:sp>
          <p:nvSpPr>
            <p:cNvPr id="133" name="上箭头 132"/>
            <p:cNvSpPr/>
            <p:nvPr/>
          </p:nvSpPr>
          <p:spPr>
            <a:xfrm>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34" name="文本框 133"/>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过程追溯</a:t>
              </a:r>
            </a:p>
          </p:txBody>
        </p:sp>
      </p:grpSp>
      <p:grpSp>
        <p:nvGrpSpPr>
          <p:cNvPr id="139" name="组合 138"/>
          <p:cNvGrpSpPr/>
          <p:nvPr/>
        </p:nvGrpSpPr>
        <p:grpSpPr>
          <a:xfrm>
            <a:off x="10630535" y="1771650"/>
            <a:ext cx="490220" cy="735965"/>
            <a:chOff x="2843" y="2874"/>
            <a:chExt cx="772" cy="1159"/>
          </a:xfrm>
        </p:grpSpPr>
        <p:sp>
          <p:nvSpPr>
            <p:cNvPr id="140" name="上箭头 139"/>
            <p:cNvSpPr/>
            <p:nvPr/>
          </p:nvSpPr>
          <p:spPr>
            <a:xfrm>
              <a:off x="2843" y="2945"/>
              <a:ext cx="340" cy="1016"/>
            </a:xfrm>
            <a:prstGeom prst="upArrow">
              <a:avLst/>
            </a:prstGeom>
            <a:gradFill>
              <a:gsLst>
                <a:gs pos="0">
                  <a:schemeClr val="accent1">
                    <a:lumMod val="5000"/>
                    <a:lumOff val="95000"/>
                    <a:alpha val="0"/>
                  </a:schemeClr>
                </a:gs>
                <a:gs pos="63000">
                  <a:srgbClr val="FCA100"/>
                </a:gs>
              </a:gsLst>
              <a:lin ang="152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41" name="文本框 140"/>
            <p:cNvSpPr txBox="1"/>
            <p:nvPr/>
          </p:nvSpPr>
          <p:spPr>
            <a:xfrm>
              <a:off x="3183" y="2874"/>
              <a:ext cx="432" cy="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45718" tIns="45718" rIns="45718" bIns="45718" numCol="1" spcCol="38100" rtlCol="0" anchor="t" forceAA="0">
              <a:spAutoFit/>
            </a:bodyPr>
            <a:lstStyle/>
            <a:p>
              <a:pPr marL="0" marR="0" indent="0" algn="dist"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微软雅黑" panose="020B0703020204020201" charset="-122"/>
                  <a:ea typeface="微软雅黑" panose="020B0703020204020201" charset="-122"/>
                  <a:cs typeface="微软雅黑" panose="020B0703020204020201" charset="-122"/>
                  <a:sym typeface="等线"/>
                </a:rPr>
                <a:t>伙伴评价</a:t>
              </a:r>
            </a:p>
          </p:txBody>
        </p:sp>
      </p:grpSp>
      <p:sp>
        <p:nvSpPr>
          <p:cNvPr id="143" name="矩形 142"/>
          <p:cNvSpPr/>
          <p:nvPr/>
        </p:nvSpPr>
        <p:spPr>
          <a:xfrm>
            <a:off x="798830" y="1064260"/>
            <a:ext cx="10690860" cy="628015"/>
          </a:xfrm>
          <a:prstGeom prst="rect">
            <a:avLst/>
          </a:prstGeom>
          <a:solidFill>
            <a:schemeClr val="bg1">
              <a:lumMod val="95000"/>
            </a:schemeClr>
          </a:solidFill>
          <a:ln w="12700" cmpd="sng">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a:spcBef>
                <a:spcPts val="0"/>
              </a:spcBef>
              <a:spcAft>
                <a:spcPts val="0"/>
              </a:spcAft>
              <a:buClrTx/>
              <a:buSzTx/>
              <a:buFontTx/>
              <a:defRPr/>
            </a:pPr>
            <a:endParaRPr lang="zh-CN" altLang="en-US" sz="1800" kern="0" noProof="0">
              <a:ln>
                <a:noFill/>
              </a:ln>
              <a:solidFill>
                <a:schemeClr val="tx1">
                  <a:lumMod val="65000"/>
                  <a:lumOff val="35000"/>
                </a:schemeClr>
              </a:solidFill>
              <a:effectLst/>
              <a:uLnTx/>
              <a:uFillTx/>
              <a:latin typeface="等线"/>
              <a:ea typeface="等线"/>
              <a:sym typeface="等线" panose="02010600030101010101" pitchFamily="2" charset="-122"/>
            </a:endParaRPr>
          </a:p>
        </p:txBody>
      </p:sp>
      <p:sp>
        <p:nvSpPr>
          <p:cNvPr id="32" name="矩形 31"/>
          <p:cNvSpPr/>
          <p:nvPr/>
        </p:nvSpPr>
        <p:spPr>
          <a:xfrm>
            <a:off x="905510" y="1167130"/>
            <a:ext cx="1620000" cy="432000"/>
          </a:xfrm>
          <a:prstGeom prst="rect">
            <a:avLst/>
          </a:prstGeom>
          <a:gradFill>
            <a:gsLst>
              <a:gs pos="0">
                <a:schemeClr val="accent1">
                  <a:lumMod val="5000"/>
                  <a:lumOff val="95000"/>
                  <a:alpha val="0"/>
                </a:schemeClr>
              </a:gs>
              <a:gs pos="63000">
                <a:srgbClr val="FCA100"/>
              </a:gs>
            </a:gsLst>
            <a:lin ang="15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等线"/>
              </a:rPr>
              <a:t>燃料管理</a:t>
            </a:r>
          </a:p>
        </p:txBody>
      </p:sp>
      <p:sp>
        <p:nvSpPr>
          <p:cNvPr id="2" name="矩形 1"/>
          <p:cNvSpPr/>
          <p:nvPr/>
        </p:nvSpPr>
        <p:spPr>
          <a:xfrm>
            <a:off x="2659495" y="1167130"/>
            <a:ext cx="1619885" cy="432000"/>
          </a:xfrm>
          <a:prstGeom prst="rect">
            <a:avLst/>
          </a:prstGeom>
          <a:gradFill>
            <a:gsLst>
              <a:gs pos="0">
                <a:schemeClr val="accent1">
                  <a:lumMod val="5000"/>
                  <a:lumOff val="95000"/>
                  <a:alpha val="0"/>
                </a:schemeClr>
              </a:gs>
              <a:gs pos="63000">
                <a:srgbClr val="FCA100"/>
              </a:gs>
            </a:gsLst>
            <a:lin ang="15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等线"/>
              </a:rPr>
              <a:t>物资管理</a:t>
            </a:r>
          </a:p>
        </p:txBody>
      </p:sp>
      <p:sp>
        <p:nvSpPr>
          <p:cNvPr id="4" name="矩形 3"/>
          <p:cNvSpPr/>
          <p:nvPr/>
        </p:nvSpPr>
        <p:spPr>
          <a:xfrm>
            <a:off x="4413365" y="1167130"/>
            <a:ext cx="1619885" cy="432000"/>
          </a:xfrm>
          <a:prstGeom prst="rect">
            <a:avLst/>
          </a:prstGeom>
          <a:gradFill>
            <a:gsLst>
              <a:gs pos="0">
                <a:schemeClr val="accent1">
                  <a:lumMod val="5000"/>
                  <a:lumOff val="95000"/>
                  <a:alpha val="0"/>
                </a:schemeClr>
              </a:gs>
              <a:gs pos="63000">
                <a:srgbClr val="FCA100"/>
              </a:gs>
            </a:gsLst>
            <a:lin ang="15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等线"/>
              </a:rPr>
              <a:t>基建管理</a:t>
            </a:r>
          </a:p>
        </p:txBody>
      </p:sp>
      <p:sp>
        <p:nvSpPr>
          <p:cNvPr id="5" name="矩形 4"/>
          <p:cNvSpPr/>
          <p:nvPr/>
        </p:nvSpPr>
        <p:spPr>
          <a:xfrm>
            <a:off x="6167235" y="1167130"/>
            <a:ext cx="1619885" cy="432000"/>
          </a:xfrm>
          <a:prstGeom prst="rect">
            <a:avLst/>
          </a:prstGeom>
          <a:gradFill>
            <a:gsLst>
              <a:gs pos="0">
                <a:schemeClr val="accent1">
                  <a:lumMod val="5000"/>
                  <a:lumOff val="95000"/>
                  <a:alpha val="0"/>
                </a:schemeClr>
              </a:gs>
              <a:gs pos="63000">
                <a:srgbClr val="FCA100"/>
              </a:gs>
            </a:gsLst>
            <a:lin ang="15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等线"/>
              </a:rPr>
              <a:t>安全生产管理</a:t>
            </a:r>
          </a:p>
        </p:txBody>
      </p:sp>
      <p:sp>
        <p:nvSpPr>
          <p:cNvPr id="6" name="矩形 5"/>
          <p:cNvSpPr/>
          <p:nvPr/>
        </p:nvSpPr>
        <p:spPr>
          <a:xfrm>
            <a:off x="7921105" y="1167130"/>
            <a:ext cx="1619885" cy="432000"/>
          </a:xfrm>
          <a:prstGeom prst="rect">
            <a:avLst/>
          </a:prstGeom>
          <a:gradFill>
            <a:gsLst>
              <a:gs pos="0">
                <a:schemeClr val="accent1">
                  <a:lumMod val="5000"/>
                  <a:lumOff val="95000"/>
                  <a:alpha val="0"/>
                </a:schemeClr>
              </a:gs>
              <a:gs pos="63000">
                <a:srgbClr val="FCA100"/>
              </a:gs>
            </a:gsLst>
            <a:lin ang="15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zh-CN" altLang="en-US" sz="1400">
                <a:solidFill>
                  <a:schemeClr val="tx1">
                    <a:lumMod val="85000"/>
                    <a:lumOff val="15000"/>
                  </a:schemeClr>
                </a:solidFill>
                <a:latin typeface="微软雅黑" panose="020B0703020204020201" charset="-122"/>
                <a:ea typeface="微软雅黑" panose="020B0703020204020201" charset="-122"/>
                <a:sym typeface="等线"/>
              </a:rPr>
              <a:t>智慧配用电</a:t>
            </a:r>
          </a:p>
        </p:txBody>
      </p:sp>
      <p:sp>
        <p:nvSpPr>
          <p:cNvPr id="7" name="矩形 6"/>
          <p:cNvSpPr/>
          <p:nvPr/>
        </p:nvSpPr>
        <p:spPr>
          <a:xfrm>
            <a:off x="9674975" y="1167130"/>
            <a:ext cx="1619885" cy="432000"/>
          </a:xfrm>
          <a:prstGeom prst="rect">
            <a:avLst/>
          </a:prstGeom>
          <a:gradFill>
            <a:gsLst>
              <a:gs pos="0">
                <a:schemeClr val="accent1">
                  <a:lumMod val="5000"/>
                  <a:lumOff val="95000"/>
                  <a:alpha val="0"/>
                </a:schemeClr>
              </a:gs>
              <a:gs pos="63000">
                <a:srgbClr val="FCA100"/>
              </a:gs>
            </a:gsLst>
            <a:lin ang="15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1400">
                <a:solidFill>
                  <a:schemeClr val="tx1">
                    <a:lumMod val="85000"/>
                    <a:lumOff val="15000"/>
                  </a:schemeClr>
                </a:solidFill>
                <a:latin typeface="微软雅黑" panose="020B0703020204020201" charset="-122"/>
                <a:ea typeface="微软雅黑" panose="020B0703020204020201" charset="-122"/>
                <a:sym typeface="等线"/>
              </a:rPr>
              <a:t>......</a:t>
            </a:r>
          </a:p>
        </p:txBody>
      </p:sp>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19</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25285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914400">
              <a:spcBef>
                <a:spcPts val="0"/>
              </a:spcBef>
            </a:pPr>
            <a:r>
              <a:rPr lang="zh-CN" altLang="en-US" sz="2400" b="0" dirty="0">
                <a:solidFill>
                  <a:schemeClr val="bg2"/>
                </a:solidFill>
                <a:latin typeface="微软雅黑" panose="020B0703020204020201" charset="-122"/>
                <a:ea typeface="微软雅黑" panose="020B0703020204020201" charset="-122"/>
                <a:sym typeface="+mn-ea"/>
              </a:rPr>
              <a:t>产品溯源解决方案</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735" name="出自【趣你的PPT】(微信:qunideppt)：最优质的PPT资源库"/>
          <p:cNvSpPr txBox="1"/>
          <p:nvPr/>
        </p:nvSpPr>
        <p:spPr>
          <a:xfrm>
            <a:off x="7125335" y="2392045"/>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技术创新</a:t>
            </a:r>
          </a:p>
        </p:txBody>
      </p:sp>
      <p:sp>
        <p:nvSpPr>
          <p:cNvPr id="736" name="Text Placeholder 32"/>
          <p:cNvSpPr txBox="1"/>
          <p:nvPr/>
        </p:nvSpPr>
        <p:spPr>
          <a:xfrm>
            <a:off x="7473950" y="2728595"/>
            <a:ext cx="1465580" cy="220980"/>
          </a:xfrm>
          <a:prstGeom prst="rect">
            <a:avLst/>
          </a:prstGeom>
          <a:ln w="12700">
            <a:miter lim="400000"/>
          </a:ln>
        </p:spPr>
        <p:txBody>
          <a:bodyPr wrap="square" lIns="0" tIns="0" rIns="0" bIns="0">
            <a:spAutoFit/>
          </a:bodyPr>
          <a:lstStyle>
            <a:lvl1pPr defTabSz="685800">
              <a:lnSpc>
                <a:spcPct val="120000"/>
              </a:lnSpc>
              <a:spcBef>
                <a:spcPts val="700"/>
              </a:spcBef>
              <a:defRPr sz="1200">
                <a:solidFill>
                  <a:schemeClr val="accent2">
                    <a:satOff val="-4016"/>
                    <a:lumOff val="20392"/>
                  </a:scheme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r>
              <a:rPr>
                <a:solidFill>
                  <a:schemeClr val="tx1">
                    <a:lumMod val="75000"/>
                    <a:lumOff val="25000"/>
                  </a:schemeClr>
                </a:solidFill>
              </a:rPr>
              <a:t>先进的区块链技术  </a:t>
            </a:r>
          </a:p>
        </p:txBody>
      </p:sp>
      <p:sp>
        <p:nvSpPr>
          <p:cNvPr id="5" name="出自【趣你的PPT】(微信:qunideppt)：最优质的PPT资源库"/>
          <p:cNvSpPr txBox="1"/>
          <p:nvPr/>
        </p:nvSpPr>
        <p:spPr>
          <a:xfrm>
            <a:off x="7125335" y="331978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方法创新</a:t>
            </a:r>
          </a:p>
        </p:txBody>
      </p:sp>
      <p:sp>
        <p:nvSpPr>
          <p:cNvPr id="6" name="Text Placeholder 32"/>
          <p:cNvSpPr txBox="1"/>
          <p:nvPr/>
        </p:nvSpPr>
        <p:spPr>
          <a:xfrm>
            <a:off x="7473950" y="3656330"/>
            <a:ext cx="1465580" cy="220980"/>
          </a:xfrm>
          <a:prstGeom prst="rect">
            <a:avLst/>
          </a:prstGeom>
          <a:ln w="12700">
            <a:miter lim="400000"/>
          </a:ln>
        </p:spPr>
        <p:txBody>
          <a:bodyPr wrap="square" lIns="0" tIns="0" rIns="0" bIns="0">
            <a:spAutoFit/>
          </a:bodyPr>
          <a:lstStyle>
            <a:lvl1pPr defTabSz="685800">
              <a:lnSpc>
                <a:spcPct val="120000"/>
              </a:lnSpc>
              <a:spcBef>
                <a:spcPts val="700"/>
              </a:spcBef>
              <a:defRPr sz="1200">
                <a:solidFill>
                  <a:schemeClr val="accent2">
                    <a:satOff val="-4015"/>
                    <a:lumOff val="20392"/>
                  </a:scheme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r>
              <a:rPr>
                <a:solidFill>
                  <a:schemeClr val="tx1">
                    <a:lumMod val="75000"/>
                    <a:lumOff val="25000"/>
                  </a:schemeClr>
                </a:solidFill>
              </a:rPr>
              <a:t>网络数据智能自动化</a:t>
            </a:r>
          </a:p>
        </p:txBody>
      </p:sp>
      <p:sp>
        <p:nvSpPr>
          <p:cNvPr id="7" name="出自【趣你的PPT】(微信:qunideppt)：最优质的PPT资源库"/>
          <p:cNvSpPr txBox="1"/>
          <p:nvPr/>
        </p:nvSpPr>
        <p:spPr>
          <a:xfrm>
            <a:off x="7125335" y="4251325"/>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产品创新</a:t>
            </a:r>
          </a:p>
        </p:txBody>
      </p:sp>
      <p:sp>
        <p:nvSpPr>
          <p:cNvPr id="2" name="Text Placeholder 32"/>
          <p:cNvSpPr txBox="1"/>
          <p:nvPr/>
        </p:nvSpPr>
        <p:spPr>
          <a:xfrm>
            <a:off x="7473950" y="4587875"/>
            <a:ext cx="1465580" cy="220980"/>
          </a:xfrm>
          <a:prstGeom prst="rect">
            <a:avLst/>
          </a:prstGeom>
          <a:ln w="12700">
            <a:miter lim="400000"/>
          </a:ln>
        </p:spPr>
        <p:txBody>
          <a:bodyPr wrap="square" lIns="0" tIns="0" rIns="0" bIns="0">
            <a:spAutoFit/>
          </a:bodyPr>
          <a:lstStyle>
            <a:lvl1pPr defTabSz="685800">
              <a:lnSpc>
                <a:spcPct val="120000"/>
              </a:lnSpc>
              <a:spcBef>
                <a:spcPts val="700"/>
              </a:spcBef>
              <a:defRPr sz="1200">
                <a:solidFill>
                  <a:schemeClr val="accent2">
                    <a:satOff val="-4014"/>
                    <a:lumOff val="20392"/>
                  </a:scheme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r>
              <a:rPr>
                <a:solidFill>
                  <a:schemeClr val="tx1">
                    <a:lumMod val="75000"/>
                    <a:lumOff val="25000"/>
                  </a:schemeClr>
                </a:solidFill>
              </a:rPr>
              <a:t>产品设计模块化</a:t>
            </a:r>
          </a:p>
        </p:txBody>
      </p:sp>
      <p:sp>
        <p:nvSpPr>
          <p:cNvPr id="3" name="出自【趣你的PPT】(微信:qunideppt)：最优质的PPT资源库"/>
          <p:cNvSpPr txBox="1"/>
          <p:nvPr/>
        </p:nvSpPr>
        <p:spPr>
          <a:xfrm>
            <a:off x="9202420" y="2392045"/>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管理创新</a:t>
            </a:r>
          </a:p>
        </p:txBody>
      </p:sp>
      <p:sp>
        <p:nvSpPr>
          <p:cNvPr id="21" name="Text Placeholder 32"/>
          <p:cNvSpPr txBox="1"/>
          <p:nvPr/>
        </p:nvSpPr>
        <p:spPr>
          <a:xfrm>
            <a:off x="9551035" y="2728595"/>
            <a:ext cx="1465580" cy="220980"/>
          </a:xfrm>
          <a:prstGeom prst="rect">
            <a:avLst/>
          </a:prstGeom>
          <a:ln w="12700">
            <a:miter lim="400000"/>
          </a:ln>
        </p:spPr>
        <p:txBody>
          <a:bodyPr wrap="square" lIns="0" tIns="0" rIns="0" bIns="0">
            <a:spAutoFit/>
          </a:bodyPr>
          <a:lstStyle>
            <a:lvl1pPr defTabSz="685800">
              <a:lnSpc>
                <a:spcPct val="120000"/>
              </a:lnSpc>
              <a:spcBef>
                <a:spcPts val="700"/>
              </a:spcBef>
              <a:defRPr sz="1200">
                <a:solidFill>
                  <a:schemeClr val="accent2">
                    <a:satOff val="-4015"/>
                    <a:lumOff val="20392"/>
                  </a:scheme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r>
              <a:rPr>
                <a:solidFill>
                  <a:schemeClr val="tx1">
                    <a:lumMod val="75000"/>
                    <a:lumOff val="25000"/>
                  </a:schemeClr>
                </a:solidFill>
              </a:rPr>
              <a:t>互联网新型管理</a:t>
            </a:r>
          </a:p>
        </p:txBody>
      </p:sp>
      <p:sp>
        <p:nvSpPr>
          <p:cNvPr id="22" name="出自【趣你的PPT】(微信:qunideppt)：最优质的PPT资源库"/>
          <p:cNvSpPr txBox="1"/>
          <p:nvPr/>
        </p:nvSpPr>
        <p:spPr>
          <a:xfrm>
            <a:off x="9202420" y="331978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模式创新</a:t>
            </a:r>
          </a:p>
        </p:txBody>
      </p:sp>
      <p:sp>
        <p:nvSpPr>
          <p:cNvPr id="23" name="Text Placeholder 32"/>
          <p:cNvSpPr txBox="1"/>
          <p:nvPr/>
        </p:nvSpPr>
        <p:spPr>
          <a:xfrm>
            <a:off x="9551035" y="3656330"/>
            <a:ext cx="1777365" cy="220980"/>
          </a:xfrm>
          <a:prstGeom prst="rect">
            <a:avLst/>
          </a:prstGeom>
          <a:ln w="12700">
            <a:miter lim="400000"/>
          </a:ln>
        </p:spPr>
        <p:txBody>
          <a:bodyPr wrap="square" lIns="0" tIns="0" rIns="0" bIns="0">
            <a:spAutoFit/>
          </a:bodyPr>
          <a:lstStyle>
            <a:lvl1pPr defTabSz="685800">
              <a:lnSpc>
                <a:spcPct val="120000"/>
              </a:lnSpc>
              <a:spcBef>
                <a:spcPts val="700"/>
              </a:spcBef>
              <a:defRPr sz="1200">
                <a:solidFill>
                  <a:schemeClr val="accent2">
                    <a:satOff val="-4014"/>
                    <a:lumOff val="20392"/>
                  </a:scheme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r>
              <a:rPr>
                <a:solidFill>
                  <a:schemeClr val="tx1">
                    <a:lumMod val="75000"/>
                    <a:lumOff val="25000"/>
                  </a:schemeClr>
                </a:solidFill>
              </a:rPr>
              <a:t>物联网+区块链溯源模式</a:t>
            </a:r>
          </a:p>
        </p:txBody>
      </p:sp>
      <p:pic>
        <p:nvPicPr>
          <p:cNvPr id="4" name="图片 3" descr="解决方案图-07"/>
          <p:cNvPicPr>
            <a:picLocks noChangeAspect="1"/>
          </p:cNvPicPr>
          <p:nvPr/>
        </p:nvPicPr>
        <p:blipFill>
          <a:blip r:embed="rId4"/>
          <a:srcRect l="42285" t="7006" r="39937" b="47885"/>
          <a:stretch>
            <a:fillRect/>
          </a:stretch>
        </p:blipFill>
        <p:spPr>
          <a:xfrm>
            <a:off x="-274955" y="508000"/>
            <a:ext cx="7481570" cy="6517640"/>
          </a:xfrm>
          <a:prstGeom prst="rect">
            <a:avLst/>
          </a:prstGeom>
        </p:spPr>
      </p:pic>
      <p:sp>
        <p:nvSpPr>
          <p:cNvPr id="11" name="文本框 10"/>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20</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40525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a:spcBef>
                <a:spcPts val="0"/>
              </a:spcBef>
            </a:pPr>
            <a:r>
              <a:rPr lang="zh-CN" altLang="en-US" sz="2400" b="0" dirty="0">
                <a:solidFill>
                  <a:schemeClr val="bg2"/>
                </a:solidFill>
                <a:latin typeface="微软雅黑" panose="020B0703020204020201" charset="-122"/>
                <a:ea typeface="微软雅黑" panose="020B0703020204020201" charset="-122"/>
                <a:sym typeface="+mn-ea"/>
              </a:rPr>
              <a:t>物联网高效价值转移解决方案</a:t>
            </a:r>
            <a:endParaRPr lang="zh-CN" altLang="en-US" sz="2400" b="0" dirty="0">
              <a:solidFill>
                <a:schemeClr val="bg2"/>
              </a:solidFill>
              <a:latin typeface="微软雅黑" panose="020B0703020204020201" charset="-122"/>
              <a:ea typeface="微软雅黑" panose="020B0703020204020201" charset="-122"/>
              <a:sym typeface="等线"/>
            </a:endParaRPr>
          </a:p>
        </p:txBody>
      </p:sp>
      <p:grpSp>
        <p:nvGrpSpPr>
          <p:cNvPr id="10" name="组合 9"/>
          <p:cNvGrpSpPr/>
          <p:nvPr/>
        </p:nvGrpSpPr>
        <p:grpSpPr>
          <a:xfrm>
            <a:off x="8966200" y="2501015"/>
            <a:ext cx="3016250" cy="2021840"/>
            <a:chOff x="558800" y="3440430"/>
            <a:chExt cx="3016250" cy="2021840"/>
          </a:xfrm>
        </p:grpSpPr>
        <p:sp>
          <p:nvSpPr>
            <p:cNvPr id="11" name="出自【趣你的PPT】(微信:qunideppt)：最优质的PPT资源库"/>
            <p:cNvSpPr txBox="1"/>
            <p:nvPr/>
          </p:nvSpPr>
          <p:spPr>
            <a:xfrm>
              <a:off x="558800" y="3440430"/>
              <a:ext cx="277749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lang="zh-CN" sz="1400" dirty="0">
                  <a:solidFill>
                    <a:srgbClr val="FFA300"/>
                  </a:solidFill>
                </a:rPr>
                <a:t>数据安全与隐私保护</a:t>
              </a:r>
            </a:p>
          </p:txBody>
        </p:sp>
        <p:sp>
          <p:nvSpPr>
            <p:cNvPr id="12" name="出自【趣你的PPT】(微信:qunideppt)：最优质的PPT资源库"/>
            <p:cNvSpPr txBox="1"/>
            <p:nvPr/>
          </p:nvSpPr>
          <p:spPr>
            <a:xfrm>
              <a:off x="558800" y="4012565"/>
              <a:ext cx="3016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lang="zh-CN" sz="1400">
                  <a:solidFill>
                    <a:srgbClr val="FFA300"/>
                  </a:solidFill>
                </a:rPr>
                <a:t>物联网数据流通交易</a:t>
              </a:r>
            </a:p>
          </p:txBody>
        </p:sp>
        <p:sp>
          <p:nvSpPr>
            <p:cNvPr id="14" name="出自【趣你的PPT】(微信:qunideppt)：最优质的PPT资源库"/>
            <p:cNvSpPr txBox="1"/>
            <p:nvPr/>
          </p:nvSpPr>
          <p:spPr>
            <a:xfrm>
              <a:off x="558800" y="4584700"/>
              <a:ext cx="3016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lang="zh-CN" sz="1400" dirty="0">
                  <a:solidFill>
                    <a:srgbClr val="FFA300"/>
                  </a:solidFill>
                </a:rPr>
                <a:t>智能合约助力共享经济</a:t>
              </a:r>
            </a:p>
          </p:txBody>
        </p:sp>
        <p:sp>
          <p:nvSpPr>
            <p:cNvPr id="15" name="出自【趣你的PPT】(微信:qunideppt)：最优质的PPT资源库"/>
            <p:cNvSpPr txBox="1"/>
            <p:nvPr/>
          </p:nvSpPr>
          <p:spPr>
            <a:xfrm>
              <a:off x="558800" y="5156835"/>
              <a:ext cx="3016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lang="zh-CN" sz="1400">
                  <a:solidFill>
                    <a:srgbClr val="FFA300"/>
                  </a:solidFill>
                </a:rPr>
                <a:t>边缘计算优化物联网体验</a:t>
              </a:r>
            </a:p>
          </p:txBody>
        </p:sp>
      </p:grpSp>
      <p:pic>
        <p:nvPicPr>
          <p:cNvPr id="16" name="图片 15" descr="解决方案图-07"/>
          <p:cNvPicPr>
            <a:picLocks noChangeAspect="1"/>
          </p:cNvPicPr>
          <p:nvPr/>
        </p:nvPicPr>
        <p:blipFill>
          <a:blip r:embed="rId4"/>
          <a:srcRect l="1067" t="12946" r="81420" b="54487"/>
          <a:stretch>
            <a:fillRect/>
          </a:stretch>
        </p:blipFill>
        <p:spPr>
          <a:xfrm>
            <a:off x="-341630" y="549275"/>
            <a:ext cx="9550400" cy="6097270"/>
          </a:xfrm>
          <a:prstGeom prst="rect">
            <a:avLst/>
          </a:prstGeom>
        </p:spPr>
      </p:pic>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21</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910" y="-45085"/>
            <a:ext cx="12275820" cy="6948170"/>
            <a:chOff x="-66" y="-71"/>
            <a:chExt cx="19332" cy="10942"/>
          </a:xfrm>
        </p:grpSpPr>
        <p:pic>
          <p:nvPicPr>
            <p:cNvPr id="7" name="图片 6" descr="黑色背景"/>
            <p:cNvPicPr>
              <a:picLocks noChangeAspect="1"/>
            </p:cNvPicPr>
            <p:nvPr/>
          </p:nvPicPr>
          <p:blipFill>
            <a:blip r:embed="rId3"/>
            <a:stretch>
              <a:fillRect/>
            </a:stretch>
          </p:blipFill>
          <p:spPr>
            <a:xfrm>
              <a:off x="-66" y="-37"/>
              <a:ext cx="19333" cy="10874"/>
            </a:xfrm>
            <a:prstGeom prst="rect">
              <a:avLst/>
            </a:prstGeom>
          </p:spPr>
        </p:pic>
        <p:sp>
          <p:nvSpPr>
            <p:cNvPr id="3" name="矩形 2"/>
            <p:cNvSpPr/>
            <p:nvPr/>
          </p:nvSpPr>
          <p:spPr>
            <a:xfrm>
              <a:off x="-66" y="-71"/>
              <a:ext cx="19332" cy="10942"/>
            </a:xfrm>
            <a:prstGeom prst="rect">
              <a:avLst/>
            </a:prstGeom>
            <a:solidFill>
              <a:schemeClr val="tx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pic>
        <p:nvPicPr>
          <p:cNvPr id="27" name="图片 26" descr="旺链logo--"/>
          <p:cNvPicPr>
            <a:picLocks noChangeAspect="1"/>
          </p:cNvPicPr>
          <p:nvPr/>
        </p:nvPicPr>
        <p:blipFill>
          <a:blip r:embed="rId4"/>
          <a:stretch>
            <a:fillRect/>
          </a:stretch>
        </p:blipFill>
        <p:spPr>
          <a:xfrm>
            <a:off x="10548620" y="382270"/>
            <a:ext cx="1217930" cy="367030"/>
          </a:xfrm>
          <a:prstGeom prst="rect">
            <a:avLst/>
          </a:prstGeom>
        </p:spPr>
      </p:pic>
      <p:sp>
        <p:nvSpPr>
          <p:cNvPr id="11" name="文本框 10"/>
          <p:cNvSpPr txBox="1"/>
          <p:nvPr/>
        </p:nvSpPr>
        <p:spPr>
          <a:xfrm>
            <a:off x="4643792" y="3028344"/>
            <a:ext cx="5321633"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457200" rtl="0" fontAlgn="auto" latinLnBrk="0" hangingPunct="0">
              <a:lnSpc>
                <a:spcPct val="100000"/>
              </a:lnSpc>
              <a:spcBef>
                <a:spcPts val="0"/>
              </a:spcBef>
              <a:spcAft>
                <a:spcPts val="0"/>
              </a:spcAft>
              <a:buClrTx/>
              <a:buSzTx/>
            </a:pPr>
            <a:r>
              <a:rPr lang="zh-CN" altLang="en-US" sz="2800" dirty="0">
                <a:solidFill>
                  <a:srgbClr val="FF9300"/>
                </a:solidFill>
                <a:latin typeface="微软雅黑" panose="020B0703020204020201" charset="-122"/>
                <a:ea typeface="微软雅黑" panose="020B0703020204020201" charset="-122"/>
                <a:cs typeface="+mn-cs"/>
                <a:sym typeface="等线"/>
              </a:rPr>
              <a:t>金融及存证交易</a:t>
            </a:r>
            <a:endParaRPr lang="en-US" altLang="zh-CN" sz="2800" dirty="0">
              <a:solidFill>
                <a:srgbClr val="FF9300"/>
              </a:solidFill>
              <a:latin typeface="微软雅黑" panose="020B0703020204020201" charset="-122"/>
              <a:ea typeface="微软雅黑" panose="020B0703020204020201" charset="-122"/>
              <a:cs typeface="+mn-cs"/>
              <a:sym typeface="等线"/>
            </a:endParaRPr>
          </a:p>
        </p:txBody>
      </p:sp>
      <p:sp>
        <p:nvSpPr>
          <p:cNvPr id="5" name="文本框 4"/>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tx1">
                    <a:lumMod val="50000"/>
                    <a:lumOff val="50000"/>
                  </a:schemeClr>
                </a:solidFill>
                <a:latin typeface="微软雅黑" panose="020B0703020204020201" charset="-122"/>
                <a:ea typeface="微软雅黑" panose="020B0703020204020201" charset="-122"/>
                <a:cs typeface="+mn-cs"/>
                <a:sym typeface="等线"/>
              </a:rPr>
              <a:t>22</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28333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914400">
              <a:spcBef>
                <a:spcPts val="0"/>
              </a:spcBef>
            </a:pPr>
            <a:r>
              <a:rPr lang="zh-CN" altLang="en-US" sz="2400" b="0" dirty="0">
                <a:solidFill>
                  <a:schemeClr val="bg2"/>
                </a:solidFill>
                <a:latin typeface="微软雅黑" panose="020B0703020204020201" charset="-122"/>
                <a:ea typeface="微软雅黑" panose="020B0703020204020201" charset="-122"/>
                <a:sym typeface="+mn-ea"/>
              </a:rPr>
              <a:t>供应链金融解决方案</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2" name="出自【趣你的PPT】(微信:qunideppt)：最优质的PPT资源库"/>
          <p:cNvSpPr txBox="1"/>
          <p:nvPr/>
        </p:nvSpPr>
        <p:spPr>
          <a:xfrm>
            <a:off x="7167245" y="284607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实现普惠金融</a:t>
            </a:r>
          </a:p>
        </p:txBody>
      </p:sp>
      <p:sp>
        <p:nvSpPr>
          <p:cNvPr id="3" name="出自【趣你的PPT】(微信:qunideppt)：最优质的PPT资源库"/>
          <p:cNvSpPr txBox="1"/>
          <p:nvPr/>
        </p:nvSpPr>
        <p:spPr>
          <a:xfrm>
            <a:off x="7167245" y="3773805"/>
            <a:ext cx="1619250" cy="52070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建立多方信用机制</a:t>
            </a:r>
          </a:p>
        </p:txBody>
      </p:sp>
      <p:sp>
        <p:nvSpPr>
          <p:cNvPr id="4" name="出自【趣你的PPT】(微信:qunideppt)：最优质的PPT资源库"/>
          <p:cNvSpPr txBox="1"/>
          <p:nvPr/>
        </p:nvSpPr>
        <p:spPr>
          <a:xfrm>
            <a:off x="9244330" y="2846070"/>
            <a:ext cx="1619250" cy="52070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打破传统模式局限性</a:t>
            </a:r>
          </a:p>
        </p:txBody>
      </p:sp>
      <p:sp>
        <p:nvSpPr>
          <p:cNvPr id="5" name="出自【趣你的PPT】(微信:qunideppt)：最优质的PPT资源库"/>
          <p:cNvSpPr txBox="1"/>
          <p:nvPr/>
        </p:nvSpPr>
        <p:spPr>
          <a:xfrm>
            <a:off x="9244330" y="3773805"/>
            <a:ext cx="1619250" cy="520700"/>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超高级别安全加密</a:t>
            </a:r>
          </a:p>
        </p:txBody>
      </p:sp>
      <p:pic>
        <p:nvPicPr>
          <p:cNvPr id="7" name="图片 6" descr="解决方案图-07"/>
          <p:cNvPicPr>
            <a:picLocks noChangeAspect="1"/>
          </p:cNvPicPr>
          <p:nvPr/>
        </p:nvPicPr>
        <p:blipFill>
          <a:blip r:embed="rId4"/>
          <a:srcRect l="61894" t="51747" r="20631" b="7061"/>
          <a:stretch>
            <a:fillRect/>
          </a:stretch>
        </p:blipFill>
        <p:spPr>
          <a:xfrm>
            <a:off x="207010" y="744220"/>
            <a:ext cx="6960235" cy="5632450"/>
          </a:xfrm>
          <a:prstGeom prst="rect">
            <a:avLst/>
          </a:prstGeom>
        </p:spPr>
      </p:pic>
      <p:sp>
        <p:nvSpPr>
          <p:cNvPr id="6" name="文本框 5"/>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23</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25285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914400">
              <a:spcBef>
                <a:spcPts val="0"/>
              </a:spcBef>
            </a:pPr>
            <a:r>
              <a:rPr lang="zh-CN" altLang="en-US" sz="2400" b="0" dirty="0">
                <a:solidFill>
                  <a:schemeClr val="bg2"/>
                </a:solidFill>
                <a:latin typeface="微软雅黑" panose="020B0703020204020201" charset="-122"/>
                <a:ea typeface="微软雅黑" panose="020B0703020204020201" charset="-122"/>
                <a:sym typeface="+mn-ea"/>
              </a:rPr>
              <a:t>电子发票解决方案</a:t>
            </a:r>
            <a:endParaRPr lang="zh-CN" altLang="en-US" sz="2400" b="0" dirty="0">
              <a:solidFill>
                <a:schemeClr val="bg2"/>
              </a:solidFill>
              <a:latin typeface="微软雅黑" panose="020B0703020204020201" charset="-122"/>
              <a:ea typeface="微软雅黑" panose="020B0703020204020201" charset="-122"/>
              <a:sym typeface="等线"/>
            </a:endParaRPr>
          </a:p>
        </p:txBody>
      </p:sp>
      <p:pic>
        <p:nvPicPr>
          <p:cNvPr id="6" name="图片 5" descr="解决方案图-07"/>
          <p:cNvPicPr>
            <a:picLocks noChangeAspect="1"/>
          </p:cNvPicPr>
          <p:nvPr/>
        </p:nvPicPr>
        <p:blipFill>
          <a:blip r:embed="rId4"/>
          <a:srcRect l="44096" t="55414" r="41209" b="13269"/>
          <a:stretch>
            <a:fillRect/>
          </a:stretch>
        </p:blipFill>
        <p:spPr>
          <a:xfrm>
            <a:off x="825500" y="1276985"/>
            <a:ext cx="6110605" cy="4471035"/>
          </a:xfrm>
          <a:prstGeom prst="rect">
            <a:avLst/>
          </a:prstGeom>
        </p:spPr>
      </p:pic>
      <p:sp>
        <p:nvSpPr>
          <p:cNvPr id="7" name="出自【趣你的PPT】(微信:qunideppt)：最优质的PPT资源库"/>
          <p:cNvSpPr txBox="1"/>
          <p:nvPr/>
        </p:nvSpPr>
        <p:spPr>
          <a:xfrm>
            <a:off x="7567930" y="283210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dirty="0" err="1">
                <a:solidFill>
                  <a:srgbClr val="FFA300"/>
                </a:solidFill>
              </a:rPr>
              <a:t>真实透明</a:t>
            </a:r>
          </a:p>
        </p:txBody>
      </p:sp>
      <p:sp>
        <p:nvSpPr>
          <p:cNvPr id="10" name="出自【趣你的PPT】(微信:qunideppt)：最优质的PPT资源库"/>
          <p:cNvSpPr txBox="1"/>
          <p:nvPr/>
        </p:nvSpPr>
        <p:spPr>
          <a:xfrm>
            <a:off x="7567930" y="354457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dirty="0" err="1">
                <a:solidFill>
                  <a:srgbClr val="FFA300"/>
                </a:solidFill>
              </a:rPr>
              <a:t>信任</a:t>
            </a:r>
            <a:r>
              <a:rPr lang="zh-CN" altLang="en-US" sz="1400" dirty="0">
                <a:solidFill>
                  <a:srgbClr val="FFA300"/>
                </a:solidFill>
              </a:rPr>
              <a:t>提</a:t>
            </a:r>
            <a:r>
              <a:rPr sz="1400" dirty="0" err="1">
                <a:solidFill>
                  <a:srgbClr val="FFA300"/>
                </a:solidFill>
              </a:rPr>
              <a:t>升</a:t>
            </a:r>
          </a:p>
        </p:txBody>
      </p:sp>
      <p:sp>
        <p:nvSpPr>
          <p:cNvPr id="11" name="出自【趣你的PPT】(微信:qunideppt)：最优质的PPT资源库"/>
          <p:cNvSpPr txBox="1"/>
          <p:nvPr/>
        </p:nvSpPr>
        <p:spPr>
          <a:xfrm>
            <a:off x="7567930" y="426085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dirty="0" err="1">
                <a:solidFill>
                  <a:srgbClr val="FFA300"/>
                </a:solidFill>
              </a:rPr>
              <a:t>安全保障</a:t>
            </a:r>
          </a:p>
        </p:txBody>
      </p:sp>
      <p:sp>
        <p:nvSpPr>
          <p:cNvPr id="12" name="出自【趣你的PPT】(微信:qunideppt)：最优质的PPT资源库"/>
          <p:cNvSpPr txBox="1"/>
          <p:nvPr/>
        </p:nvSpPr>
        <p:spPr>
          <a:xfrm>
            <a:off x="9319895" y="283210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实时共享</a:t>
            </a:r>
          </a:p>
        </p:txBody>
      </p:sp>
      <p:sp>
        <p:nvSpPr>
          <p:cNvPr id="14" name="出自【趣你的PPT】(微信:qunideppt)：最优质的PPT资源库"/>
          <p:cNvSpPr txBox="1"/>
          <p:nvPr/>
        </p:nvSpPr>
        <p:spPr>
          <a:xfrm>
            <a:off x="9319895" y="354457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确权认证</a:t>
            </a:r>
          </a:p>
        </p:txBody>
      </p:sp>
      <p:sp>
        <p:nvSpPr>
          <p:cNvPr id="18" name="出自【趣你的PPT】(微信:qunideppt)：最优质的PPT资源库"/>
          <p:cNvSpPr txBox="1"/>
          <p:nvPr/>
        </p:nvSpPr>
        <p:spPr>
          <a:xfrm>
            <a:off x="9319895" y="426085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真实监控</a:t>
            </a:r>
          </a:p>
        </p:txBody>
      </p:sp>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24</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19189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914400">
              <a:spcBef>
                <a:spcPts val="0"/>
              </a:spcBef>
            </a:pPr>
            <a:r>
              <a:rPr lang="zh-CN" altLang="en-US" sz="2400" b="0" dirty="0">
                <a:solidFill>
                  <a:schemeClr val="bg2"/>
                </a:solidFill>
                <a:latin typeface="微软雅黑" panose="020B0703020204020201" charset="-122"/>
                <a:ea typeface="微软雅黑" panose="020B0703020204020201" charset="-122"/>
                <a:sym typeface="+mn-ea"/>
              </a:rPr>
              <a:t>营销解决方案</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2" name="出自【趣你的PPT】(微信:qunideppt)：最优质的PPT资源库"/>
          <p:cNvSpPr txBox="1"/>
          <p:nvPr/>
        </p:nvSpPr>
        <p:spPr>
          <a:xfrm>
            <a:off x="7296150" y="270891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交易真实透明</a:t>
            </a:r>
          </a:p>
        </p:txBody>
      </p:sp>
      <p:sp>
        <p:nvSpPr>
          <p:cNvPr id="3" name="出自【趣你的PPT】(微信:qunideppt)：最优质的PPT资源库"/>
          <p:cNvSpPr txBox="1"/>
          <p:nvPr/>
        </p:nvSpPr>
        <p:spPr>
          <a:xfrm>
            <a:off x="7296150" y="342138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绝对平等公正</a:t>
            </a:r>
          </a:p>
        </p:txBody>
      </p:sp>
      <p:sp>
        <p:nvSpPr>
          <p:cNvPr id="15" name="出自【趣你的PPT】(微信:qunideppt)：最优质的PPT资源库"/>
          <p:cNvSpPr txBox="1"/>
          <p:nvPr/>
        </p:nvSpPr>
        <p:spPr>
          <a:xfrm>
            <a:off x="7296150" y="413766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助力企业品牌</a:t>
            </a:r>
          </a:p>
        </p:txBody>
      </p:sp>
      <p:sp>
        <p:nvSpPr>
          <p:cNvPr id="16" name="出自【趣你的PPT】(微信:qunideppt)：最优质的PPT资源库"/>
          <p:cNvSpPr txBox="1"/>
          <p:nvPr/>
        </p:nvSpPr>
        <p:spPr>
          <a:xfrm>
            <a:off x="9373235" y="270891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激励有效保证</a:t>
            </a:r>
          </a:p>
        </p:txBody>
      </p:sp>
      <p:sp>
        <p:nvSpPr>
          <p:cNvPr id="4" name="出自【趣你的PPT】(微信:qunideppt)：最优质的PPT资源库"/>
          <p:cNvSpPr txBox="1"/>
          <p:nvPr/>
        </p:nvSpPr>
        <p:spPr>
          <a:xfrm>
            <a:off x="9373235" y="342138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优质购物体验</a:t>
            </a:r>
          </a:p>
        </p:txBody>
      </p:sp>
      <p:pic>
        <p:nvPicPr>
          <p:cNvPr id="5" name="图片 4" descr="解决方案图-07"/>
          <p:cNvPicPr>
            <a:picLocks noChangeAspect="1"/>
          </p:cNvPicPr>
          <p:nvPr/>
        </p:nvPicPr>
        <p:blipFill>
          <a:blip r:embed="rId4"/>
          <a:srcRect l="21818" t="12909" r="60271" b="54524"/>
          <a:stretch>
            <a:fillRect/>
          </a:stretch>
        </p:blipFill>
        <p:spPr>
          <a:xfrm>
            <a:off x="114300" y="1003935"/>
            <a:ext cx="7181850" cy="4483735"/>
          </a:xfrm>
          <a:prstGeom prst="rect">
            <a:avLst/>
          </a:prstGeom>
        </p:spPr>
      </p:pic>
      <p:sp>
        <p:nvSpPr>
          <p:cNvPr id="6" name="文本框 5"/>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25</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25285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914400">
              <a:spcBef>
                <a:spcPts val="0"/>
              </a:spcBef>
            </a:pPr>
            <a:r>
              <a:rPr lang="zh-CN" altLang="en-US" sz="2400" b="0" dirty="0">
                <a:solidFill>
                  <a:schemeClr val="bg2"/>
                </a:solidFill>
                <a:latin typeface="微软雅黑" panose="020B0703020204020201" charset="-122"/>
                <a:ea typeface="微软雅黑" panose="020B0703020204020201" charset="-122"/>
                <a:sym typeface="+mn-ea"/>
              </a:rPr>
              <a:t>股权交易解决方案</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6" name="出自【趣你的PPT】(微信:qunideppt)：最优质的PPT资源库"/>
          <p:cNvSpPr txBox="1"/>
          <p:nvPr/>
        </p:nvSpPr>
        <p:spPr>
          <a:xfrm>
            <a:off x="6983095" y="364236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决策更高效</a:t>
            </a:r>
          </a:p>
        </p:txBody>
      </p:sp>
      <p:sp>
        <p:nvSpPr>
          <p:cNvPr id="7" name="出自【趣你的PPT】(微信:qunideppt)：最优质的PPT资源库"/>
          <p:cNvSpPr txBox="1"/>
          <p:nvPr/>
        </p:nvSpPr>
        <p:spPr>
          <a:xfrm>
            <a:off x="6983095" y="435483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信息更可靠</a:t>
            </a:r>
          </a:p>
        </p:txBody>
      </p:sp>
      <p:sp>
        <p:nvSpPr>
          <p:cNvPr id="10" name="出自【趣你的PPT】(微信:qunideppt)：最优质的PPT资源库"/>
          <p:cNvSpPr txBox="1"/>
          <p:nvPr/>
        </p:nvSpPr>
        <p:spPr>
          <a:xfrm>
            <a:off x="9060180" y="364236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数据更安全</a:t>
            </a:r>
          </a:p>
        </p:txBody>
      </p:sp>
      <p:sp>
        <p:nvSpPr>
          <p:cNvPr id="11" name="出自【趣你的PPT】(微信:qunideppt)：最优质的PPT资源库"/>
          <p:cNvSpPr txBox="1"/>
          <p:nvPr/>
        </p:nvSpPr>
        <p:spPr>
          <a:xfrm>
            <a:off x="9060180" y="435483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履约有保障</a:t>
            </a:r>
          </a:p>
        </p:txBody>
      </p:sp>
      <p:sp>
        <p:nvSpPr>
          <p:cNvPr id="17" name="Text Placeholder 32"/>
          <p:cNvSpPr txBox="1"/>
          <p:nvPr/>
        </p:nvSpPr>
        <p:spPr>
          <a:xfrm>
            <a:off x="7268210" y="2503805"/>
            <a:ext cx="3690620" cy="553720"/>
          </a:xfrm>
          <a:prstGeom prst="rect">
            <a:avLst/>
          </a:prstGeom>
          <a:ln w="12700">
            <a:miter lim="400000"/>
          </a:ln>
        </p:spPr>
        <p:txBody>
          <a:bodyPr wrap="square" lIns="0" tIns="0" rIns="0" bIns="0">
            <a:spAutoFit/>
          </a:bodyPr>
          <a:lstStyle>
            <a:lvl1pPr defTabSz="685800">
              <a:lnSpc>
                <a:spcPct val="120000"/>
              </a:lnSpc>
              <a:spcBef>
                <a:spcPts val="700"/>
              </a:spcBef>
              <a:defRPr sz="1200">
                <a:solidFill>
                  <a:schemeClr val="accent2">
                    <a:satOff val="-4013"/>
                    <a:lumOff val="20392"/>
                  </a:scheme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a:lnSpc>
                <a:spcPct val="150000"/>
              </a:lnSpc>
            </a:pPr>
            <a:r>
              <a:rPr>
                <a:solidFill>
                  <a:schemeClr val="tx1">
                    <a:lumMod val="75000"/>
                    <a:lumOff val="25000"/>
                  </a:schemeClr>
                </a:solidFill>
                <a:sym typeface="+mn-ea"/>
              </a:rPr>
              <a:t>搭建以区块链为底层的股权交易平台，降低项目方与投资方的交易门槛，实现股权等价值资产的快速流通。</a:t>
            </a:r>
          </a:p>
        </p:txBody>
      </p:sp>
      <p:pic>
        <p:nvPicPr>
          <p:cNvPr id="12" name="图片 11" descr="解决方案图-07"/>
          <p:cNvPicPr>
            <a:picLocks noChangeAspect="1"/>
          </p:cNvPicPr>
          <p:nvPr/>
        </p:nvPicPr>
        <p:blipFill>
          <a:blip r:embed="rId4"/>
          <a:srcRect l="2677" t="51747" r="82179" b="6657"/>
          <a:stretch>
            <a:fillRect/>
          </a:stretch>
        </p:blipFill>
        <p:spPr>
          <a:xfrm>
            <a:off x="181610" y="593725"/>
            <a:ext cx="6530975" cy="6158230"/>
          </a:xfrm>
          <a:prstGeom prst="rect">
            <a:avLst/>
          </a:prstGeom>
        </p:spPr>
      </p:pic>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26</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25285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defTabSz="914400">
              <a:spcBef>
                <a:spcPts val="0"/>
              </a:spcBef>
            </a:pPr>
            <a:r>
              <a:rPr lang="zh-CN" altLang="en-US" sz="2400" b="0" dirty="0">
                <a:solidFill>
                  <a:schemeClr val="bg2"/>
                </a:solidFill>
                <a:latin typeface="微软雅黑" panose="020B0703020204020201" charset="-122"/>
                <a:ea typeface="微软雅黑" panose="020B0703020204020201" charset="-122"/>
                <a:sym typeface="+mn-ea"/>
              </a:rPr>
              <a:t>资产上链解决方案</a:t>
            </a:r>
            <a:endParaRPr lang="zh-CN" altLang="en-US" sz="2400" b="0" dirty="0">
              <a:solidFill>
                <a:schemeClr val="bg2"/>
              </a:solidFill>
              <a:latin typeface="微软雅黑" panose="020B0703020204020201" charset="-122"/>
              <a:ea typeface="微软雅黑" panose="020B0703020204020201" charset="-122"/>
              <a:sym typeface="等线"/>
            </a:endParaRPr>
          </a:p>
        </p:txBody>
      </p:sp>
      <p:sp>
        <p:nvSpPr>
          <p:cNvPr id="2" name="Text Placeholder 32"/>
          <p:cNvSpPr txBox="1"/>
          <p:nvPr/>
        </p:nvSpPr>
        <p:spPr>
          <a:xfrm>
            <a:off x="7268210" y="2202815"/>
            <a:ext cx="3690620" cy="553720"/>
          </a:xfrm>
          <a:prstGeom prst="rect">
            <a:avLst/>
          </a:prstGeom>
          <a:ln w="12700">
            <a:miter lim="400000"/>
          </a:ln>
        </p:spPr>
        <p:txBody>
          <a:bodyPr wrap="square" lIns="0" tIns="0" rIns="0" bIns="0">
            <a:spAutoFit/>
          </a:bodyPr>
          <a:lstStyle>
            <a:lvl1pPr defTabSz="685800">
              <a:lnSpc>
                <a:spcPct val="120000"/>
              </a:lnSpc>
              <a:spcBef>
                <a:spcPts val="700"/>
              </a:spcBef>
              <a:defRPr sz="1200">
                <a:solidFill>
                  <a:schemeClr val="accent2">
                    <a:satOff val="-4012"/>
                    <a:lumOff val="20392"/>
                  </a:scheme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a:lnSpc>
                <a:spcPct val="150000"/>
              </a:lnSpc>
            </a:pPr>
            <a:r>
              <a:rPr dirty="0" err="1">
                <a:solidFill>
                  <a:schemeClr val="tx1">
                    <a:lumMod val="75000"/>
                    <a:lumOff val="25000"/>
                  </a:schemeClr>
                </a:solidFill>
                <a:sym typeface="+mn-ea"/>
              </a:rPr>
              <a:t>区块链技术和智能合约的引入，对资产证券化、证券通证化、通证流通全过程具有积极意义</a:t>
            </a:r>
            <a:r>
              <a:rPr dirty="0">
                <a:solidFill>
                  <a:schemeClr val="tx1">
                    <a:lumMod val="75000"/>
                    <a:lumOff val="25000"/>
                  </a:schemeClr>
                </a:solidFill>
                <a:sym typeface="+mn-ea"/>
              </a:rPr>
              <a:t>。</a:t>
            </a:r>
          </a:p>
        </p:txBody>
      </p:sp>
      <p:sp>
        <p:nvSpPr>
          <p:cNvPr id="3" name="出自【趣你的PPT】(微信:qunideppt)：最优质的PPT资源库"/>
          <p:cNvSpPr txBox="1"/>
          <p:nvPr/>
        </p:nvSpPr>
        <p:spPr>
          <a:xfrm>
            <a:off x="7051675" y="3343910"/>
            <a:ext cx="1619250"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全流程合规化</a:t>
            </a:r>
          </a:p>
        </p:txBody>
      </p:sp>
      <p:sp>
        <p:nvSpPr>
          <p:cNvPr id="14" name="出自【趣你的PPT】(微信:qunideppt)：最优质的PPT资源库"/>
          <p:cNvSpPr txBox="1"/>
          <p:nvPr/>
        </p:nvSpPr>
        <p:spPr>
          <a:xfrm>
            <a:off x="7051675" y="4056380"/>
            <a:ext cx="2211705"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a:solidFill>
                  <a:srgbClr val="FFA300"/>
                </a:solidFill>
              </a:rPr>
              <a:t>确保信息安全可靠</a:t>
            </a:r>
          </a:p>
        </p:txBody>
      </p:sp>
      <p:sp>
        <p:nvSpPr>
          <p:cNvPr id="15" name="出自【趣你的PPT】(微信:qunideppt)：最优质的PPT资源库"/>
          <p:cNvSpPr txBox="1"/>
          <p:nvPr/>
        </p:nvSpPr>
        <p:spPr>
          <a:xfrm>
            <a:off x="7051675" y="4772660"/>
            <a:ext cx="2211705" cy="305435"/>
          </a:xfrm>
          <a:prstGeom prst="rect">
            <a:avLst/>
          </a:prstGeom>
          <a:ln w="12700">
            <a:miter lim="400000"/>
          </a:ln>
        </p:spPr>
        <p:txBody>
          <a:bodyPr wrap="square" lIns="45718" tIns="45718" rIns="45718" bIns="45718">
            <a:spAutoFit/>
          </a:bodyPr>
          <a:lstStyle>
            <a:lvl1pPr defTabSz="914400">
              <a:defRPr sz="1600" b="1">
                <a:solidFill>
                  <a:srgbClr val="FFA300"/>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marL="285750" indent="-285750">
              <a:buFont typeface="Arial" panose="020B06060202020A0204" pitchFamily="34" charset="0"/>
              <a:buChar char="•"/>
            </a:pPr>
            <a:r>
              <a:rPr sz="1400" dirty="0" err="1">
                <a:solidFill>
                  <a:srgbClr val="FFA300"/>
                </a:solidFill>
              </a:rPr>
              <a:t>加快流通交易速度</a:t>
            </a:r>
          </a:p>
        </p:txBody>
      </p:sp>
      <p:pic>
        <p:nvPicPr>
          <p:cNvPr id="5" name="图片 4" descr="解决方案图-07"/>
          <p:cNvPicPr>
            <a:picLocks noChangeAspect="1"/>
          </p:cNvPicPr>
          <p:nvPr/>
        </p:nvPicPr>
        <p:blipFill>
          <a:blip r:embed="rId4"/>
          <a:srcRect l="63302" t="6271" r="17165" b="47039"/>
          <a:stretch>
            <a:fillRect/>
          </a:stretch>
        </p:blipFill>
        <p:spPr>
          <a:xfrm>
            <a:off x="464185" y="744220"/>
            <a:ext cx="6882130" cy="5647690"/>
          </a:xfrm>
          <a:prstGeom prst="rect">
            <a:avLst/>
          </a:prstGeom>
        </p:spPr>
      </p:pic>
      <p:sp>
        <p:nvSpPr>
          <p:cNvPr id="4" name="文本框 3"/>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27</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910" y="-45085"/>
            <a:ext cx="12275820" cy="6948170"/>
            <a:chOff x="-66" y="-71"/>
            <a:chExt cx="19332" cy="10942"/>
          </a:xfrm>
        </p:grpSpPr>
        <p:pic>
          <p:nvPicPr>
            <p:cNvPr id="3" name="图片 2" descr="黑色背景"/>
            <p:cNvPicPr>
              <a:picLocks noChangeAspect="1"/>
            </p:cNvPicPr>
            <p:nvPr/>
          </p:nvPicPr>
          <p:blipFill>
            <a:blip r:embed="rId3"/>
            <a:stretch>
              <a:fillRect/>
            </a:stretch>
          </p:blipFill>
          <p:spPr>
            <a:xfrm>
              <a:off x="-66" y="-37"/>
              <a:ext cx="19333" cy="10874"/>
            </a:xfrm>
            <a:prstGeom prst="rect">
              <a:avLst/>
            </a:prstGeom>
          </p:spPr>
        </p:pic>
        <p:sp>
          <p:nvSpPr>
            <p:cNvPr id="4" name="矩形 3"/>
            <p:cNvSpPr/>
            <p:nvPr/>
          </p:nvSpPr>
          <p:spPr>
            <a:xfrm>
              <a:off x="-66" y="-71"/>
              <a:ext cx="19332" cy="10942"/>
            </a:xfrm>
            <a:prstGeom prst="rect">
              <a:avLst/>
            </a:prstGeom>
            <a:solidFill>
              <a:schemeClr val="tx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pic>
        <p:nvPicPr>
          <p:cNvPr id="27" name="图片 26" descr="旺链logo--"/>
          <p:cNvPicPr>
            <a:picLocks noChangeAspect="1"/>
          </p:cNvPicPr>
          <p:nvPr/>
        </p:nvPicPr>
        <p:blipFill>
          <a:blip r:embed="rId4"/>
          <a:stretch>
            <a:fillRect/>
          </a:stretch>
        </p:blipFill>
        <p:spPr>
          <a:xfrm>
            <a:off x="10548620" y="382270"/>
            <a:ext cx="1217930" cy="367030"/>
          </a:xfrm>
          <a:prstGeom prst="rect">
            <a:avLst/>
          </a:prstGeom>
        </p:spPr>
      </p:pic>
      <p:grpSp>
        <p:nvGrpSpPr>
          <p:cNvPr id="7" name="组合 6"/>
          <p:cNvGrpSpPr/>
          <p:nvPr/>
        </p:nvGrpSpPr>
        <p:grpSpPr>
          <a:xfrm>
            <a:off x="1911262" y="2282358"/>
            <a:ext cx="1694921" cy="1077214"/>
            <a:chOff x="1911262" y="2282358"/>
            <a:chExt cx="1694921" cy="1077214"/>
          </a:xfrm>
        </p:grpSpPr>
        <p:sp>
          <p:nvSpPr>
            <p:cNvPr id="8" name="文本框 7"/>
            <p:cNvSpPr txBox="1"/>
            <p:nvPr/>
          </p:nvSpPr>
          <p:spPr>
            <a:xfrm>
              <a:off x="1911262" y="2282358"/>
              <a:ext cx="1543138" cy="10772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3600" dirty="0">
                  <a:solidFill>
                    <a:srgbClr val="F49D3F"/>
                  </a:solidFill>
                  <a:latin typeface="微软雅黑" panose="020B0703020204020201" charset="-122"/>
                  <a:ea typeface="微软雅黑" panose="020B0703020204020201" charset="-122"/>
                  <a:cs typeface="+mn-cs"/>
                  <a:sym typeface="Helvetica" panose="020B06040202020A0204"/>
                </a:rPr>
                <a:t>Part 4  </a:t>
              </a:r>
            </a:p>
            <a:p>
              <a:pPr marL="0" marR="0" indent="0" algn="l" defTabSz="4572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Helvetica" panose="020B06040202020A0204"/>
                </a:rPr>
                <a:t>客户故事</a:t>
              </a:r>
            </a:p>
          </p:txBody>
        </p:sp>
        <p:cxnSp>
          <p:nvCxnSpPr>
            <p:cNvPr id="9" name="直线连接符 8"/>
            <p:cNvCxnSpPr/>
            <p:nvPr/>
          </p:nvCxnSpPr>
          <p:spPr>
            <a:xfrm>
              <a:off x="3606183" y="2395471"/>
              <a:ext cx="0" cy="904739"/>
            </a:xfrm>
            <a:prstGeom prst="line">
              <a:avLst/>
            </a:prstGeom>
            <a:noFill/>
            <a:ln w="25400" cap="flat">
              <a:solidFill>
                <a:srgbClr val="FF9300"/>
              </a:solidFill>
              <a:prstDash val="solid"/>
              <a:round/>
            </a:ln>
          </p:spPr>
          <p:style>
            <a:lnRef idx="0">
              <a:scrgbClr r="0" g="0" b="0"/>
            </a:lnRef>
            <a:fillRef idx="0">
              <a:scrgbClr r="0" g="0" b="0"/>
            </a:fillRef>
            <a:effectRef idx="0">
              <a:scrgbClr r="0" g="0" b="0"/>
            </a:effectRef>
            <a:fontRef idx="none"/>
          </p:style>
        </p:cxnSp>
      </p:grpSp>
      <p:sp>
        <p:nvSpPr>
          <p:cNvPr id="10" name="文本框 9"/>
          <p:cNvSpPr txBox="1"/>
          <p:nvPr/>
        </p:nvSpPr>
        <p:spPr>
          <a:xfrm>
            <a:off x="3757967" y="2609727"/>
            <a:ext cx="5321633" cy="7386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fontAlgn="auto">
              <a:spcBef>
                <a:spcPts val="0"/>
              </a:spcBef>
              <a:spcAft>
                <a:spcPts val="0"/>
              </a:spcAft>
              <a:buFont typeface="Arial" panose="020B06060202020A0204" pitchFamily="34" charset="0"/>
              <a:buChar char="•"/>
            </a:pPr>
            <a:r>
              <a:rPr lang="zh-CN" altLang="en-US" sz="1400" dirty="0">
                <a:solidFill>
                  <a:schemeClr val="bg1"/>
                </a:solidFill>
                <a:latin typeface="+mn-ea"/>
                <a:sym typeface="等线"/>
              </a:rPr>
              <a:t>新加坡港务集团</a:t>
            </a:r>
            <a:endParaRPr lang="en-US" altLang="zh-CN" sz="1400" dirty="0">
              <a:solidFill>
                <a:schemeClr val="bg1"/>
              </a:solidFill>
              <a:latin typeface="+mn-ea"/>
              <a:cs typeface="+mn-cs"/>
              <a:sym typeface="等线"/>
            </a:endParaRPr>
          </a:p>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mn-ea"/>
                <a:cs typeface="+mn-cs"/>
                <a:sym typeface="等线"/>
              </a:rPr>
              <a:t>益海嘉里</a:t>
            </a:r>
            <a:endParaRPr lang="en-US" altLang="zh-CN" sz="1400" dirty="0">
              <a:solidFill>
                <a:schemeClr val="bg1"/>
              </a:solidFill>
              <a:latin typeface="+mn-ea"/>
              <a:cs typeface="+mn-cs"/>
              <a:sym typeface="等线"/>
            </a:endParaRPr>
          </a:p>
          <a:p>
            <a:pPr marL="285750" indent="-285750" fontAlgn="auto">
              <a:spcBef>
                <a:spcPts val="0"/>
              </a:spcBef>
              <a:spcAft>
                <a:spcPts val="0"/>
              </a:spcAft>
              <a:buFont typeface="Arial" panose="020B06060202020A0204" pitchFamily="34" charset="0"/>
              <a:buChar char="•"/>
            </a:pPr>
            <a:r>
              <a:rPr lang="zh-CN" altLang="en-US" sz="1400" dirty="0">
                <a:solidFill>
                  <a:schemeClr val="bg1"/>
                </a:solidFill>
                <a:latin typeface="+mn-ea"/>
                <a:sym typeface="等线"/>
              </a:rPr>
              <a:t>国家技术转移东部中心</a:t>
            </a:r>
            <a:endParaRPr lang="en-US" altLang="zh-CN" sz="1400" dirty="0">
              <a:solidFill>
                <a:schemeClr val="bg1"/>
              </a:solidFill>
              <a:latin typeface="+mn-ea"/>
              <a:sym typeface="等线"/>
            </a:endParaRPr>
          </a:p>
        </p:txBody>
      </p:sp>
      <p:sp>
        <p:nvSpPr>
          <p:cNvPr id="6" name="文本框 5"/>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tx1">
                    <a:lumMod val="50000"/>
                    <a:lumOff val="50000"/>
                  </a:schemeClr>
                </a:solidFill>
                <a:latin typeface="微软雅黑" panose="020B0703020204020201" charset="-122"/>
                <a:ea typeface="微软雅黑" panose="020B0703020204020201" charset="-122"/>
                <a:cs typeface="+mn-cs"/>
                <a:sym typeface="等线"/>
              </a:rPr>
              <a:t>28</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16" name="组合 15"/>
          <p:cNvGrpSpPr/>
          <p:nvPr/>
        </p:nvGrpSpPr>
        <p:grpSpPr>
          <a:xfrm>
            <a:off x="464185" y="326390"/>
            <a:ext cx="641985" cy="377190"/>
            <a:chOff x="731" y="514"/>
            <a:chExt cx="1011" cy="594"/>
          </a:xfrm>
        </p:grpSpPr>
        <p:sp>
          <p:nvSpPr>
            <p:cNvPr id="374"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375"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8" name="文本框 8"/>
          <p:cNvSpPr txBox="1"/>
          <p:nvPr/>
        </p:nvSpPr>
        <p:spPr>
          <a:xfrm>
            <a:off x="1299571" y="285280"/>
            <a:ext cx="3170095"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2"/>
                </a:solidFill>
                <a:latin typeface="微软雅黑" panose="020B0703020204020201" charset="-122"/>
                <a:ea typeface="微软雅黑" panose="020B0703020204020201" charset="-122"/>
              </a:rPr>
              <a:t>序言｜我们看到的未来</a:t>
            </a:r>
          </a:p>
        </p:txBody>
      </p:sp>
      <p:sp>
        <p:nvSpPr>
          <p:cNvPr id="10" name="矩形 5"/>
          <p:cNvSpPr>
            <a:spLocks noChangeArrowheads="1"/>
          </p:cNvSpPr>
          <p:nvPr/>
        </p:nvSpPr>
        <p:spPr bwMode="auto">
          <a:xfrm>
            <a:off x="1299571" y="1130764"/>
            <a:ext cx="9571629"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chemeClr val="bg2"/>
                </a:solidFill>
                <a:latin typeface="微软雅黑" panose="020B0703020204020201" charset="-122"/>
                <a:ea typeface="微软雅黑" panose="020B0703020204020201" charset="-122"/>
              </a:rPr>
              <a:t>区块链只是一个点，去中心化技术（可信计算）簇是一个面，</a:t>
            </a:r>
            <a:r>
              <a:rPr lang="zh-CN" altLang="en-US" sz="1400" b="1" dirty="0">
                <a:solidFill>
                  <a:schemeClr val="bg2"/>
                </a:solidFill>
                <a:latin typeface="微软雅黑" panose="020B0703020204020201" charset="-122"/>
                <a:ea typeface="微软雅黑" panose="020B0703020204020201" charset="-122"/>
              </a:rPr>
              <a:t>人类可以跨越地域、时间、种族等差异更加开放、平等、自由的协作才是我们看到的未来，</a:t>
            </a:r>
            <a:r>
              <a:rPr lang="zh-CN" altLang="en-US" sz="1400" dirty="0">
                <a:solidFill>
                  <a:schemeClr val="bg2"/>
                </a:solidFill>
                <a:latin typeface="微软雅黑" panose="020B0703020204020201" charset="-122"/>
                <a:ea typeface="微软雅黑" panose="020B0703020204020201" charset="-122"/>
              </a:rPr>
              <a:t>而且这样的协作可以以自下而上的方式自发的形成并演化，我们相信开放的远离平衡态的组织可以通过超循环、协同作用和突变进程在涨落中实现熵减，形成有序，我们相信在人类智力开发水平空前提高的当下和未来，这样的组织将成为人类协作的新形态。</a:t>
            </a:r>
          </a:p>
          <a:p>
            <a:pPr>
              <a:lnSpc>
                <a:spcPct val="150000"/>
              </a:lnSpc>
            </a:pPr>
            <a:endParaRPr lang="zh-CN" altLang="en-US" sz="1400" dirty="0">
              <a:solidFill>
                <a:schemeClr val="bg2"/>
              </a:solidFill>
              <a:latin typeface="微软雅黑" panose="020B0703020204020201" charset="-122"/>
              <a:ea typeface="微软雅黑" panose="020B0703020204020201" charset="-122"/>
            </a:endParaRPr>
          </a:p>
          <a:p>
            <a:pPr>
              <a:lnSpc>
                <a:spcPct val="150000"/>
              </a:lnSpc>
            </a:pPr>
            <a:r>
              <a:rPr lang="zh-CN" altLang="en-US" sz="1400" dirty="0">
                <a:solidFill>
                  <a:schemeClr val="bg2"/>
                </a:solidFill>
                <a:latin typeface="微软雅黑" panose="020B0703020204020201" charset="-122"/>
                <a:ea typeface="微软雅黑" panose="020B0703020204020201" charset="-122"/>
              </a:rPr>
              <a:t>区块链信仰是即是自组织的信仰，是自由人文主义的信仰最终是人类命运共同体的信仰。</a:t>
            </a:r>
            <a:r>
              <a:rPr lang="zh-CN" altLang="en-US" sz="1400" b="1" dirty="0">
                <a:solidFill>
                  <a:schemeClr val="bg2"/>
                </a:solidFill>
                <a:latin typeface="微软雅黑" panose="020B0703020204020201" charset="-122"/>
                <a:ea typeface="微软雅黑" panose="020B0703020204020201" charset="-122"/>
              </a:rPr>
              <a:t>旺链科技就是在这样的信念下诞生的，区块链行业、人类协作形态的变革才刚刚开始，我们肩付使命，努力实践，不管将来还要遇到怎样的困难，我们都有信心，因为我们看到了未来</a:t>
            </a:r>
            <a:r>
              <a:rPr lang="zh-CN" altLang="en-US" sz="1400" dirty="0">
                <a:solidFill>
                  <a:schemeClr val="bg2"/>
                </a:solidFill>
                <a:latin typeface="微软雅黑" panose="020B0703020204020201" charset="-122"/>
                <a:ea typeface="微软雅黑" panose="020B0703020204020201" charset="-122"/>
              </a:rPr>
              <a:t>。</a:t>
            </a:r>
            <a:endParaRPr lang="en-US" altLang="zh-CN" sz="1400" dirty="0">
              <a:solidFill>
                <a:schemeClr val="bg2"/>
              </a:solidFill>
              <a:latin typeface="微软雅黑" panose="020B0703020204020201" charset="-122"/>
              <a:ea typeface="微软雅黑" panose="020B0703020204020201" charset="-122"/>
            </a:endParaRPr>
          </a:p>
          <a:p>
            <a:pPr>
              <a:lnSpc>
                <a:spcPct val="150000"/>
              </a:lnSpc>
            </a:pPr>
            <a:endParaRPr lang="en-US" altLang="zh-CN" sz="1400" dirty="0">
              <a:solidFill>
                <a:schemeClr val="bg2"/>
              </a:solidFill>
              <a:latin typeface="微软雅黑" panose="020B0703020204020201" charset="-122"/>
              <a:ea typeface="微软雅黑" panose="020B0703020204020201" charset="-122"/>
            </a:endParaRPr>
          </a:p>
          <a:p>
            <a:pPr>
              <a:lnSpc>
                <a:spcPct val="150000"/>
              </a:lnSpc>
            </a:pPr>
            <a:r>
              <a:rPr lang="zh-CN" altLang="en-US" sz="1400" dirty="0">
                <a:solidFill>
                  <a:schemeClr val="bg2"/>
                </a:solidFill>
                <a:latin typeface="微软雅黑" panose="020B0703020204020201" charset="-122"/>
                <a:ea typeface="微软雅黑" panose="020B0703020204020201" charset="-122"/>
              </a:rPr>
              <a:t>我们不仅仅是一家公司，更是一群有区块链理想的实践者。不用考虑区块链能给我们带来什么，要考虑区块链能给人类和社会带来什么，以及我们能给区块链带来什么。</a:t>
            </a:r>
            <a:endParaRPr lang="en-US" altLang="zh-CN" sz="1400" dirty="0">
              <a:solidFill>
                <a:schemeClr val="bg2"/>
              </a:solidFill>
              <a:latin typeface="微软雅黑" panose="020B0703020204020201" charset="-122"/>
              <a:ea typeface="微软雅黑" panose="020B0703020204020201" charset="-122"/>
            </a:endParaRPr>
          </a:p>
          <a:p>
            <a:pPr>
              <a:lnSpc>
                <a:spcPct val="150000"/>
              </a:lnSpc>
            </a:pPr>
            <a:endParaRPr lang="en-US" altLang="zh-CN" sz="1400" dirty="0">
              <a:solidFill>
                <a:schemeClr val="bg2"/>
              </a:solidFill>
              <a:latin typeface="微软雅黑" panose="020B0703020204020201" charset="-122"/>
              <a:ea typeface="微软雅黑" panose="020B0703020204020201" charset="-122"/>
            </a:endParaRPr>
          </a:p>
          <a:p>
            <a:pPr>
              <a:lnSpc>
                <a:spcPct val="150000"/>
              </a:lnSpc>
            </a:pPr>
            <a:r>
              <a:rPr lang="zh-CN" altLang="en-US" sz="1400" b="1" dirty="0">
                <a:solidFill>
                  <a:schemeClr val="bg2"/>
                </a:solidFill>
                <a:latin typeface="微软雅黑" panose="020B0703020204020201" charset="-122"/>
                <a:ea typeface="微软雅黑" panose="020B0703020204020201" charset="-122"/>
              </a:rPr>
              <a:t>以区块链为代表的去中心化技术簇的兴起是社会发展的必然</a:t>
            </a:r>
            <a:r>
              <a:rPr lang="zh-CN" altLang="en-US" sz="1400" dirty="0">
                <a:solidFill>
                  <a:schemeClr val="bg2"/>
                </a:solidFill>
                <a:latin typeface="微软雅黑" panose="020B0703020204020201" charset="-122"/>
                <a:ea typeface="微软雅黑" panose="020B0703020204020201" charset="-122"/>
              </a:rPr>
              <a:t>，让我们拥抱变化，勇敢探索，为人类开创更美好的未来。</a:t>
            </a:r>
            <a:endParaRPr lang="en-US" altLang="zh-CN" sz="1400" dirty="0">
              <a:solidFill>
                <a:schemeClr val="bg2"/>
              </a:solidFill>
              <a:latin typeface="微软雅黑" panose="020B0703020204020201" charset="-122"/>
              <a:ea typeface="微软雅黑" panose="020B0703020204020201" charset="-122"/>
            </a:endParaRPr>
          </a:p>
          <a:p>
            <a:pPr>
              <a:lnSpc>
                <a:spcPct val="150000"/>
              </a:lnSpc>
            </a:pPr>
            <a:endParaRPr lang="en-US" altLang="zh-CN" sz="1400" dirty="0">
              <a:solidFill>
                <a:schemeClr val="bg2"/>
              </a:solidFill>
              <a:latin typeface="微软雅黑" panose="020B0703020204020201" charset="-122"/>
              <a:ea typeface="微软雅黑" panose="020B0703020204020201" charset="-122"/>
            </a:endParaRPr>
          </a:p>
          <a:p>
            <a:endParaRPr lang="en-US" altLang="zh-CN" sz="1400" dirty="0">
              <a:solidFill>
                <a:schemeClr val="bg2"/>
              </a:solidFill>
              <a:latin typeface="微软雅黑" panose="020B0703020204020201" charset="-122"/>
              <a:ea typeface="微软雅黑" panose="020B0703020204020201" charset="-122"/>
            </a:endParaRPr>
          </a:p>
          <a:p>
            <a:pPr algn="r"/>
            <a:r>
              <a:rPr lang="zh-CN" altLang="en-US" sz="1400" dirty="0">
                <a:solidFill>
                  <a:schemeClr val="bg2"/>
                </a:solidFill>
                <a:latin typeface="微软雅黑" panose="020B0703020204020201" charset="-122"/>
                <a:ea typeface="微软雅黑" panose="020B0703020204020201" charset="-122"/>
              </a:rPr>
              <a:t> 旺链科技创始人</a:t>
            </a:r>
            <a:r>
              <a:rPr lang="en-US" altLang="zh-CN" sz="1400" dirty="0">
                <a:solidFill>
                  <a:schemeClr val="bg2"/>
                </a:solidFill>
                <a:latin typeface="微软雅黑" panose="020B0703020204020201" charset="-122"/>
                <a:ea typeface="微软雅黑" panose="020B0703020204020201" charset="-122"/>
              </a:rPr>
              <a:t>&amp;CEO</a:t>
            </a:r>
            <a:r>
              <a:rPr lang="zh-CN" altLang="en-US" sz="1400" dirty="0">
                <a:solidFill>
                  <a:schemeClr val="bg2"/>
                </a:solidFill>
                <a:latin typeface="微软雅黑" panose="020B0703020204020201" charset="-122"/>
                <a:ea typeface="微软雅黑" panose="020B0703020204020201" charset="-122"/>
              </a:rPr>
              <a:t>  刘  涛   </a:t>
            </a:r>
          </a:p>
          <a:p>
            <a:endParaRPr lang="en-US" altLang="zh-CN" sz="1400" dirty="0">
              <a:solidFill>
                <a:schemeClr val="bg2"/>
              </a:solidFill>
              <a:latin typeface="微软雅黑" panose="020B0703020204020201" charset="-122"/>
              <a:ea typeface="微软雅黑" panose="020B0703020204020201" charset="-122"/>
            </a:endParaRPr>
          </a:p>
          <a:p>
            <a:endParaRPr lang="en-US" altLang="zh-CN" sz="1400" dirty="0">
              <a:solidFill>
                <a:schemeClr val="bg2"/>
              </a:solidFill>
              <a:latin typeface="微软雅黑" panose="020B0703020204020201" charset="-122"/>
              <a:ea typeface="微软雅黑" panose="020B0703020204020201" charset="-122"/>
            </a:endParaRPr>
          </a:p>
          <a:p>
            <a:endParaRPr lang="en-US" altLang="zh-CN" sz="1400" dirty="0">
              <a:solidFill>
                <a:schemeClr val="bg2"/>
              </a:solidFill>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9" name="文本框 8"/>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02</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0"/>
            <a:ext cx="12192000" cy="6876415"/>
          </a:xfrm>
          <a:prstGeom prst="rect">
            <a:avLst/>
          </a:prstGeom>
        </p:spPr>
      </p:pic>
      <p:sp>
        <p:nvSpPr>
          <p:cNvPr id="9" name="矩形 8"/>
          <p:cNvSpPr/>
          <p:nvPr/>
        </p:nvSpPr>
        <p:spPr>
          <a:xfrm>
            <a:off x="0" y="8890"/>
            <a:ext cx="12192000" cy="6868160"/>
          </a:xfrm>
          <a:prstGeom prst="rect">
            <a:avLst/>
          </a:prstGeom>
          <a:gradFill>
            <a:gsLst>
              <a:gs pos="0">
                <a:schemeClr val="bg1">
                  <a:alpha val="0"/>
                </a:schemeClr>
              </a:gs>
              <a:gs pos="49000">
                <a:schemeClr val="bg1"/>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6" name="矩形 5"/>
          <p:cNvSpPr/>
          <p:nvPr/>
        </p:nvSpPr>
        <p:spPr>
          <a:xfrm>
            <a:off x="742010" y="1565515"/>
            <a:ext cx="6119018" cy="4320000"/>
          </a:xfrm>
          <a:prstGeom prst="rect">
            <a:avLst/>
          </a:prstGeom>
          <a:solidFill>
            <a:schemeClr val="bg1">
              <a:lumMod val="50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7" name="文本框 18"/>
          <p:cNvSpPr txBox="1"/>
          <p:nvPr/>
        </p:nvSpPr>
        <p:spPr>
          <a:xfrm>
            <a:off x="6278174" y="1985084"/>
            <a:ext cx="438578" cy="458904"/>
          </a:xfrm>
          <a:prstGeom prst="rect">
            <a:avLst/>
          </a:prstGeom>
          <a:ln w="12700">
            <a:miter lim="400000"/>
          </a:ln>
        </p:spPr>
        <p:txBody>
          <a:bodyPr wrap="none" lIns="45718" tIns="45718" rIns="45718" bIns="45718">
            <a:spAutoFit/>
          </a:bodyPr>
          <a:lstStyle>
            <a:lvl1pPr defTabSz="914400">
              <a:defRPr b="1">
                <a:solidFill>
                  <a:srgbClr val="FFA300"/>
                </a:solidFill>
              </a:defRPr>
            </a:lvl1pPr>
          </a:lstStyle>
          <a:p>
            <a:pPr marL="342900" indent="-342900">
              <a:lnSpc>
                <a:spcPct val="150000"/>
              </a:lnSpc>
              <a:buFont typeface="Wingdings" panose="05000000000000000000" charset="0"/>
              <a:buChar char=""/>
              <a:defRPr>
                <a:latin typeface="+mj-lt"/>
                <a:ea typeface="+mj-ea"/>
                <a:cs typeface="+mj-cs"/>
                <a:sym typeface="Helvetica" panose="020B06040202020A0204"/>
              </a:defRPr>
            </a:pPr>
            <a:endParaRPr dirty="0">
              <a:solidFill>
                <a:schemeClr val="bg1"/>
              </a:solidFill>
              <a:latin typeface="微软雅黑" panose="020B0703020204020201" charset="-122"/>
              <a:ea typeface="微软雅黑" panose="020B0703020204020201" charset="-122"/>
              <a:cs typeface="+mn-cs"/>
              <a:sym typeface="等线" panose="02010600030101010101" pitchFamily="2" charset="-122"/>
            </a:endParaRPr>
          </a:p>
        </p:txBody>
      </p:sp>
      <p:sp>
        <p:nvSpPr>
          <p:cNvPr id="10" name="文本框 18"/>
          <p:cNvSpPr txBox="1"/>
          <p:nvPr/>
        </p:nvSpPr>
        <p:spPr>
          <a:xfrm>
            <a:off x="6278174" y="2456788"/>
            <a:ext cx="438578" cy="458904"/>
          </a:xfrm>
          <a:prstGeom prst="rect">
            <a:avLst/>
          </a:prstGeom>
          <a:ln w="12700">
            <a:miter lim="400000"/>
          </a:ln>
        </p:spPr>
        <p:txBody>
          <a:bodyPr wrap="none" lIns="45718" tIns="45718" rIns="45718" bIns="45718">
            <a:spAutoFit/>
          </a:bodyPr>
          <a:lstStyle>
            <a:lvl1pPr defTabSz="914400">
              <a:defRPr b="1">
                <a:solidFill>
                  <a:srgbClr val="FFA300"/>
                </a:solidFill>
              </a:defRPr>
            </a:lvl1pPr>
          </a:lstStyle>
          <a:p>
            <a:pPr marL="342900" indent="-342900">
              <a:lnSpc>
                <a:spcPct val="150000"/>
              </a:lnSpc>
              <a:buFont typeface="Wingdings" panose="05000000000000000000" charset="0"/>
              <a:buChar char=""/>
              <a:defRPr>
                <a:latin typeface="+mj-lt"/>
                <a:ea typeface="+mj-ea"/>
                <a:cs typeface="+mj-cs"/>
                <a:sym typeface="Helvetica" panose="020B06040202020A0204"/>
              </a:defRPr>
            </a:pPr>
            <a:endParaRPr dirty="0">
              <a:solidFill>
                <a:schemeClr val="bg1"/>
              </a:solidFill>
              <a:latin typeface="微软雅黑" panose="020B0703020204020201" charset="-122"/>
              <a:ea typeface="微软雅黑" panose="020B0703020204020201" charset="-122"/>
              <a:cs typeface="+mn-cs"/>
              <a:sym typeface="等线" panose="02010600030101010101" pitchFamily="2" charset="-122"/>
            </a:endParaRPr>
          </a:p>
        </p:txBody>
      </p:sp>
      <p:sp>
        <p:nvSpPr>
          <p:cNvPr id="11" name="TextBox 9"/>
          <p:cNvSpPr txBox="1"/>
          <p:nvPr/>
        </p:nvSpPr>
        <p:spPr>
          <a:xfrm>
            <a:off x="994278" y="1821525"/>
            <a:ext cx="5670736" cy="3409459"/>
          </a:xfrm>
          <a:prstGeom prst="rect">
            <a:avLst/>
          </a:prstGeom>
          <a:ln w="12700">
            <a:miter lim="400000"/>
          </a:ln>
        </p:spPr>
        <p:txBody>
          <a:bodyPr wrap="square" lIns="0" tIns="0" rIns="0" bIns="0">
            <a:spAutoFit/>
          </a:bodyPr>
          <a:lstStyle/>
          <a:p>
            <a:pPr>
              <a:lnSpc>
                <a:spcPct val="150000"/>
              </a:lnSpc>
            </a:pPr>
            <a:r>
              <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rPr>
              <a:t>场景：供应链数字化生态系统</a:t>
            </a:r>
            <a:endParaRPr lang="en-US" altLang="zh-CN" sz="1400" b="1" dirty="0">
              <a:solidFill>
                <a:schemeClr val="bg1"/>
              </a:solidFill>
              <a:latin typeface="微软雅黑" panose="020B0703020204020201" charset="-122"/>
              <a:ea typeface="微软雅黑" panose="020B0703020204020201" charset="-122"/>
              <a:sym typeface="等线" panose="02010600030101010101" pitchFamily="2" charset="-122"/>
            </a:endParaRPr>
          </a:p>
          <a:p>
            <a:pPr>
              <a:lnSpc>
                <a:spcPct val="150000"/>
              </a:lnSpc>
            </a:pPr>
            <a:endParaRPr lang="en-US" altLang="zh-CN" sz="1200" b="1" dirty="0">
              <a:solidFill>
                <a:schemeClr val="bg1"/>
              </a:solidFill>
              <a:latin typeface="微软雅黑" panose="020B0703020204020201" charset="-122"/>
              <a:ea typeface="微软雅黑" panose="020B0703020204020201" charset="-122"/>
              <a:sym typeface="等线" panose="02010600030101010101" pitchFamily="2" charset="-122"/>
            </a:endParaRPr>
          </a:p>
          <a:p>
            <a:pPr>
              <a:lnSpc>
                <a:spcPct val="150000"/>
              </a:lnSpc>
            </a:pPr>
            <a:r>
              <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rPr>
              <a:t>需求与痛点</a:t>
            </a:r>
            <a:endParaRPr lang="en-US" altLang="zh-CN" sz="1400" b="1" dirty="0">
              <a:solidFill>
                <a:schemeClr val="bg1"/>
              </a:solidFill>
              <a:latin typeface="微软雅黑" panose="020B0703020204020201" charset="-122"/>
              <a:ea typeface="微软雅黑" panose="020B0703020204020201" charset="-122"/>
            </a:endParaRPr>
          </a:p>
          <a:p>
            <a:pPr marL="171450" indent="-171450">
              <a:lnSpc>
                <a:spcPct val="150000"/>
              </a:lnSpc>
              <a:buFont typeface="Arial" panose="020B06060202020A0204" pitchFamily="34" charset="0"/>
              <a:buChar char="•"/>
            </a:pPr>
            <a:r>
              <a:rPr lang="en-US" altLang="zh-CN" sz="1200" dirty="0">
                <a:solidFill>
                  <a:schemeClr val="bg1"/>
                </a:solidFill>
                <a:latin typeface="微软雅黑" panose="020B0703020204020201" charset="-122"/>
                <a:ea typeface="微软雅黑" panose="020B0703020204020201" charset="-122"/>
              </a:rPr>
              <a:t> </a:t>
            </a:r>
            <a:r>
              <a:rPr lang="zh-CN" altLang="en-US" sz="1200" dirty="0">
                <a:solidFill>
                  <a:schemeClr val="bg1"/>
                </a:solidFill>
                <a:latin typeface="微软雅黑" panose="020B0703020204020201" charset="-122"/>
                <a:ea typeface="微软雅黑" panose="020B0703020204020201" charset="-122"/>
              </a:rPr>
              <a:t>传统的供应链限制了其对整个供应链的可见性，并且也缺乏对实时数据得更新，不能适应以及及时响应当今时代不断变化的市场条件</a:t>
            </a: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希望打造出的新一代系统能够监控、管理、辅助决策以及进行管理跨功能和跨公司的执行，以优化整个供应链网络，使得效率更高，响应更快，成本效益更高。</a:t>
            </a:r>
          </a:p>
          <a:p>
            <a:pPr marL="171450" indent="-171450">
              <a:lnSpc>
                <a:spcPct val="150000"/>
              </a:lnSpc>
              <a:buFont typeface="Arial" panose="020B06060202020A0204" pitchFamily="34" charset="0"/>
              <a:buChar char="•"/>
            </a:pPr>
            <a:endParaRPr lang="en-US" altLang="zh-CN" sz="1200" dirty="0">
              <a:solidFill>
                <a:schemeClr val="bg1"/>
              </a:solidFill>
              <a:latin typeface="微软雅黑" panose="020B0703020204020201" charset="-122"/>
              <a:ea typeface="微软雅黑" panose="020B0703020204020201" charset="-122"/>
            </a:endParaRPr>
          </a:p>
          <a:p>
            <a:pPr>
              <a:lnSpc>
                <a:spcPct val="150000"/>
              </a:lnSpc>
            </a:pPr>
            <a:r>
              <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rPr>
              <a:t>我们的服务</a:t>
            </a:r>
            <a:endParaRPr lang="en-US" altLang="zh-CN" sz="1400" b="1" dirty="0">
              <a:solidFill>
                <a:schemeClr val="bg1"/>
              </a:solidFill>
              <a:latin typeface="微软雅黑" panose="020B0703020204020201" charset="-122"/>
              <a:ea typeface="微软雅黑" panose="020B0703020204020201" charset="-122"/>
              <a:sym typeface="等线" panose="02010600030101010101" pitchFamily="2" charset="-122"/>
            </a:endParaRP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旺链科技与其一起规划并落地其数字化转型战略，围绕</a:t>
            </a:r>
            <a:r>
              <a:rPr lang="en-GB" altLang="zh-CN" sz="1200" dirty="0">
                <a:solidFill>
                  <a:schemeClr val="bg1"/>
                </a:solidFill>
                <a:latin typeface="微软雅黑" panose="020B0703020204020201" charset="-122"/>
                <a:ea typeface="微软雅黑" panose="020B0703020204020201" charset="-122"/>
              </a:rPr>
              <a:t>CI/CD</a:t>
            </a:r>
            <a:r>
              <a:rPr lang="zh-CN" altLang="en-US" sz="1200" dirty="0">
                <a:solidFill>
                  <a:schemeClr val="bg1"/>
                </a:solidFill>
                <a:latin typeface="微软雅黑" panose="020B0703020204020201" charset="-122"/>
                <a:ea typeface="微软雅黑" panose="020B0703020204020201" charset="-122"/>
              </a:rPr>
              <a:t>自动化，微服务，</a:t>
            </a:r>
            <a:r>
              <a:rPr lang="en-GB" altLang="zh-CN" sz="1200" dirty="0">
                <a:solidFill>
                  <a:schemeClr val="bg1"/>
                </a:solidFill>
                <a:latin typeface="微软雅黑" panose="020B0703020204020201" charset="-122"/>
                <a:ea typeface="微软雅黑" panose="020B0703020204020201" charset="-122"/>
              </a:rPr>
              <a:t>API</a:t>
            </a:r>
            <a:r>
              <a:rPr lang="zh-CN" altLang="en-US" sz="1200" dirty="0">
                <a:solidFill>
                  <a:schemeClr val="bg1"/>
                </a:solidFill>
                <a:latin typeface="微软雅黑" panose="020B0703020204020201" charset="-122"/>
                <a:ea typeface="微软雅黑" panose="020B0703020204020201" charset="-122"/>
              </a:rPr>
              <a:t>战略，区块链</a:t>
            </a:r>
            <a:r>
              <a:rPr lang="en-US" altLang="zh-CN" sz="1200" dirty="0">
                <a:solidFill>
                  <a:schemeClr val="bg1"/>
                </a:solidFill>
                <a:latin typeface="微软雅黑" panose="020B0703020204020201" charset="-122"/>
                <a:ea typeface="微软雅黑" panose="020B0703020204020201" charset="-122"/>
              </a:rPr>
              <a:t>,</a:t>
            </a:r>
            <a:r>
              <a:rPr lang="zh-CN" altLang="en-US" sz="1200" dirty="0">
                <a:solidFill>
                  <a:schemeClr val="bg1"/>
                </a:solidFill>
                <a:latin typeface="微软雅黑" panose="020B0703020204020201" charset="-122"/>
                <a:ea typeface="微软雅黑" panose="020B0703020204020201" charset="-122"/>
              </a:rPr>
              <a:t>结合</a:t>
            </a:r>
            <a:r>
              <a:rPr lang="en-GB" altLang="zh-CN" sz="1200" dirty="0">
                <a:solidFill>
                  <a:schemeClr val="bg1"/>
                </a:solidFill>
                <a:latin typeface="微软雅黑" panose="020B0703020204020201" charset="-122"/>
                <a:ea typeface="微软雅黑" panose="020B0703020204020201" charset="-122"/>
              </a:rPr>
              <a:t>Design Thinking</a:t>
            </a:r>
            <a:r>
              <a:rPr lang="zh-CN" altLang="en-US" sz="1200" dirty="0">
                <a:solidFill>
                  <a:schemeClr val="bg1"/>
                </a:solidFill>
                <a:latin typeface="微软雅黑" panose="020B0703020204020201" charset="-122"/>
                <a:ea typeface="微软雅黑" panose="020B0703020204020201" charset="-122"/>
              </a:rPr>
              <a:t>方法论，共同打造其新一代具有“</a:t>
            </a:r>
            <a:r>
              <a:rPr lang="en-GB" altLang="zh-CN" sz="1200" dirty="0">
                <a:solidFill>
                  <a:schemeClr val="bg1"/>
                </a:solidFill>
                <a:latin typeface="微软雅黑" panose="020B0703020204020201" charset="-122"/>
                <a:ea typeface="微软雅黑" panose="020B0703020204020201" charset="-122"/>
              </a:rPr>
              <a:t>single version of the truth”</a:t>
            </a:r>
            <a:r>
              <a:rPr lang="zh-CN" altLang="en-US" sz="1200" dirty="0">
                <a:solidFill>
                  <a:schemeClr val="bg1"/>
                </a:solidFill>
                <a:latin typeface="微软雅黑" panose="020B0703020204020201" charset="-122"/>
                <a:ea typeface="微软雅黑" panose="020B0703020204020201" charset="-122"/>
              </a:rPr>
              <a:t>能力的</a:t>
            </a:r>
            <a:r>
              <a:rPr lang="en-GB" altLang="zh-CN" sz="1200" dirty="0">
                <a:solidFill>
                  <a:schemeClr val="bg1"/>
                </a:solidFill>
                <a:latin typeface="微软雅黑" panose="020B0703020204020201" charset="-122"/>
                <a:ea typeface="微软雅黑" panose="020B0703020204020201" charset="-122"/>
              </a:rPr>
              <a:t>One Connected Service Platform</a:t>
            </a:r>
          </a:p>
        </p:txBody>
      </p:sp>
      <p:sp>
        <p:nvSpPr>
          <p:cNvPr id="13" name="文本框 18"/>
          <p:cNvSpPr txBox="1"/>
          <p:nvPr/>
        </p:nvSpPr>
        <p:spPr>
          <a:xfrm>
            <a:off x="6278174" y="4585249"/>
            <a:ext cx="438578" cy="458904"/>
          </a:xfrm>
          <a:prstGeom prst="rect">
            <a:avLst/>
          </a:prstGeom>
          <a:ln w="12700">
            <a:miter lim="400000"/>
          </a:ln>
        </p:spPr>
        <p:txBody>
          <a:bodyPr wrap="none" lIns="45718" tIns="45718" rIns="45718" bIns="45718">
            <a:spAutoFit/>
          </a:bodyPr>
          <a:lstStyle>
            <a:lvl1pPr defTabSz="914400">
              <a:defRPr b="1">
                <a:solidFill>
                  <a:srgbClr val="FFA300"/>
                </a:solidFill>
              </a:defRPr>
            </a:lvl1pPr>
          </a:lstStyle>
          <a:p>
            <a:pPr marL="342900" indent="-342900">
              <a:lnSpc>
                <a:spcPct val="150000"/>
              </a:lnSpc>
              <a:buFont typeface="Wingdings" panose="05000000000000000000" charset="0"/>
              <a:buChar char=""/>
              <a:defRPr>
                <a:latin typeface="+mj-lt"/>
                <a:ea typeface="+mj-ea"/>
                <a:cs typeface="+mj-cs"/>
                <a:sym typeface="Helvetica" panose="020B06040202020A0204"/>
              </a:defRPr>
            </a:pPr>
            <a:endParaRPr dirty="0">
              <a:solidFill>
                <a:schemeClr val="bg1"/>
              </a:solidFill>
              <a:latin typeface="微软雅黑" panose="020B0703020204020201" charset="-122"/>
              <a:ea typeface="微软雅黑" panose="020B0703020204020201" charset="-122"/>
              <a:cs typeface="+mn-cs"/>
              <a:sym typeface="等线" panose="02010600030101010101" pitchFamily="2" charset="-122"/>
            </a:endParaRPr>
          </a:p>
        </p:txBody>
      </p:sp>
      <p:sp>
        <p:nvSpPr>
          <p:cNvPr id="14" name="矩形 13"/>
          <p:cNvSpPr/>
          <p:nvPr/>
        </p:nvSpPr>
        <p:spPr>
          <a:xfrm>
            <a:off x="6861148" y="1565515"/>
            <a:ext cx="3694093" cy="4320000"/>
          </a:xfrm>
          <a:prstGeom prst="rect">
            <a:avLst/>
          </a:prstGeom>
          <a:solidFill>
            <a:schemeClr val="bg1">
              <a:alpha val="62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15" name="TextBox 9"/>
          <p:cNvSpPr txBox="1"/>
          <p:nvPr/>
        </p:nvSpPr>
        <p:spPr>
          <a:xfrm>
            <a:off x="7217094" y="1821525"/>
            <a:ext cx="3054898" cy="2816225"/>
          </a:xfrm>
          <a:prstGeom prst="rect">
            <a:avLst/>
          </a:prstGeom>
          <a:ln w="12700">
            <a:miter lim="400000"/>
          </a:ln>
        </p:spPr>
        <p:txBody>
          <a:bodyPr wrap="square" lIns="0" tIns="0" rIns="0" bIns="0">
            <a:spAutoFit/>
          </a:bodyPr>
          <a:lstStyle/>
          <a:p>
            <a:pPr>
              <a:lnSpc>
                <a:spcPct val="150000"/>
              </a:lnSpc>
            </a:pPr>
            <a:r>
              <a:rPr lang="zh-CN" altLang="en-US" sz="1400" b="1" dirty="0">
                <a:solidFill>
                  <a:schemeClr val="bg2"/>
                </a:solidFill>
                <a:latin typeface="微软雅黑" panose="020B0703020204020201" charset="-122"/>
                <a:ea typeface="微软雅黑" panose="020B0703020204020201" charset="-122"/>
                <a:sym typeface="等线" panose="02010600030101010101" pitchFamily="2" charset="-122"/>
              </a:rPr>
              <a:t>客户说</a:t>
            </a:r>
            <a:endParaRPr lang="en-US" altLang="zh-CN" sz="1400" b="1" dirty="0">
              <a:solidFill>
                <a:schemeClr val="bg2"/>
              </a:solidFill>
              <a:latin typeface="微软雅黑" panose="020B0703020204020201" charset="-122"/>
              <a:ea typeface="微软雅黑" panose="020B0703020204020201" charset="-122"/>
              <a:sym typeface="等线" panose="02010600030101010101" pitchFamily="2" charset="-122"/>
            </a:endParaRPr>
          </a:p>
          <a:p>
            <a:pPr>
              <a:lnSpc>
                <a:spcPct val="150000"/>
              </a:lnSpc>
            </a:pPr>
            <a:endParaRPr lang="en-US" altLang="zh-CN" sz="1200" dirty="0">
              <a:solidFill>
                <a:schemeClr val="bg1"/>
              </a:solidFill>
              <a:latin typeface="微软雅黑" panose="020B0703020204020201" charset="-122"/>
              <a:ea typeface="微软雅黑" panose="020B0703020204020201" charset="-122"/>
            </a:endParaRPr>
          </a:p>
          <a:p>
            <a:pPr>
              <a:lnSpc>
                <a:spcPct val="150000"/>
              </a:lnSpc>
            </a:pPr>
            <a:r>
              <a:rPr lang="zh-CN" altLang="en-US" sz="1200" dirty="0">
                <a:solidFill>
                  <a:schemeClr val="tx1">
                    <a:lumMod val="75000"/>
                    <a:lumOff val="25000"/>
                  </a:schemeClr>
                </a:solidFill>
                <a:latin typeface="微软雅黑" panose="020B0703020204020201" charset="-122"/>
                <a:ea typeface="微软雅黑" panose="020B0703020204020201" charset="-122"/>
              </a:rPr>
              <a:t>在</a:t>
            </a:r>
            <a:r>
              <a:rPr lang="zh-CN" altLang="en-GB" sz="1200" dirty="0">
                <a:solidFill>
                  <a:schemeClr val="tx1">
                    <a:lumMod val="75000"/>
                    <a:lumOff val="25000"/>
                  </a:schemeClr>
                </a:solidFill>
                <a:latin typeface="微软雅黑" panose="020B0703020204020201" charset="-122"/>
                <a:ea typeface="微软雅黑" panose="020B0703020204020201" charset="-122"/>
              </a:rPr>
              <a:t>合作</a:t>
            </a:r>
            <a:r>
              <a:rPr lang="zh-CN" altLang="en-US" sz="1200" dirty="0">
                <a:solidFill>
                  <a:schemeClr val="tx1">
                    <a:lumMod val="75000"/>
                    <a:lumOff val="25000"/>
                  </a:schemeClr>
                </a:solidFill>
                <a:latin typeface="微软雅黑" panose="020B0703020204020201" charset="-122"/>
                <a:ea typeface="微软雅黑" panose="020B0703020204020201" charset="-122"/>
              </a:rPr>
              <a:t>伙伴的引荐下，我们了解到了这家来自中国的高科技公司</a:t>
            </a:r>
            <a:r>
              <a:rPr lang="en-US" altLang="zh-CN" sz="1200" dirty="0">
                <a:solidFill>
                  <a:schemeClr val="tx1">
                    <a:lumMod val="75000"/>
                    <a:lumOff val="25000"/>
                  </a:schemeClr>
                </a:solidFill>
                <a:latin typeface="微软雅黑" panose="020B0703020204020201" charset="-122"/>
                <a:ea typeface="微软雅黑" panose="020B0703020204020201" charset="-122"/>
              </a:rPr>
              <a:t>-</a:t>
            </a:r>
            <a:r>
              <a:rPr lang="zh-CN" altLang="en-US" sz="1200" dirty="0">
                <a:solidFill>
                  <a:schemeClr val="tx1">
                    <a:lumMod val="75000"/>
                    <a:lumOff val="25000"/>
                  </a:schemeClr>
                </a:solidFill>
                <a:latin typeface="微软雅黑" panose="020B0703020204020201" charset="-122"/>
                <a:ea typeface="微软雅黑" panose="020B0703020204020201" charset="-122"/>
              </a:rPr>
              <a:t>旺链科技并展开了进一步合作，借助旺链科技在区块链与电信、物流、政务等领域的丰富行业经验及来自各大高科技咨询公司的顶级人才储备，我们在供应链数字化转型上合作非常愉快，这对我们来讲是一个双赢的局面！</a:t>
            </a:r>
            <a:endParaRPr lang="en-US" altLang="zh-CN" sz="1200" dirty="0">
              <a:solidFill>
                <a:schemeClr val="tx1">
                  <a:lumMod val="75000"/>
                  <a:lumOff val="25000"/>
                </a:schemeClr>
              </a:solidFill>
              <a:latin typeface="微软雅黑" panose="020B0703020204020201" charset="-122"/>
              <a:ea typeface="微软雅黑" panose="020B0703020204020201" charset="-122"/>
            </a:endParaRPr>
          </a:p>
          <a:p>
            <a:pPr>
              <a:lnSpc>
                <a:spcPct val="150000"/>
              </a:lnSpc>
            </a:pPr>
            <a:r>
              <a:rPr lang="zh-CN" altLang="en-US" sz="1200" dirty="0">
                <a:solidFill>
                  <a:schemeClr val="tx1">
                    <a:lumMod val="75000"/>
                    <a:lumOff val="25000"/>
                  </a:schemeClr>
                </a:solidFill>
                <a:latin typeface="微软雅黑" panose="020B0703020204020201" charset="-122"/>
                <a:ea typeface="微软雅黑" panose="020B0703020204020201" charset="-122"/>
              </a:rPr>
              <a:t>                                 </a:t>
            </a:r>
            <a:r>
              <a:rPr lang="en-US" altLang="zh-CN" sz="1200" dirty="0">
                <a:solidFill>
                  <a:schemeClr val="tx1">
                    <a:lumMod val="75000"/>
                    <a:lumOff val="25000"/>
                  </a:schemeClr>
                </a:solidFill>
                <a:latin typeface="微软雅黑" panose="020B0703020204020201" charset="-122"/>
                <a:ea typeface="微软雅黑" panose="020B0703020204020201" charset="-122"/>
              </a:rPr>
              <a:t>———PSA,  </a:t>
            </a:r>
            <a:r>
              <a:rPr lang="en-US" altLang="zh-CN" sz="1200" dirty="0" err="1">
                <a:solidFill>
                  <a:schemeClr val="tx1">
                    <a:lumMod val="75000"/>
                    <a:lumOff val="25000"/>
                  </a:schemeClr>
                </a:solidFill>
                <a:latin typeface="微软雅黑" panose="020B0703020204020201" charset="-122"/>
                <a:ea typeface="微软雅黑" panose="020B0703020204020201" charset="-122"/>
              </a:rPr>
              <a:t>Shoon</a:t>
            </a:r>
          </a:p>
        </p:txBody>
      </p:sp>
      <p:sp>
        <p:nvSpPr>
          <p:cNvPr id="18" name="矩形 17"/>
          <p:cNvSpPr/>
          <p:nvPr/>
        </p:nvSpPr>
        <p:spPr>
          <a:xfrm>
            <a:off x="0" y="0"/>
            <a:ext cx="12192000" cy="900000"/>
          </a:xfrm>
          <a:prstGeom prst="rect">
            <a:avLst/>
          </a:prstGeom>
          <a:gradFill>
            <a:gsLst>
              <a:gs pos="0">
                <a:schemeClr val="accent1">
                  <a:lumMod val="5000"/>
                  <a:lumOff val="95000"/>
                  <a:alpha val="0"/>
                </a:schemeClr>
              </a:gs>
              <a:gs pos="63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19" name="文本框 8"/>
          <p:cNvSpPr txBox="1"/>
          <p:nvPr/>
        </p:nvSpPr>
        <p:spPr>
          <a:xfrm>
            <a:off x="742010" y="219030"/>
            <a:ext cx="4606385"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1"/>
                </a:solidFill>
                <a:latin typeface="微软雅黑" panose="020B0703020204020201" charset="-122"/>
                <a:ea typeface="微软雅黑" panose="020B0703020204020201" charset="-122"/>
              </a:rPr>
              <a:t>新加坡港务集团｜</a:t>
            </a:r>
            <a:r>
              <a:rPr lang="zh-CN" altLang="en-US" sz="1600" b="0" dirty="0">
                <a:solidFill>
                  <a:schemeClr val="bg1"/>
                </a:solidFill>
                <a:latin typeface="微软雅黑" panose="020B0703020204020201" charset="-122"/>
                <a:ea typeface="微软雅黑" panose="020B0703020204020201" charset="-122"/>
              </a:rPr>
              <a:t>高效率供应链管控之道</a:t>
            </a:r>
          </a:p>
        </p:txBody>
      </p:sp>
      <p:pic>
        <p:nvPicPr>
          <p:cNvPr id="5" name="图片 4" descr="logo"/>
          <p:cNvPicPr>
            <a:picLocks noChangeAspect="1"/>
          </p:cNvPicPr>
          <p:nvPr/>
        </p:nvPicPr>
        <p:blipFill>
          <a:blip r:embed="rId4"/>
          <a:stretch>
            <a:fillRect/>
          </a:stretch>
        </p:blipFill>
        <p:spPr>
          <a:xfrm>
            <a:off x="7702550" y="5044440"/>
            <a:ext cx="2084705" cy="417195"/>
          </a:xfrm>
          <a:prstGeom prst="rect">
            <a:avLst/>
          </a:prstGeom>
        </p:spPr>
      </p:pic>
      <p:grpSp>
        <p:nvGrpSpPr>
          <p:cNvPr id="21" name="组合 20"/>
          <p:cNvGrpSpPr/>
          <p:nvPr/>
        </p:nvGrpSpPr>
        <p:grpSpPr>
          <a:xfrm>
            <a:off x="984885" y="2298065"/>
            <a:ext cx="9256395" cy="0"/>
            <a:chOff x="1551" y="3619"/>
            <a:chExt cx="14577" cy="0"/>
          </a:xfrm>
        </p:grpSpPr>
        <p:cxnSp>
          <p:nvCxnSpPr>
            <p:cNvPr id="12" name="直接连接符 11"/>
            <p:cNvCxnSpPr/>
            <p:nvPr/>
          </p:nvCxnSpPr>
          <p:spPr>
            <a:xfrm>
              <a:off x="1551" y="3619"/>
              <a:ext cx="8786" cy="0"/>
            </a:xfrm>
            <a:prstGeom prst="line">
              <a:avLst/>
            </a:prstGeom>
            <a:noFill/>
            <a:ln w="3175" cap="flat" cmpd="sng">
              <a:solidFill>
                <a:schemeClr val="bg1">
                  <a:alpha val="40000"/>
                </a:schemeClr>
              </a:solidFill>
              <a:prstDash val="solid"/>
              <a:round/>
            </a:ln>
          </p:spPr>
          <p:style>
            <a:lnRef idx="0">
              <a:scrgbClr r="0" g="0" b="0"/>
            </a:lnRef>
            <a:fillRef idx="0">
              <a:scrgbClr r="0" g="0" b="0"/>
            </a:fillRef>
            <a:effectRef idx="0">
              <a:scrgbClr r="0" g="0" b="0"/>
            </a:effectRef>
            <a:fontRef idx="none"/>
          </p:style>
        </p:cxnSp>
        <p:cxnSp>
          <p:nvCxnSpPr>
            <p:cNvPr id="20" name="直接连接符 19"/>
            <p:cNvCxnSpPr/>
            <p:nvPr/>
          </p:nvCxnSpPr>
          <p:spPr>
            <a:xfrm>
              <a:off x="11366" y="3619"/>
              <a:ext cx="4762" cy="0"/>
            </a:xfrm>
            <a:prstGeom prst="line">
              <a:avLst/>
            </a:prstGeom>
            <a:noFill/>
            <a:ln w="3175" cap="flat" cmpd="sng">
              <a:solidFill>
                <a:schemeClr val="bg1">
                  <a:lumMod val="50000"/>
                  <a:alpha val="40000"/>
                </a:schemeClr>
              </a:solidFill>
              <a:prstDash val="solid"/>
              <a:round/>
            </a:ln>
          </p:spPr>
          <p:style>
            <a:lnRef idx="0">
              <a:scrgbClr r="0" g="0" b="0"/>
            </a:lnRef>
            <a:fillRef idx="0">
              <a:scrgbClr r="0" g="0" b="0"/>
            </a:fillRef>
            <a:effectRef idx="0">
              <a:scrgbClr r="0" g="0" b="0"/>
            </a:effectRef>
            <a:fontRef idx="none"/>
          </p:style>
        </p:cxnSp>
      </p:grpSp>
      <p:pic>
        <p:nvPicPr>
          <p:cNvPr id="27" name="图片 26" descr="旺链logo--"/>
          <p:cNvPicPr>
            <a:picLocks noChangeAspect="1"/>
          </p:cNvPicPr>
          <p:nvPr/>
        </p:nvPicPr>
        <p:blipFill>
          <a:blip r:embed="rId5"/>
          <a:stretch>
            <a:fillRect/>
          </a:stretch>
        </p:blipFill>
        <p:spPr>
          <a:xfrm>
            <a:off x="10554970" y="266065"/>
            <a:ext cx="1217930" cy="367030"/>
          </a:xfrm>
          <a:prstGeom prst="rect">
            <a:avLst/>
          </a:prstGeom>
        </p:spPr>
      </p:pic>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85000"/>
                  </a:schemeClr>
                </a:solidFill>
                <a:latin typeface="微软雅黑" panose="020B0703020204020201" charset="-122"/>
                <a:ea typeface="微软雅黑" panose="020B0703020204020201" charset="-122"/>
                <a:cs typeface="+mn-cs"/>
                <a:sym typeface="等线"/>
              </a:rPr>
              <a:t>29</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0" y="8890"/>
            <a:ext cx="12192000" cy="6868160"/>
          </a:xfrm>
          <a:prstGeom prst="rect">
            <a:avLst/>
          </a:prstGeom>
          <a:gradFill>
            <a:gsLst>
              <a:gs pos="0">
                <a:schemeClr val="bg1">
                  <a:alpha val="0"/>
                </a:schemeClr>
              </a:gs>
              <a:gs pos="49000">
                <a:schemeClr val="bg1"/>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pic>
        <p:nvPicPr>
          <p:cNvPr id="17" name="图片 16" descr="timg (1)"/>
          <p:cNvPicPr>
            <a:picLocks noChangeAspect="1"/>
          </p:cNvPicPr>
          <p:nvPr/>
        </p:nvPicPr>
        <p:blipFill>
          <a:blip r:embed="rId3"/>
          <a:srcRect t="6436" r="36892" b="6742"/>
          <a:stretch>
            <a:fillRect/>
          </a:stretch>
        </p:blipFill>
        <p:spPr>
          <a:xfrm>
            <a:off x="3726815" y="-77470"/>
            <a:ext cx="8500745" cy="7016115"/>
          </a:xfrm>
          <a:prstGeom prst="rect">
            <a:avLst/>
          </a:prstGeom>
        </p:spPr>
      </p:pic>
      <p:sp>
        <p:nvSpPr>
          <p:cNvPr id="5" name="矩形 4"/>
          <p:cNvSpPr/>
          <p:nvPr/>
        </p:nvSpPr>
        <p:spPr>
          <a:xfrm>
            <a:off x="0" y="0"/>
            <a:ext cx="12192000" cy="6867525"/>
          </a:xfrm>
          <a:prstGeom prst="rect">
            <a:avLst/>
          </a:prstGeom>
          <a:gradFill>
            <a:gsLst>
              <a:gs pos="0">
                <a:schemeClr val="bg1">
                  <a:alpha val="0"/>
                </a:schemeClr>
              </a:gs>
              <a:gs pos="49000">
                <a:schemeClr val="bg1"/>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9" name="矩形 8"/>
          <p:cNvSpPr/>
          <p:nvPr/>
        </p:nvSpPr>
        <p:spPr>
          <a:xfrm>
            <a:off x="0" y="0"/>
            <a:ext cx="12192000" cy="900000"/>
          </a:xfrm>
          <a:prstGeom prst="rect">
            <a:avLst/>
          </a:prstGeom>
          <a:gradFill>
            <a:gsLst>
              <a:gs pos="0">
                <a:schemeClr val="accent1">
                  <a:lumMod val="5000"/>
                  <a:lumOff val="95000"/>
                  <a:alpha val="0"/>
                </a:schemeClr>
              </a:gs>
              <a:gs pos="63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8" name="文本框 8"/>
          <p:cNvSpPr txBox="1"/>
          <p:nvPr/>
        </p:nvSpPr>
        <p:spPr>
          <a:xfrm>
            <a:off x="742010" y="228046"/>
            <a:ext cx="4043732"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1"/>
                </a:solidFill>
                <a:latin typeface="微软雅黑" panose="020B0703020204020201" charset="-122"/>
                <a:ea typeface="微软雅黑" panose="020B0703020204020201" charset="-122"/>
              </a:rPr>
              <a:t>益海嘉里｜</a:t>
            </a:r>
            <a:r>
              <a:rPr lang="zh-CN" altLang="en-US" sz="1600" b="0" dirty="0">
                <a:solidFill>
                  <a:schemeClr val="bg1"/>
                </a:solidFill>
                <a:latin typeface="微软雅黑" panose="020B0703020204020201" charset="-122"/>
                <a:ea typeface="微软雅黑" panose="020B0703020204020201" charset="-122"/>
              </a:rPr>
              <a:t>世界</a:t>
            </a:r>
            <a:r>
              <a:rPr lang="en-US" altLang="zh-CN" sz="1600" b="0" dirty="0">
                <a:solidFill>
                  <a:schemeClr val="bg1"/>
                </a:solidFill>
                <a:latin typeface="微软雅黑" panose="020B0703020204020201" charset="-122"/>
                <a:ea typeface="微软雅黑" panose="020B0703020204020201" charset="-122"/>
              </a:rPr>
              <a:t>500</a:t>
            </a:r>
            <a:r>
              <a:rPr lang="zh-CN" altLang="en-US" sz="1600" b="0" dirty="0">
                <a:solidFill>
                  <a:schemeClr val="bg1"/>
                </a:solidFill>
                <a:latin typeface="微软雅黑" panose="020B0703020204020201" charset="-122"/>
                <a:ea typeface="微软雅黑" panose="020B0703020204020201" charset="-122"/>
              </a:rPr>
              <a:t>强的食品安全之策</a:t>
            </a:r>
          </a:p>
        </p:txBody>
      </p:sp>
      <p:sp>
        <p:nvSpPr>
          <p:cNvPr id="6" name="矩形 5"/>
          <p:cNvSpPr/>
          <p:nvPr/>
        </p:nvSpPr>
        <p:spPr>
          <a:xfrm>
            <a:off x="742010" y="1565515"/>
            <a:ext cx="6119018" cy="4320000"/>
          </a:xfrm>
          <a:prstGeom prst="rect">
            <a:avLst/>
          </a:prstGeom>
          <a:solidFill>
            <a:schemeClr val="bg1">
              <a:lumMod val="50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7" name="文本框 18"/>
          <p:cNvSpPr txBox="1"/>
          <p:nvPr/>
        </p:nvSpPr>
        <p:spPr>
          <a:xfrm>
            <a:off x="6278174" y="1985084"/>
            <a:ext cx="438578" cy="458904"/>
          </a:xfrm>
          <a:prstGeom prst="rect">
            <a:avLst/>
          </a:prstGeom>
          <a:ln w="12700">
            <a:miter lim="400000"/>
          </a:ln>
        </p:spPr>
        <p:txBody>
          <a:bodyPr wrap="none" lIns="45718" tIns="45718" rIns="45718" bIns="45718">
            <a:spAutoFit/>
          </a:bodyPr>
          <a:lstStyle>
            <a:lvl1pPr defTabSz="914400">
              <a:defRPr b="1">
                <a:solidFill>
                  <a:srgbClr val="FFA300"/>
                </a:solidFill>
              </a:defRPr>
            </a:lvl1pPr>
          </a:lstStyle>
          <a:p>
            <a:pPr marL="342900" indent="-342900">
              <a:lnSpc>
                <a:spcPct val="150000"/>
              </a:lnSpc>
              <a:buFont typeface="Wingdings" panose="05000000000000000000" charset="0"/>
              <a:buChar char=""/>
              <a:defRPr>
                <a:latin typeface="+mj-lt"/>
                <a:ea typeface="+mj-ea"/>
                <a:cs typeface="+mj-cs"/>
                <a:sym typeface="Helvetica" panose="020B06040202020A0204"/>
              </a:defRPr>
            </a:pPr>
            <a:endParaRPr dirty="0">
              <a:solidFill>
                <a:schemeClr val="bg1"/>
              </a:solidFill>
              <a:latin typeface="微软雅黑" panose="020B0703020204020201" charset="-122"/>
              <a:ea typeface="微软雅黑" panose="020B0703020204020201" charset="-122"/>
              <a:cs typeface="+mn-cs"/>
              <a:sym typeface="等线" panose="02010600030101010101" pitchFamily="2" charset="-122"/>
            </a:endParaRPr>
          </a:p>
        </p:txBody>
      </p:sp>
      <p:sp>
        <p:nvSpPr>
          <p:cNvPr id="10" name="文本框 18"/>
          <p:cNvSpPr txBox="1"/>
          <p:nvPr/>
        </p:nvSpPr>
        <p:spPr>
          <a:xfrm>
            <a:off x="6278174" y="2456788"/>
            <a:ext cx="438578" cy="458904"/>
          </a:xfrm>
          <a:prstGeom prst="rect">
            <a:avLst/>
          </a:prstGeom>
          <a:ln w="12700">
            <a:miter lim="400000"/>
          </a:ln>
        </p:spPr>
        <p:txBody>
          <a:bodyPr wrap="none" lIns="45718" tIns="45718" rIns="45718" bIns="45718">
            <a:spAutoFit/>
          </a:bodyPr>
          <a:lstStyle>
            <a:lvl1pPr defTabSz="914400">
              <a:defRPr b="1">
                <a:solidFill>
                  <a:srgbClr val="FFA300"/>
                </a:solidFill>
              </a:defRPr>
            </a:lvl1pPr>
          </a:lstStyle>
          <a:p>
            <a:pPr marL="342900" indent="-342900">
              <a:lnSpc>
                <a:spcPct val="150000"/>
              </a:lnSpc>
              <a:buFont typeface="Wingdings" panose="05000000000000000000" charset="0"/>
              <a:buChar char=""/>
              <a:defRPr>
                <a:latin typeface="+mj-lt"/>
                <a:ea typeface="+mj-ea"/>
                <a:cs typeface="+mj-cs"/>
                <a:sym typeface="Helvetica" panose="020B06040202020A0204"/>
              </a:defRPr>
            </a:pPr>
            <a:endParaRPr dirty="0">
              <a:solidFill>
                <a:schemeClr val="bg1"/>
              </a:solidFill>
              <a:latin typeface="微软雅黑" panose="020B0703020204020201" charset="-122"/>
              <a:ea typeface="微软雅黑" panose="020B0703020204020201" charset="-122"/>
              <a:cs typeface="+mn-cs"/>
              <a:sym typeface="等线" panose="02010600030101010101" pitchFamily="2" charset="-122"/>
            </a:endParaRPr>
          </a:p>
        </p:txBody>
      </p:sp>
      <p:sp>
        <p:nvSpPr>
          <p:cNvPr id="11" name="TextBox 9"/>
          <p:cNvSpPr txBox="1"/>
          <p:nvPr/>
        </p:nvSpPr>
        <p:spPr>
          <a:xfrm>
            <a:off x="994278" y="1821525"/>
            <a:ext cx="5670736" cy="3739515"/>
          </a:xfrm>
          <a:prstGeom prst="rect">
            <a:avLst/>
          </a:prstGeom>
          <a:ln w="12700">
            <a:miter lim="400000"/>
          </a:ln>
        </p:spPr>
        <p:txBody>
          <a:bodyPr wrap="square" lIns="0" tIns="0" rIns="0" bIns="0">
            <a:spAutoFit/>
          </a:bodyPr>
          <a:lstStyle/>
          <a:p>
            <a:pPr>
              <a:lnSpc>
                <a:spcPct val="150000"/>
              </a:lnSpc>
            </a:pPr>
            <a:r>
              <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rPr>
              <a:t>场景：原油追溯</a:t>
            </a:r>
            <a:endParaRPr lang="en-US" altLang="zh-CN" sz="1400" b="1" dirty="0">
              <a:solidFill>
                <a:schemeClr val="bg1"/>
              </a:solidFill>
              <a:latin typeface="微软雅黑" panose="020B0703020204020201" charset="-122"/>
              <a:ea typeface="微软雅黑" panose="020B0703020204020201" charset="-122"/>
              <a:sym typeface="等线" panose="02010600030101010101" pitchFamily="2" charset="-122"/>
            </a:endParaRPr>
          </a:p>
          <a:p>
            <a:pPr>
              <a:lnSpc>
                <a:spcPct val="150000"/>
              </a:lnSpc>
            </a:pPr>
            <a:endParaRPr lang="en-US" altLang="zh-CN" sz="1200" b="1" dirty="0">
              <a:solidFill>
                <a:schemeClr val="bg1"/>
              </a:solidFill>
              <a:latin typeface="微软雅黑" panose="020B0703020204020201" charset="-122"/>
              <a:ea typeface="微软雅黑" panose="020B0703020204020201" charset="-122"/>
              <a:sym typeface="等线" panose="02010600030101010101" pitchFamily="2" charset="-122"/>
            </a:endParaRPr>
          </a:p>
          <a:p>
            <a:pPr>
              <a:lnSpc>
                <a:spcPct val="150000"/>
              </a:lnSpc>
            </a:pPr>
            <a:r>
              <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rPr>
              <a:t>需求与痛点</a:t>
            </a:r>
            <a:endParaRPr lang="en-US" altLang="zh-CN" sz="1400" b="1" dirty="0">
              <a:solidFill>
                <a:schemeClr val="bg1"/>
              </a:solidFill>
              <a:latin typeface="微软雅黑" panose="020B0703020204020201" charset="-122"/>
              <a:ea typeface="微软雅黑" panose="020B0703020204020201" charset="-122"/>
            </a:endParaRP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将原有部分追溯改为全过程追溯，保证追溯过程全面</a:t>
            </a: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供应链的数据来源的真实性不可靠，需要提升源数据有效性，以应对政府提出的监管需求</a:t>
            </a: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需要提升生产环节的工艺、检测数据等与产品关联度，一旦质量问题发生，可以对应批次召回，减少重大经济及品牌损失</a:t>
            </a: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合作伙伴对与原材料有追溯需求，但原始数据获取难，需要与上游供应商联合追溯</a:t>
            </a:r>
            <a:endParaRPr lang="en-US" altLang="zh-CN" sz="1200" dirty="0">
              <a:solidFill>
                <a:schemeClr val="bg1"/>
              </a:solidFill>
              <a:latin typeface="微软雅黑" panose="020B0703020204020201" charset="-122"/>
              <a:ea typeface="微软雅黑" panose="020B0703020204020201" charset="-122"/>
            </a:endParaRPr>
          </a:p>
          <a:p>
            <a:pPr marL="171450" indent="-171450">
              <a:lnSpc>
                <a:spcPct val="150000"/>
              </a:lnSpc>
              <a:buFont typeface="Arial" panose="020B06060202020A0204" pitchFamily="34" charset="0"/>
              <a:buChar char="•"/>
            </a:pPr>
            <a:endParaRPr lang="en-US" altLang="zh-CN" sz="1200" dirty="0">
              <a:solidFill>
                <a:schemeClr val="bg1"/>
              </a:solidFill>
              <a:latin typeface="微软雅黑" panose="020B0703020204020201" charset="-122"/>
              <a:ea typeface="微软雅黑" panose="020B0703020204020201" charset="-122"/>
            </a:endParaRPr>
          </a:p>
          <a:p>
            <a:pPr>
              <a:lnSpc>
                <a:spcPct val="150000"/>
              </a:lnSpc>
            </a:pPr>
            <a:r>
              <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rPr>
              <a:t>我们的服务</a:t>
            </a:r>
            <a:endParaRPr lang="en-US" altLang="zh-CN" sz="1400" b="1" dirty="0">
              <a:solidFill>
                <a:schemeClr val="bg1"/>
              </a:solidFill>
              <a:latin typeface="微软雅黑" panose="020B0703020204020201" charset="-122"/>
              <a:ea typeface="微软雅黑" panose="020B0703020204020201" charset="-122"/>
              <a:sym typeface="等线" panose="02010600030101010101" pitchFamily="2" charset="-122"/>
            </a:endParaRP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旺链帮助金龙鱼构建联盟链，让原材料采购数据，生产过程数据，仓储数据，销售数据通过不同合作伙伴通过二维码关联上链。</a:t>
            </a:r>
            <a:endParaRPr lang="en-US" altLang="zh-CN" sz="1200" dirty="0">
              <a:solidFill>
                <a:schemeClr val="bg1"/>
              </a:solidFill>
              <a:latin typeface="微软雅黑" panose="020B0703020204020201" charset="-122"/>
              <a:ea typeface="微软雅黑" panose="020B0703020204020201" charset="-122"/>
            </a:endParaRPr>
          </a:p>
        </p:txBody>
      </p:sp>
      <p:sp>
        <p:nvSpPr>
          <p:cNvPr id="13" name="文本框 18"/>
          <p:cNvSpPr txBox="1"/>
          <p:nvPr/>
        </p:nvSpPr>
        <p:spPr>
          <a:xfrm>
            <a:off x="6278174" y="4585249"/>
            <a:ext cx="438578" cy="458904"/>
          </a:xfrm>
          <a:prstGeom prst="rect">
            <a:avLst/>
          </a:prstGeom>
          <a:ln w="12700">
            <a:miter lim="400000"/>
          </a:ln>
        </p:spPr>
        <p:txBody>
          <a:bodyPr wrap="none" lIns="45718" tIns="45718" rIns="45718" bIns="45718">
            <a:spAutoFit/>
          </a:bodyPr>
          <a:lstStyle>
            <a:lvl1pPr defTabSz="914400">
              <a:defRPr b="1">
                <a:solidFill>
                  <a:srgbClr val="FFA300"/>
                </a:solidFill>
              </a:defRPr>
            </a:lvl1pPr>
          </a:lstStyle>
          <a:p>
            <a:pPr marL="342900" indent="-342900">
              <a:lnSpc>
                <a:spcPct val="150000"/>
              </a:lnSpc>
              <a:buFont typeface="Wingdings" panose="05000000000000000000" charset="0"/>
              <a:buChar char=""/>
              <a:defRPr>
                <a:latin typeface="+mj-lt"/>
                <a:ea typeface="+mj-ea"/>
                <a:cs typeface="+mj-cs"/>
                <a:sym typeface="Helvetica" panose="020B06040202020A0204"/>
              </a:defRPr>
            </a:pPr>
            <a:endParaRPr dirty="0">
              <a:solidFill>
                <a:schemeClr val="bg1"/>
              </a:solidFill>
              <a:latin typeface="微软雅黑" panose="020B0703020204020201" charset="-122"/>
              <a:ea typeface="微软雅黑" panose="020B0703020204020201" charset="-122"/>
              <a:cs typeface="+mn-cs"/>
              <a:sym typeface="等线" panose="02010600030101010101" pitchFamily="2" charset="-122"/>
            </a:endParaRPr>
          </a:p>
        </p:txBody>
      </p:sp>
      <p:sp>
        <p:nvSpPr>
          <p:cNvPr id="19" name="矩形 18"/>
          <p:cNvSpPr/>
          <p:nvPr/>
        </p:nvSpPr>
        <p:spPr>
          <a:xfrm>
            <a:off x="6861148" y="1565515"/>
            <a:ext cx="3694093" cy="4320000"/>
          </a:xfrm>
          <a:prstGeom prst="rect">
            <a:avLst/>
          </a:prstGeom>
          <a:solidFill>
            <a:schemeClr val="bg1">
              <a:alpha val="62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20" name="TextBox 9"/>
          <p:cNvSpPr txBox="1"/>
          <p:nvPr/>
        </p:nvSpPr>
        <p:spPr>
          <a:xfrm>
            <a:off x="7217094" y="1821525"/>
            <a:ext cx="3054898" cy="2538730"/>
          </a:xfrm>
          <a:prstGeom prst="rect">
            <a:avLst/>
          </a:prstGeom>
          <a:ln w="12700">
            <a:miter lim="400000"/>
          </a:ln>
        </p:spPr>
        <p:txBody>
          <a:bodyPr wrap="square" lIns="0" tIns="0" rIns="0" bIns="0">
            <a:spAutoFit/>
          </a:bodyPr>
          <a:lstStyle/>
          <a:p>
            <a:pPr>
              <a:lnSpc>
                <a:spcPct val="150000"/>
              </a:lnSpc>
            </a:pPr>
            <a:r>
              <a:rPr lang="zh-CN" altLang="en-US" sz="1400" b="1" dirty="0">
                <a:solidFill>
                  <a:schemeClr val="tx1">
                    <a:lumMod val="75000"/>
                    <a:lumOff val="25000"/>
                  </a:schemeClr>
                </a:solidFill>
                <a:latin typeface="微软雅黑" panose="020B0703020204020201" charset="-122"/>
                <a:ea typeface="微软雅黑" panose="020B0703020204020201" charset="-122"/>
                <a:sym typeface="等线" panose="02010600030101010101" pitchFamily="2" charset="-122"/>
              </a:rPr>
              <a:t>客户说</a:t>
            </a:r>
            <a:endParaRPr lang="en-US" altLang="zh-CN" sz="1400" b="1" dirty="0">
              <a:solidFill>
                <a:schemeClr val="tx1">
                  <a:lumMod val="75000"/>
                  <a:lumOff val="25000"/>
                </a:schemeClr>
              </a:solidFill>
              <a:latin typeface="微软雅黑" panose="020B0703020204020201" charset="-122"/>
              <a:ea typeface="微软雅黑" panose="020B0703020204020201" charset="-122"/>
              <a:sym typeface="等线" panose="02010600030101010101" pitchFamily="2" charset="-122"/>
            </a:endParaRPr>
          </a:p>
          <a:p>
            <a:pPr>
              <a:lnSpc>
                <a:spcPct val="150000"/>
              </a:lnSpc>
            </a:pPr>
            <a:endParaRPr lang="en-US" altLang="zh-CN" sz="1200" dirty="0">
              <a:solidFill>
                <a:schemeClr val="tx1">
                  <a:lumMod val="75000"/>
                  <a:lumOff val="25000"/>
                </a:schemeClr>
              </a:solidFill>
              <a:latin typeface="微软雅黑" panose="020B0703020204020201" charset="-122"/>
              <a:ea typeface="微软雅黑" panose="020B0703020204020201" charset="-122"/>
            </a:endParaRPr>
          </a:p>
          <a:p>
            <a:pPr>
              <a:lnSpc>
                <a:spcPct val="150000"/>
              </a:lnSpc>
            </a:pPr>
            <a:r>
              <a:rPr lang="zh-CN" altLang="en-US" sz="1200" dirty="0">
                <a:solidFill>
                  <a:schemeClr val="tx1">
                    <a:lumMod val="75000"/>
                    <a:lumOff val="25000"/>
                  </a:schemeClr>
                </a:solidFill>
                <a:sym typeface="+mn-ea"/>
              </a:rPr>
              <a:t>旺链科技是个靠谱又负责的团队，在整个项目咨询、交付过程中也体现了专业度。通过过程溯源解决方案，我们和供应商之间的数据联动性变强，信任度也有所提高，整个供应链的合作效率比以往提高很多。</a:t>
            </a:r>
            <a:endParaRPr lang="en-US" altLang="zh-CN" sz="1200" dirty="0">
              <a:solidFill>
                <a:schemeClr val="tx1">
                  <a:lumMod val="75000"/>
                  <a:lumOff val="25000"/>
                </a:schemeClr>
              </a:solidFill>
            </a:endParaRPr>
          </a:p>
          <a:p>
            <a:pPr>
              <a:lnSpc>
                <a:spcPct val="150000"/>
              </a:lnSpc>
            </a:pP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latin typeface="微软雅黑" panose="020B0703020204020201" charset="-122"/>
                <a:ea typeface="微软雅黑" panose="020B0703020204020201" charset="-122"/>
                <a:sym typeface="+mn-ea"/>
              </a:rPr>
              <a:t>                            </a:t>
            </a:r>
            <a:r>
              <a:rPr lang="en-US" altLang="zh-CN" sz="1200" dirty="0">
                <a:solidFill>
                  <a:schemeClr val="tx1">
                    <a:lumMod val="75000"/>
                    <a:lumOff val="25000"/>
                  </a:schemeClr>
                </a:solidFill>
                <a:latin typeface="微软雅黑" panose="020B0703020204020201" charset="-122"/>
                <a:ea typeface="微软雅黑" panose="020B0703020204020201" charset="-122"/>
                <a:sym typeface="+mn-ea"/>
              </a:rPr>
              <a:t>———Willmar,  </a:t>
            </a:r>
            <a:r>
              <a:rPr lang="en-US" altLang="zh-CN" sz="1200" dirty="0" err="1">
                <a:solidFill>
                  <a:schemeClr val="tx1">
                    <a:lumMod val="75000"/>
                    <a:lumOff val="25000"/>
                  </a:schemeClr>
                </a:solidFill>
                <a:latin typeface="微软雅黑" panose="020B0703020204020201" charset="-122"/>
                <a:ea typeface="微软雅黑" panose="020B0703020204020201" charset="-122"/>
                <a:sym typeface="+mn-ea"/>
              </a:rPr>
              <a:t>Socheer</a:t>
            </a:r>
          </a:p>
        </p:txBody>
      </p:sp>
      <p:cxnSp>
        <p:nvCxnSpPr>
          <p:cNvPr id="22" name="直接连接符 21"/>
          <p:cNvCxnSpPr/>
          <p:nvPr/>
        </p:nvCxnSpPr>
        <p:spPr>
          <a:xfrm>
            <a:off x="7217410" y="2298065"/>
            <a:ext cx="3024000" cy="0"/>
          </a:xfrm>
          <a:prstGeom prst="line">
            <a:avLst/>
          </a:prstGeom>
          <a:noFill/>
          <a:ln w="3175" cap="flat" cmpd="sng">
            <a:solidFill>
              <a:schemeClr val="bg1">
                <a:lumMod val="50000"/>
                <a:alpha val="40000"/>
              </a:schemeClr>
            </a:solidFill>
            <a:prstDash val="solid"/>
            <a:round/>
          </a:ln>
        </p:spPr>
        <p:style>
          <a:lnRef idx="0">
            <a:scrgbClr r="0" g="0" b="0"/>
          </a:lnRef>
          <a:fillRef idx="0">
            <a:scrgbClr r="0" g="0" b="0"/>
          </a:fillRef>
          <a:effectRef idx="0">
            <a:scrgbClr r="0" g="0" b="0"/>
          </a:effectRef>
          <a:fontRef idx="none"/>
        </p:style>
      </p:cxnSp>
      <p:pic>
        <p:nvPicPr>
          <p:cNvPr id="23" name="图片 22" descr="客户logo"/>
          <p:cNvPicPr>
            <a:picLocks noChangeAspect="1"/>
          </p:cNvPicPr>
          <p:nvPr/>
        </p:nvPicPr>
        <p:blipFill>
          <a:blip r:embed="rId4"/>
          <a:stretch>
            <a:fillRect/>
          </a:stretch>
        </p:blipFill>
        <p:spPr>
          <a:xfrm>
            <a:off x="7863840" y="4811395"/>
            <a:ext cx="1939290" cy="688340"/>
          </a:xfrm>
          <a:prstGeom prst="rect">
            <a:avLst/>
          </a:prstGeom>
        </p:spPr>
      </p:pic>
      <p:cxnSp>
        <p:nvCxnSpPr>
          <p:cNvPr id="25" name="直接连接符 24"/>
          <p:cNvCxnSpPr/>
          <p:nvPr/>
        </p:nvCxnSpPr>
        <p:spPr>
          <a:xfrm>
            <a:off x="984885" y="2298065"/>
            <a:ext cx="5579110" cy="0"/>
          </a:xfrm>
          <a:prstGeom prst="line">
            <a:avLst/>
          </a:prstGeom>
          <a:noFill/>
          <a:ln w="3175" cap="flat" cmpd="sng">
            <a:solidFill>
              <a:schemeClr val="bg1">
                <a:alpha val="40000"/>
              </a:schemeClr>
            </a:solidFill>
            <a:prstDash val="solid"/>
            <a:round/>
          </a:ln>
        </p:spPr>
        <p:style>
          <a:lnRef idx="0">
            <a:scrgbClr r="0" g="0" b="0"/>
          </a:lnRef>
          <a:fillRef idx="0">
            <a:scrgbClr r="0" g="0" b="0"/>
          </a:fillRef>
          <a:effectRef idx="0">
            <a:scrgbClr r="0" g="0" b="0"/>
          </a:effectRef>
          <a:fontRef idx="none"/>
        </p:style>
      </p:cxnSp>
      <p:pic>
        <p:nvPicPr>
          <p:cNvPr id="27" name="图片 26" descr="旺链logo--"/>
          <p:cNvPicPr>
            <a:picLocks noChangeAspect="1"/>
          </p:cNvPicPr>
          <p:nvPr/>
        </p:nvPicPr>
        <p:blipFill>
          <a:blip r:embed="rId5"/>
          <a:stretch>
            <a:fillRect/>
          </a:stretch>
        </p:blipFill>
        <p:spPr>
          <a:xfrm>
            <a:off x="10554970" y="266065"/>
            <a:ext cx="1217930" cy="367030"/>
          </a:xfrm>
          <a:prstGeom prst="rect">
            <a:avLst/>
          </a:prstGeom>
        </p:spPr>
      </p:pic>
      <p:sp>
        <p:nvSpPr>
          <p:cNvPr id="3" name="文本框 2"/>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85000"/>
                  </a:schemeClr>
                </a:solidFill>
                <a:latin typeface="微软雅黑" panose="020B0703020204020201" charset="-122"/>
                <a:ea typeface="微软雅黑" panose="020B0703020204020201" charset="-122"/>
                <a:cs typeface="+mn-cs"/>
                <a:sym typeface="等线"/>
              </a:rPr>
              <a:t>30</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a:srcRect r="24012"/>
          <a:stretch>
            <a:fillRect/>
          </a:stretch>
        </p:blipFill>
        <p:spPr>
          <a:xfrm>
            <a:off x="1380490" y="0"/>
            <a:ext cx="10871200" cy="6891020"/>
          </a:xfrm>
          <a:prstGeom prst="rect">
            <a:avLst/>
          </a:prstGeom>
        </p:spPr>
      </p:pic>
      <p:sp>
        <p:nvSpPr>
          <p:cNvPr id="12" name="矩形 11"/>
          <p:cNvSpPr/>
          <p:nvPr/>
        </p:nvSpPr>
        <p:spPr>
          <a:xfrm>
            <a:off x="0" y="0"/>
            <a:ext cx="12192000" cy="6867525"/>
          </a:xfrm>
          <a:prstGeom prst="rect">
            <a:avLst/>
          </a:prstGeom>
          <a:gradFill>
            <a:gsLst>
              <a:gs pos="0">
                <a:schemeClr val="bg1">
                  <a:alpha val="0"/>
                </a:schemeClr>
              </a:gs>
              <a:gs pos="49000">
                <a:schemeClr val="bg1"/>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2" name="矩形 1"/>
          <p:cNvSpPr/>
          <p:nvPr/>
        </p:nvSpPr>
        <p:spPr>
          <a:xfrm>
            <a:off x="0" y="0"/>
            <a:ext cx="12192000" cy="900000"/>
          </a:xfrm>
          <a:prstGeom prst="rect">
            <a:avLst/>
          </a:prstGeom>
          <a:gradFill>
            <a:gsLst>
              <a:gs pos="0">
                <a:schemeClr val="accent1">
                  <a:lumMod val="5000"/>
                  <a:lumOff val="95000"/>
                  <a:alpha val="0"/>
                </a:schemeClr>
              </a:gs>
              <a:gs pos="63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8" name="文本框 8"/>
          <p:cNvSpPr txBox="1"/>
          <p:nvPr/>
        </p:nvSpPr>
        <p:spPr>
          <a:xfrm>
            <a:off x="742397" y="219030"/>
            <a:ext cx="5529715"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1"/>
                </a:solidFill>
                <a:latin typeface="微软雅黑" panose="020B0703020204020201" charset="-122"/>
                <a:ea typeface="微软雅黑" panose="020B0703020204020201" charset="-122"/>
              </a:rPr>
              <a:t>国家技术转移东部中心｜</a:t>
            </a:r>
            <a:r>
              <a:rPr lang="zh-CN" altLang="en-US" sz="1600" b="0" dirty="0">
                <a:solidFill>
                  <a:schemeClr val="bg1"/>
                </a:solidFill>
                <a:latin typeface="微软雅黑" panose="020B0703020204020201" charset="-122"/>
                <a:ea typeface="微软雅黑" panose="020B0703020204020201" charset="-122"/>
              </a:rPr>
              <a:t>大国企的科技服务之路</a:t>
            </a:r>
          </a:p>
        </p:txBody>
      </p:sp>
      <p:sp>
        <p:nvSpPr>
          <p:cNvPr id="7" name="矩形 6"/>
          <p:cNvSpPr/>
          <p:nvPr/>
        </p:nvSpPr>
        <p:spPr>
          <a:xfrm>
            <a:off x="742010" y="1565515"/>
            <a:ext cx="6119018" cy="4536000"/>
          </a:xfrm>
          <a:prstGeom prst="rect">
            <a:avLst/>
          </a:prstGeom>
          <a:solidFill>
            <a:schemeClr val="bg1">
              <a:lumMod val="50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9" name="TextBox 9"/>
          <p:cNvSpPr txBox="1"/>
          <p:nvPr/>
        </p:nvSpPr>
        <p:spPr>
          <a:xfrm>
            <a:off x="994278" y="1821525"/>
            <a:ext cx="5670736" cy="3970020"/>
          </a:xfrm>
          <a:prstGeom prst="rect">
            <a:avLst/>
          </a:prstGeom>
          <a:ln w="12700">
            <a:miter lim="400000"/>
          </a:ln>
        </p:spPr>
        <p:txBody>
          <a:bodyPr wrap="square" lIns="0" tIns="0" rIns="0" bIns="0">
            <a:spAutoFit/>
          </a:bodyPr>
          <a:lstStyle/>
          <a:p>
            <a:pPr>
              <a:lnSpc>
                <a:spcPct val="150000"/>
              </a:lnSpc>
            </a:pPr>
            <a:r>
              <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rPr>
              <a:t>场景：股权交易平台</a:t>
            </a:r>
            <a:endParaRPr lang="en-US" altLang="zh-CN" sz="1400" b="1" dirty="0">
              <a:solidFill>
                <a:schemeClr val="bg1"/>
              </a:solidFill>
              <a:latin typeface="微软雅黑" panose="020B0703020204020201" charset="-122"/>
              <a:ea typeface="微软雅黑" panose="020B0703020204020201" charset="-122"/>
              <a:sym typeface="等线" panose="02010600030101010101" pitchFamily="2" charset="-122"/>
            </a:endParaRPr>
          </a:p>
          <a:p>
            <a:pPr>
              <a:lnSpc>
                <a:spcPct val="150000"/>
              </a:lnSpc>
            </a:pPr>
            <a:endParaRPr lang="en-US" altLang="zh-CN" sz="1200" b="1" dirty="0">
              <a:solidFill>
                <a:schemeClr val="bg1"/>
              </a:solidFill>
              <a:latin typeface="微软雅黑" panose="020B0703020204020201" charset="-122"/>
              <a:ea typeface="微软雅黑" panose="020B0703020204020201" charset="-122"/>
              <a:sym typeface="等线" panose="02010600030101010101" pitchFamily="2" charset="-122"/>
            </a:endParaRPr>
          </a:p>
          <a:p>
            <a:pPr>
              <a:lnSpc>
                <a:spcPct val="150000"/>
              </a:lnSpc>
            </a:pPr>
            <a:r>
              <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rPr>
              <a:t>需求与痛点</a:t>
            </a:r>
            <a:endParaRPr lang="en-US" altLang="zh-CN" sz="1400" b="1" dirty="0">
              <a:solidFill>
                <a:schemeClr val="bg1"/>
              </a:solidFill>
              <a:latin typeface="微软雅黑" panose="020B0703020204020201" charset="-122"/>
              <a:ea typeface="微软雅黑" panose="020B0703020204020201" charset="-122"/>
            </a:endParaRPr>
          </a:p>
          <a:p>
            <a:pPr>
              <a:lnSpc>
                <a:spcPct val="150000"/>
              </a:lnSpc>
            </a:pPr>
            <a:r>
              <a:rPr lang="zh-CN" altLang="en-US" sz="1200" dirty="0">
                <a:solidFill>
                  <a:schemeClr val="bg1"/>
                </a:solidFill>
                <a:latin typeface="微软雅黑" panose="020B0703020204020201" charset="-122"/>
                <a:ea typeface="微软雅黑" panose="020B0703020204020201" charset="-122"/>
              </a:rPr>
              <a:t>国家技术转移东部中心致力于提供技术交易、科技金融、产业孵化全链条服务，打通高校、科研机构、企业间科技成果转化通道，打造科技成果转化创新生态体系。而在实际运营中，东中心发现，中小型企业普遍存在以下难题：</a:t>
            </a:r>
            <a:endParaRPr lang="en-US" altLang="zh-CN" sz="1200" dirty="0">
              <a:solidFill>
                <a:schemeClr val="bg1"/>
              </a:solidFill>
              <a:latin typeface="微软雅黑" panose="020B0703020204020201" charset="-122"/>
              <a:ea typeface="微软雅黑" panose="020B0703020204020201" charset="-122"/>
            </a:endParaRPr>
          </a:p>
          <a:p>
            <a:endParaRPr lang="en-US" altLang="zh-CN" sz="1200" dirty="0">
              <a:solidFill>
                <a:schemeClr val="bg1"/>
              </a:solidFill>
              <a:latin typeface="微软雅黑" panose="020B0703020204020201" charset="-122"/>
              <a:ea typeface="微软雅黑" panose="020B0703020204020201" charset="-122"/>
            </a:endParaRP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早期项目、科技中小微型企业的科技成果转化率低、投融资难题，企业发展受限</a:t>
            </a: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投资人面临尽调难度大，尽调周期长，成本高等问题，严重影响投资人投资热情</a:t>
            </a:r>
          </a:p>
          <a:p>
            <a:pPr marL="171450" indent="-171450">
              <a:lnSpc>
                <a:spcPct val="150000"/>
              </a:lnSpc>
              <a:buFont typeface="Arial" panose="020B06060202020A0204" pitchFamily="34" charset="0"/>
              <a:buChar char="•"/>
            </a:pPr>
            <a:r>
              <a:rPr lang="zh-CN" altLang="en-US" sz="1200" dirty="0">
                <a:solidFill>
                  <a:schemeClr val="bg1"/>
                </a:solidFill>
                <a:latin typeface="微软雅黑" panose="020B0703020204020201" charset="-122"/>
                <a:ea typeface="微软雅黑" panose="020B0703020204020201" charset="-122"/>
              </a:rPr>
              <a:t>而科研作为社会效率提升的核心竞争力，科研人员的长期激励没有合适公信的方案</a:t>
            </a:r>
            <a:endParaRPr lang="en-US" altLang="zh-CN" sz="1200" dirty="0">
              <a:solidFill>
                <a:schemeClr val="bg1"/>
              </a:solidFill>
              <a:latin typeface="微软雅黑" panose="020B0703020204020201" charset="-122"/>
              <a:ea typeface="微软雅黑" panose="020B0703020204020201" charset="-122"/>
            </a:endParaRPr>
          </a:p>
          <a:p>
            <a:pPr>
              <a:lnSpc>
                <a:spcPct val="150000"/>
              </a:lnSpc>
            </a:pPr>
            <a:endPar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endParaRPr>
          </a:p>
          <a:p>
            <a:pPr>
              <a:lnSpc>
                <a:spcPct val="150000"/>
              </a:lnSpc>
            </a:pPr>
            <a:r>
              <a:rPr lang="zh-CN" altLang="en-US" sz="1400" b="1" dirty="0">
                <a:solidFill>
                  <a:schemeClr val="bg1"/>
                </a:solidFill>
                <a:latin typeface="微软雅黑" panose="020B0703020204020201" charset="-122"/>
                <a:ea typeface="微软雅黑" panose="020B0703020204020201" charset="-122"/>
                <a:sym typeface="等线" panose="02010600030101010101" pitchFamily="2" charset="-122"/>
              </a:rPr>
              <a:t>我们的服务</a:t>
            </a:r>
            <a:endParaRPr lang="en-US" altLang="zh-CN" sz="1400" b="1" dirty="0">
              <a:solidFill>
                <a:schemeClr val="bg1"/>
              </a:solidFill>
              <a:latin typeface="微软雅黑" panose="020B0703020204020201" charset="-122"/>
              <a:ea typeface="微软雅黑" panose="020B0703020204020201" charset="-122"/>
              <a:sym typeface="等线" panose="02010600030101010101" pitchFamily="2" charset="-122"/>
            </a:endParaRPr>
          </a:p>
          <a:p>
            <a:pPr marL="171450" indent="-171450" algn="just" defTabSz="914400">
              <a:lnSpc>
                <a:spcPct val="150000"/>
              </a:lnSpc>
              <a:buFont typeface="Arial" panose="020B06060202020A0204" pitchFamily="34" charset="0"/>
              <a:buChar char="•"/>
              <a:defRPr sz="1500">
                <a:solidFill>
                  <a:srgbClr val="535353"/>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200" dirty="0">
                <a:solidFill>
                  <a:schemeClr val="bg1"/>
                </a:solidFill>
              </a:rPr>
              <a:t>旺链科技为国家技术转移中心</a:t>
            </a:r>
            <a:r>
              <a:rPr lang="en-US" altLang="zh-CN" sz="1200" dirty="0">
                <a:solidFill>
                  <a:schemeClr val="bg1"/>
                </a:solidFill>
              </a:rPr>
              <a:t>-</a:t>
            </a:r>
            <a:r>
              <a:rPr lang="zh-CN" altLang="en-US" sz="1200" dirty="0">
                <a:solidFill>
                  <a:schemeClr val="bg1"/>
                </a:solidFill>
              </a:rPr>
              <a:t>东中心提供基于区块链的整套的技术、股权交易解决方案，通过智能合约实现资本自动撮合交易。</a:t>
            </a:r>
          </a:p>
        </p:txBody>
      </p:sp>
      <p:sp>
        <p:nvSpPr>
          <p:cNvPr id="19" name="矩形 18"/>
          <p:cNvSpPr/>
          <p:nvPr/>
        </p:nvSpPr>
        <p:spPr>
          <a:xfrm>
            <a:off x="6861148" y="1565515"/>
            <a:ext cx="3694093" cy="4536000"/>
          </a:xfrm>
          <a:prstGeom prst="rect">
            <a:avLst/>
          </a:prstGeom>
          <a:solidFill>
            <a:schemeClr val="bg1">
              <a:alpha val="62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20" name="TextBox 9"/>
          <p:cNvSpPr txBox="1"/>
          <p:nvPr/>
        </p:nvSpPr>
        <p:spPr>
          <a:xfrm>
            <a:off x="7217094" y="1821525"/>
            <a:ext cx="3054898" cy="2816225"/>
          </a:xfrm>
          <a:prstGeom prst="rect">
            <a:avLst/>
          </a:prstGeom>
          <a:ln w="12700">
            <a:miter lim="400000"/>
          </a:ln>
        </p:spPr>
        <p:txBody>
          <a:bodyPr wrap="square" lIns="0" tIns="0" rIns="0" bIns="0">
            <a:spAutoFit/>
          </a:bodyPr>
          <a:lstStyle/>
          <a:p>
            <a:pPr>
              <a:lnSpc>
                <a:spcPct val="150000"/>
              </a:lnSpc>
            </a:pPr>
            <a:r>
              <a:rPr lang="zh-CN" altLang="en-US" sz="1400" b="1" dirty="0">
                <a:solidFill>
                  <a:schemeClr val="tx1">
                    <a:lumMod val="75000"/>
                    <a:lumOff val="25000"/>
                  </a:schemeClr>
                </a:solidFill>
                <a:latin typeface="微软雅黑" panose="020B0703020204020201" charset="-122"/>
                <a:ea typeface="微软雅黑" panose="020B0703020204020201" charset="-122"/>
                <a:sym typeface="等线" panose="02010600030101010101" pitchFamily="2" charset="-122"/>
              </a:rPr>
              <a:t>客户说</a:t>
            </a:r>
            <a:endParaRPr lang="en-US" altLang="zh-CN" sz="1400" b="1" dirty="0">
              <a:solidFill>
                <a:schemeClr val="tx1">
                  <a:lumMod val="75000"/>
                  <a:lumOff val="25000"/>
                </a:schemeClr>
              </a:solidFill>
              <a:latin typeface="微软雅黑" panose="020B0703020204020201" charset="-122"/>
              <a:ea typeface="微软雅黑" panose="020B0703020204020201" charset="-122"/>
              <a:sym typeface="等线" panose="02010600030101010101" pitchFamily="2" charset="-122"/>
            </a:endParaRPr>
          </a:p>
          <a:p>
            <a:pPr>
              <a:lnSpc>
                <a:spcPct val="150000"/>
              </a:lnSpc>
            </a:pPr>
            <a:endParaRPr lang="en-US" altLang="zh-CN" sz="1200" dirty="0">
              <a:solidFill>
                <a:schemeClr val="tx1">
                  <a:lumMod val="75000"/>
                  <a:lumOff val="25000"/>
                </a:schemeClr>
              </a:solidFill>
              <a:latin typeface="微软雅黑" panose="020B0703020204020201" charset="-122"/>
              <a:ea typeface="微软雅黑" panose="020B0703020204020201" charset="-122"/>
            </a:endParaRPr>
          </a:p>
          <a:p>
            <a:pPr>
              <a:lnSpc>
                <a:spcPct val="150000"/>
              </a:lnSpc>
            </a:pPr>
            <a:r>
              <a:rPr lang="zh-CN" altLang="en-US" sz="1200" dirty="0">
                <a:solidFill>
                  <a:schemeClr val="tx1">
                    <a:lumMod val="75000"/>
                    <a:lumOff val="25000"/>
                  </a:schemeClr>
                </a:solidFill>
                <a:latin typeface="微软雅黑" panose="020B0703020204020201" charset="-122"/>
                <a:ea typeface="微软雅黑" panose="020B0703020204020201" charset="-122"/>
                <a:sym typeface="+mn-ea"/>
              </a:rPr>
              <a:t>旺链科技是一家具备科技创新和战略视野的企业，不仅仅在技术上有不错的专业实力，在产业分析领域也具备独到视野，能够非常快速地理解我们的需求并快速做出响应。三期项目合作非常愉快，为我们的技术转移平台的成功落地提供了非常有力的支持。</a:t>
            </a:r>
            <a:endParaRPr lang="en-US" altLang="zh-CN" sz="1200" dirty="0">
              <a:solidFill>
                <a:schemeClr val="tx1">
                  <a:lumMod val="75000"/>
                  <a:lumOff val="25000"/>
                </a:schemeClr>
              </a:solidFill>
              <a:latin typeface="微软雅黑" panose="020B0703020204020201" charset="-122"/>
              <a:ea typeface="微软雅黑" panose="020B0703020204020201" charset="-122"/>
            </a:endParaRPr>
          </a:p>
          <a:p>
            <a:pPr>
              <a:lnSpc>
                <a:spcPct val="150000"/>
              </a:lnSpc>
            </a:pPr>
            <a:r>
              <a:rPr lang="zh-CN" altLang="en-US" sz="1200" dirty="0">
                <a:solidFill>
                  <a:schemeClr val="tx1">
                    <a:lumMod val="75000"/>
                    <a:lumOff val="25000"/>
                  </a:schemeClr>
                </a:solidFill>
                <a:latin typeface="微软雅黑" panose="020B0703020204020201" charset="-122"/>
                <a:ea typeface="微软雅黑" panose="020B0703020204020201" charset="-122"/>
                <a:sym typeface="+mn-ea"/>
              </a:rPr>
              <a:t>                                </a:t>
            </a:r>
            <a:endParaRPr lang="en-US" altLang="zh-CN" sz="1200" dirty="0">
              <a:solidFill>
                <a:schemeClr val="tx1">
                  <a:lumMod val="75000"/>
                  <a:lumOff val="25000"/>
                </a:schemeClr>
              </a:solidFill>
              <a:latin typeface="微软雅黑" panose="020B0703020204020201" charset="-122"/>
              <a:ea typeface="微软雅黑" panose="020B0703020204020201" charset="-122"/>
            </a:endParaRPr>
          </a:p>
          <a:p>
            <a:pPr>
              <a:lnSpc>
                <a:spcPct val="150000"/>
              </a:lnSpc>
            </a:pPr>
            <a:r>
              <a:rPr lang="zh-CN" altLang="en-US" sz="1200" dirty="0">
                <a:solidFill>
                  <a:schemeClr val="tx1">
                    <a:lumMod val="75000"/>
                    <a:lumOff val="25000"/>
                  </a:schemeClr>
                </a:solidFill>
                <a:latin typeface="微软雅黑" panose="020B0703020204020201" charset="-122"/>
                <a:ea typeface="微软雅黑" panose="020B0703020204020201" charset="-122"/>
                <a:sym typeface="+mn-ea"/>
              </a:rPr>
              <a:t>                                     </a:t>
            </a:r>
            <a:r>
              <a:rPr lang="en-US" altLang="zh-CN" sz="1200" dirty="0">
                <a:solidFill>
                  <a:schemeClr val="tx1">
                    <a:lumMod val="75000"/>
                    <a:lumOff val="25000"/>
                  </a:schemeClr>
                </a:solidFill>
                <a:latin typeface="微软雅黑" panose="020B0703020204020201" charset="-122"/>
                <a:ea typeface="微软雅黑" panose="020B0703020204020201" charset="-122"/>
                <a:sym typeface="+mn-ea"/>
              </a:rPr>
              <a:t>———</a:t>
            </a:r>
            <a:r>
              <a:rPr lang="zh-CN" altLang="en-US" sz="1200" dirty="0">
                <a:solidFill>
                  <a:schemeClr val="tx1">
                    <a:lumMod val="75000"/>
                    <a:lumOff val="25000"/>
                  </a:schemeClr>
                </a:solidFill>
                <a:latin typeface="微软雅黑" panose="020B0703020204020201" charset="-122"/>
                <a:ea typeface="微软雅黑" panose="020B0703020204020201" charset="-122"/>
                <a:sym typeface="+mn-ea"/>
              </a:rPr>
              <a:t>东中心</a:t>
            </a:r>
            <a:r>
              <a:rPr lang="en-US" altLang="zh-CN" sz="1200" dirty="0">
                <a:solidFill>
                  <a:schemeClr val="tx1">
                    <a:lumMod val="75000"/>
                    <a:lumOff val="25000"/>
                  </a:schemeClr>
                </a:solidFill>
                <a:latin typeface="微软雅黑" panose="020B0703020204020201" charset="-122"/>
                <a:ea typeface="微软雅黑" panose="020B0703020204020201" charset="-122"/>
                <a:sym typeface="+mn-ea"/>
              </a:rPr>
              <a:t>,  Eric</a:t>
            </a:r>
          </a:p>
        </p:txBody>
      </p:sp>
      <p:cxnSp>
        <p:nvCxnSpPr>
          <p:cNvPr id="22" name="直接连接符 21"/>
          <p:cNvCxnSpPr/>
          <p:nvPr/>
        </p:nvCxnSpPr>
        <p:spPr>
          <a:xfrm>
            <a:off x="7217410" y="2298065"/>
            <a:ext cx="3024000" cy="0"/>
          </a:xfrm>
          <a:prstGeom prst="line">
            <a:avLst/>
          </a:prstGeom>
          <a:noFill/>
          <a:ln w="3175" cap="flat" cmpd="sng">
            <a:solidFill>
              <a:schemeClr val="bg1">
                <a:lumMod val="50000"/>
                <a:alpha val="40000"/>
              </a:schemeClr>
            </a:solidFill>
            <a:prstDash val="solid"/>
            <a:round/>
          </a:ln>
        </p:spPr>
        <p:style>
          <a:lnRef idx="0">
            <a:scrgbClr r="0" g="0" b="0"/>
          </a:lnRef>
          <a:fillRef idx="0">
            <a:scrgbClr r="0" g="0" b="0"/>
          </a:fillRef>
          <a:effectRef idx="0">
            <a:scrgbClr r="0" g="0" b="0"/>
          </a:effectRef>
          <a:fontRef idx="none"/>
        </p:style>
      </p:cxnSp>
      <p:cxnSp>
        <p:nvCxnSpPr>
          <p:cNvPr id="25" name="直接连接符 24"/>
          <p:cNvCxnSpPr/>
          <p:nvPr/>
        </p:nvCxnSpPr>
        <p:spPr>
          <a:xfrm>
            <a:off x="984885" y="2298065"/>
            <a:ext cx="5579110" cy="0"/>
          </a:xfrm>
          <a:prstGeom prst="line">
            <a:avLst/>
          </a:prstGeom>
          <a:noFill/>
          <a:ln w="3175" cap="flat" cmpd="sng">
            <a:solidFill>
              <a:schemeClr val="bg1">
                <a:alpha val="40000"/>
              </a:schemeClr>
            </a:solidFill>
            <a:prstDash val="solid"/>
            <a:round/>
          </a:ln>
        </p:spPr>
        <p:style>
          <a:lnRef idx="0">
            <a:scrgbClr r="0" g="0" b="0"/>
          </a:lnRef>
          <a:fillRef idx="0">
            <a:scrgbClr r="0" g="0" b="0"/>
          </a:fillRef>
          <a:effectRef idx="0">
            <a:scrgbClr r="0" g="0" b="0"/>
          </a:effectRef>
          <a:fontRef idx="none"/>
        </p:style>
      </p:cxnSp>
      <p:pic>
        <p:nvPicPr>
          <p:cNvPr id="13" name="图片 12" descr="logo3"/>
          <p:cNvPicPr>
            <a:picLocks noChangeAspect="1"/>
          </p:cNvPicPr>
          <p:nvPr/>
        </p:nvPicPr>
        <p:blipFill>
          <a:blip r:embed="rId5"/>
          <a:stretch>
            <a:fillRect/>
          </a:stretch>
        </p:blipFill>
        <p:spPr>
          <a:xfrm>
            <a:off x="7858760" y="4820920"/>
            <a:ext cx="1771650" cy="1080770"/>
          </a:xfrm>
          <a:prstGeom prst="rect">
            <a:avLst/>
          </a:prstGeom>
        </p:spPr>
      </p:pic>
      <p:pic>
        <p:nvPicPr>
          <p:cNvPr id="27" name="图片 26" descr="旺链logo--"/>
          <p:cNvPicPr>
            <a:picLocks noChangeAspect="1"/>
          </p:cNvPicPr>
          <p:nvPr/>
        </p:nvPicPr>
        <p:blipFill>
          <a:blip r:embed="rId6"/>
          <a:stretch>
            <a:fillRect/>
          </a:stretch>
        </p:blipFill>
        <p:spPr>
          <a:xfrm>
            <a:off x="10554970" y="266065"/>
            <a:ext cx="1217930" cy="367030"/>
          </a:xfrm>
          <a:prstGeom prst="rect">
            <a:avLst/>
          </a:prstGeom>
        </p:spPr>
      </p:pic>
      <p:sp>
        <p:nvSpPr>
          <p:cNvPr id="4" name="文本框 3"/>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85000"/>
                  </a:schemeClr>
                </a:solidFill>
                <a:latin typeface="微软雅黑" panose="020B0703020204020201" charset="-122"/>
                <a:ea typeface="微软雅黑" panose="020B0703020204020201" charset="-122"/>
                <a:cs typeface="+mn-cs"/>
                <a:sym typeface="等线"/>
              </a:rPr>
              <a:t>31</a:t>
            </a:r>
          </a:p>
        </p:txBody>
      </p:sp>
    </p:spTree>
  </p:cSld>
  <p:clrMapOvr>
    <a:overrideClrMapping bg1="lt1" tx1="dk1" bg2="lt2" tx2="dk2" accent1="accent1" accent2="accent2" accent3="accent3" accent4="accent4" accent5="accent5" accent6="accent6" hlink="hlink" folHlink="folHlink"/>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910" y="-45085"/>
            <a:ext cx="12275820" cy="6948170"/>
            <a:chOff x="-66" y="-71"/>
            <a:chExt cx="19332" cy="10942"/>
          </a:xfrm>
        </p:grpSpPr>
        <p:pic>
          <p:nvPicPr>
            <p:cNvPr id="3" name="图片 2" descr="黑色背景"/>
            <p:cNvPicPr>
              <a:picLocks noChangeAspect="1"/>
            </p:cNvPicPr>
            <p:nvPr/>
          </p:nvPicPr>
          <p:blipFill>
            <a:blip r:embed="rId3"/>
            <a:stretch>
              <a:fillRect/>
            </a:stretch>
          </p:blipFill>
          <p:spPr>
            <a:xfrm>
              <a:off x="-66" y="-37"/>
              <a:ext cx="19333" cy="10874"/>
            </a:xfrm>
            <a:prstGeom prst="rect">
              <a:avLst/>
            </a:prstGeom>
          </p:spPr>
        </p:pic>
        <p:sp>
          <p:nvSpPr>
            <p:cNvPr id="4" name="矩形 3"/>
            <p:cNvSpPr/>
            <p:nvPr/>
          </p:nvSpPr>
          <p:spPr>
            <a:xfrm>
              <a:off x="-66" y="-71"/>
              <a:ext cx="19332" cy="10942"/>
            </a:xfrm>
            <a:prstGeom prst="rect">
              <a:avLst/>
            </a:prstGeom>
            <a:solidFill>
              <a:schemeClr val="tx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sp>
        <p:nvSpPr>
          <p:cNvPr id="25" name="文本框 24"/>
          <p:cNvSpPr txBox="1"/>
          <p:nvPr/>
        </p:nvSpPr>
        <p:spPr>
          <a:xfrm>
            <a:off x="3757967" y="2746216"/>
            <a:ext cx="5069030" cy="5518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457200" rtl="0" fontAlgn="auto" latinLnBrk="0" hangingPunct="0">
              <a:lnSpc>
                <a:spcPct val="100000"/>
              </a:lnSpc>
              <a:spcBef>
                <a:spcPts val="0"/>
              </a:spcBef>
              <a:spcAft>
                <a:spcPts val="0"/>
              </a:spcAft>
              <a:buClrTx/>
              <a:buSzTx/>
            </a:pPr>
            <a:r>
              <a:rPr lang="zh-CN" altLang="en-US" sz="1600" b="1" dirty="0">
                <a:solidFill>
                  <a:srgbClr val="FF9300"/>
                </a:solidFill>
                <a:latin typeface="+mn-ea"/>
                <a:cs typeface="+mn-cs"/>
                <a:sym typeface="等线"/>
              </a:rPr>
              <a:t>旺链科技</a:t>
            </a:r>
            <a:r>
              <a:rPr lang="zh-CN" altLang="en-US" sz="1600" dirty="0">
                <a:solidFill>
                  <a:schemeClr val="bg1"/>
                </a:solidFill>
                <a:latin typeface="+mn-ea"/>
                <a:cs typeface="+mn-cs"/>
                <a:sym typeface="等线"/>
              </a:rPr>
              <a:t>，区块链创新者</a:t>
            </a:r>
            <a:endParaRPr lang="en-US" altLang="zh-CN" sz="1600" dirty="0">
              <a:solidFill>
                <a:schemeClr val="bg1"/>
              </a:solidFill>
              <a:latin typeface="+mn-ea"/>
              <a:cs typeface="+mn-cs"/>
              <a:sym typeface="等线"/>
            </a:endParaRPr>
          </a:p>
          <a:p>
            <a:pPr marR="0" algn="l" defTabSz="457200" rtl="0" fontAlgn="auto" latinLnBrk="0" hangingPunct="0">
              <a:lnSpc>
                <a:spcPct val="100000"/>
              </a:lnSpc>
              <a:spcBef>
                <a:spcPts val="0"/>
              </a:spcBef>
              <a:spcAft>
                <a:spcPts val="0"/>
              </a:spcAft>
              <a:buClrTx/>
              <a:buSzTx/>
            </a:pPr>
            <a:r>
              <a:rPr lang="en-US" altLang="zh-CN" sz="1400" dirty="0" err="1">
                <a:solidFill>
                  <a:schemeClr val="bg1"/>
                </a:solidFill>
                <a:latin typeface="+mn-ea"/>
                <a:cs typeface="+mn-cs"/>
                <a:sym typeface="等线"/>
              </a:rPr>
              <a:t>VoneChain</a:t>
            </a:r>
            <a:r>
              <a:rPr lang="zh-CN" altLang="en-US" sz="1400" dirty="0">
                <a:solidFill>
                  <a:schemeClr val="bg1"/>
                </a:solidFill>
                <a:latin typeface="+mn-ea"/>
                <a:cs typeface="+mn-cs"/>
                <a:sym typeface="等线"/>
              </a:rPr>
              <a:t>，</a:t>
            </a:r>
            <a:r>
              <a:rPr lang="en-US" altLang="zh-CN" sz="1400" dirty="0" err="1">
                <a:solidFill>
                  <a:schemeClr val="bg1"/>
                </a:solidFill>
                <a:latin typeface="+mn-ea"/>
                <a:cs typeface="+mn-cs"/>
                <a:sym typeface="等线"/>
              </a:rPr>
              <a:t>BlockChain</a:t>
            </a:r>
            <a:r>
              <a:rPr lang="zh-CN" altLang="en-US" sz="1400" dirty="0">
                <a:solidFill>
                  <a:schemeClr val="bg1"/>
                </a:solidFill>
                <a:latin typeface="+mn-ea"/>
                <a:cs typeface="+mn-cs"/>
                <a:sym typeface="等线"/>
              </a:rPr>
              <a:t> </a:t>
            </a:r>
            <a:r>
              <a:rPr lang="en-US" altLang="zh-CN" sz="1400" dirty="0">
                <a:solidFill>
                  <a:schemeClr val="bg1"/>
                </a:solidFill>
                <a:latin typeface="+mn-ea"/>
                <a:cs typeface="+mn-cs"/>
                <a:sym typeface="等线"/>
              </a:rPr>
              <a:t>Innovator.</a:t>
            </a:r>
          </a:p>
        </p:txBody>
      </p:sp>
      <p:pic>
        <p:nvPicPr>
          <p:cNvPr id="27" name="图片 26" descr="旺链logo--"/>
          <p:cNvPicPr>
            <a:picLocks noChangeAspect="1"/>
          </p:cNvPicPr>
          <p:nvPr/>
        </p:nvPicPr>
        <p:blipFill>
          <a:blip r:embed="rId4"/>
          <a:stretch>
            <a:fillRect/>
          </a:stretch>
        </p:blipFill>
        <p:spPr>
          <a:xfrm>
            <a:off x="10548620" y="382270"/>
            <a:ext cx="1217930" cy="367030"/>
          </a:xfrm>
          <a:prstGeom prst="rect">
            <a:avLst/>
          </a:prstGeom>
        </p:spPr>
      </p:pic>
      <p:grpSp>
        <p:nvGrpSpPr>
          <p:cNvPr id="7" name="组合 6"/>
          <p:cNvGrpSpPr/>
          <p:nvPr/>
        </p:nvGrpSpPr>
        <p:grpSpPr>
          <a:xfrm>
            <a:off x="1911262" y="2282358"/>
            <a:ext cx="1694921" cy="1077214"/>
            <a:chOff x="1911262" y="2282358"/>
            <a:chExt cx="1694921" cy="1077214"/>
          </a:xfrm>
        </p:grpSpPr>
        <p:sp>
          <p:nvSpPr>
            <p:cNvPr id="8" name="文本框 7"/>
            <p:cNvSpPr txBox="1"/>
            <p:nvPr/>
          </p:nvSpPr>
          <p:spPr>
            <a:xfrm>
              <a:off x="1911262" y="2282358"/>
              <a:ext cx="1543138" cy="10772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3600" dirty="0">
                  <a:solidFill>
                    <a:srgbClr val="F49D3F"/>
                  </a:solidFill>
                  <a:latin typeface="微软雅黑" panose="020B0703020204020201" charset="-122"/>
                  <a:ea typeface="微软雅黑" panose="020B0703020204020201" charset="-122"/>
                  <a:cs typeface="+mn-cs"/>
                  <a:sym typeface="Helvetica" panose="020B06040202020A0204"/>
                </a:rPr>
                <a:t>Part 5  </a:t>
              </a:r>
            </a:p>
            <a:p>
              <a:pPr marL="0" marR="0" indent="0" algn="l" defTabSz="457200" rtl="0" fontAlgn="auto" latinLnBrk="0" hangingPunct="0">
                <a:lnSpc>
                  <a:spcPct val="100000"/>
                </a:lnSpc>
                <a:spcBef>
                  <a:spcPts val="0"/>
                </a:spcBef>
                <a:spcAft>
                  <a:spcPts val="0"/>
                </a:spcAft>
                <a:buClrTx/>
                <a:buSzTx/>
                <a:buFontTx/>
                <a:buNone/>
              </a:pPr>
              <a:r>
                <a:rPr lang="zh-CN" altLang="en-US" sz="2800" dirty="0">
                  <a:solidFill>
                    <a:schemeClr val="bg1"/>
                  </a:solidFill>
                  <a:latin typeface="微软雅黑" panose="020B0703020204020201" charset="-122"/>
                  <a:ea typeface="微软雅黑" panose="020B0703020204020201" charset="-122"/>
                  <a:cs typeface="+mn-cs"/>
                  <a:sym typeface="Helvetica" panose="020B06040202020A0204"/>
                </a:rPr>
                <a:t>关于我们</a:t>
              </a:r>
              <a:endParaRPr kumimoji="0" lang="zh-CN" altLang="en-US" sz="28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Helvetica" panose="020B06040202020A0204"/>
              </a:endParaRPr>
            </a:p>
          </p:txBody>
        </p:sp>
        <p:cxnSp>
          <p:nvCxnSpPr>
            <p:cNvPr id="9" name="直线连接符 8"/>
            <p:cNvCxnSpPr/>
            <p:nvPr/>
          </p:nvCxnSpPr>
          <p:spPr>
            <a:xfrm>
              <a:off x="3606183" y="2395471"/>
              <a:ext cx="0" cy="904739"/>
            </a:xfrm>
            <a:prstGeom prst="line">
              <a:avLst/>
            </a:prstGeom>
            <a:noFill/>
            <a:ln w="25400" cap="flat">
              <a:solidFill>
                <a:srgbClr val="FF9300"/>
              </a:solidFill>
              <a:prstDash val="solid"/>
              <a:round/>
            </a:ln>
          </p:spPr>
          <p:style>
            <a:lnRef idx="0">
              <a:scrgbClr r="0" g="0" b="0"/>
            </a:lnRef>
            <a:fillRef idx="0">
              <a:scrgbClr r="0" g="0" b="0"/>
            </a:fillRef>
            <a:effectRef idx="0">
              <a:scrgbClr r="0" g="0" b="0"/>
            </a:effectRef>
            <a:fontRef idx="none"/>
          </p:style>
        </p:cxnSp>
      </p:grpSp>
      <p:sp>
        <p:nvSpPr>
          <p:cNvPr id="6" name="文本框 5"/>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85000"/>
                  </a:schemeClr>
                </a:solidFill>
                <a:latin typeface="微软雅黑" panose="020B0703020204020201" charset="-122"/>
                <a:ea typeface="微软雅黑" panose="020B0703020204020201" charset="-122"/>
                <a:cs typeface="+mn-cs"/>
                <a:sym typeface="等线"/>
              </a:rPr>
              <a:t>32</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2"/>
          <a:srcRect l="25299" r="4721"/>
          <a:stretch>
            <a:fillRect/>
          </a:stretch>
        </p:blipFill>
        <p:spPr>
          <a:xfrm flipV="1">
            <a:off x="1270" y="-16510"/>
            <a:ext cx="12190095" cy="7057390"/>
          </a:xfrm>
          <a:prstGeom prst="rect">
            <a:avLst/>
          </a:prstGeom>
        </p:spPr>
      </p:pic>
      <p:sp>
        <p:nvSpPr>
          <p:cNvPr id="3" name="object 5"/>
          <p:cNvSpPr txBox="1"/>
          <p:nvPr/>
        </p:nvSpPr>
        <p:spPr>
          <a:xfrm>
            <a:off x="1250950" y="2357755"/>
            <a:ext cx="9689465" cy="556895"/>
          </a:xfrm>
          <a:prstGeom prst="rect">
            <a:avLst/>
          </a:prstGeom>
        </p:spPr>
        <p:txBody>
          <a:bodyPr vert="horz" wrap="square" lIns="0" tIns="63500" rIns="0" bIns="0" rtlCol="0">
            <a:spAutoFit/>
          </a:bodyPr>
          <a:lstStyle>
            <a:lvl1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1pPr>
            <a:lvl2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2pPr>
            <a:lvl3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3pPr>
            <a:lvl4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4pPr>
            <a:lvl5pPr algn="l" rtl="0" eaLnBrk="0" fontAlgn="base" hangingPunct="0">
              <a:lnSpc>
                <a:spcPct val="90000"/>
              </a:lnSpc>
              <a:spcBef>
                <a:spcPct val="0"/>
              </a:spcBef>
              <a:spcAft>
                <a:spcPct val="0"/>
              </a:spcAft>
              <a:defRPr sz="4400">
                <a:solidFill>
                  <a:srgbClr val="000000"/>
                </a:solidFill>
                <a:latin typeface="等线 Light"/>
                <a:ea typeface="等线 Light"/>
                <a:cs typeface="等线 Light"/>
                <a:sym typeface="等线 Light" panose="02010600030101010101" pitchFamily="2" charset="-122"/>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a:ea typeface="等线 Light"/>
                <a:cs typeface="等线 Light"/>
                <a:sym typeface="等线 Light"/>
              </a:defRPr>
            </a:lvl9pPr>
          </a:lstStyle>
          <a:p>
            <a:pPr algn="ctr" defTabSz="914400">
              <a:lnSpc>
                <a:spcPct val="100000"/>
              </a:lnSpc>
              <a:spcBef>
                <a:spcPts val="500"/>
              </a:spcBef>
            </a:pPr>
            <a:r>
              <a:rPr lang="zh-CN" altLang="en-US" sz="3200" b="1" kern="0" dirty="0">
                <a:solidFill>
                  <a:srgbClr val="FF9C00"/>
                </a:solidFill>
                <a:latin typeface="微软雅黑" panose="020B0703020204020201" charset="-122"/>
                <a:ea typeface="微软雅黑" panose="020B0703020204020201" charset="-122"/>
              </a:rPr>
              <a:t>用技术创造信任，让区块链旺起来</a:t>
            </a:r>
            <a:endParaRPr lang="en-US" altLang="zh-CN" sz="3200" b="1" kern="0" dirty="0">
              <a:solidFill>
                <a:srgbClr val="FF9C00"/>
              </a:solidFill>
              <a:latin typeface="微软雅黑" panose="020B0703020204020201" charset="-122"/>
              <a:ea typeface="微软雅黑" panose="020B0703020204020201"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grpSp>
        <p:nvGrpSpPr>
          <p:cNvPr id="10" name="组合 9"/>
          <p:cNvGrpSpPr/>
          <p:nvPr/>
        </p:nvGrpSpPr>
        <p:grpSpPr>
          <a:xfrm>
            <a:off x="464185" y="326390"/>
            <a:ext cx="641985" cy="377190"/>
            <a:chOff x="731" y="514"/>
            <a:chExt cx="1011" cy="594"/>
          </a:xfrm>
        </p:grpSpPr>
        <p:sp>
          <p:nvSpPr>
            <p:cNvPr id="11"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2"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13" name="文本框 8"/>
          <p:cNvSpPr txBox="1"/>
          <p:nvPr/>
        </p:nvSpPr>
        <p:spPr>
          <a:xfrm>
            <a:off x="1299571" y="285280"/>
            <a:ext cx="2246765"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2"/>
                </a:solidFill>
                <a:latin typeface="微软雅黑" panose="020B0703020204020201" charset="-122"/>
                <a:ea typeface="微软雅黑" panose="020B0703020204020201" charset="-122"/>
              </a:rPr>
              <a:t>旺链科技的愿景</a:t>
            </a:r>
          </a:p>
        </p:txBody>
      </p:sp>
      <p:sp>
        <p:nvSpPr>
          <p:cNvPr id="15" name="1"/>
          <p:cNvSpPr txBox="1"/>
          <p:nvPr/>
        </p:nvSpPr>
        <p:spPr>
          <a:xfrm>
            <a:off x="1711051" y="1130142"/>
            <a:ext cx="8769980" cy="876935"/>
          </a:xfrm>
          <a:prstGeom prst="rect">
            <a:avLst/>
          </a:prstGeom>
          <a:ln w="12700">
            <a:miter lim="400000"/>
          </a:ln>
        </p:spPr>
        <p:txBody>
          <a:bodyPr wrap="square" lIns="0" tIns="0" rIns="0" bIns="0">
            <a:spAutoFit/>
          </a:bodyPr>
          <a:lstStyle/>
          <a:p>
            <a:pPr defTabSz="914400">
              <a:lnSpc>
                <a:spcPct val="150000"/>
              </a:lnSpc>
              <a:buSzPct val="10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400" b="1" dirty="0">
                <a:solidFill>
                  <a:srgbClr val="FF9C00"/>
                </a:solidFill>
                <a:latin typeface="微软雅黑" panose="020B0703020204020201" charset="-122"/>
                <a:ea typeface="微软雅黑" panose="020B0703020204020201" charset="-122"/>
              </a:rPr>
              <a:t>企业简介</a:t>
            </a:r>
            <a:endParaRPr lang="en-US" altLang="zh-CN" sz="1400" b="1" dirty="0">
              <a:solidFill>
                <a:srgbClr val="FF9C00"/>
              </a:solidFill>
              <a:latin typeface="微软雅黑" panose="020B0703020204020201" charset="-122"/>
              <a:ea typeface="微软雅黑" panose="020B0703020204020201" charset="-122"/>
            </a:endParaRPr>
          </a:p>
          <a:p>
            <a:pPr defTabSz="914400">
              <a:lnSpc>
                <a:spcPct val="150000"/>
              </a:lnSpc>
              <a:buSzPct val="7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200" dirty="0">
                <a:sym typeface="微软雅黑" panose="020B0703020204020201" charset="-122"/>
              </a:rPr>
              <a:t>旺链科技是区块链创新者、国家高新技术企业。为全球客户匹配基于区块链技术的行业应用场景，服务实体经济。</a:t>
            </a:r>
            <a:endParaRPr lang="en-US" altLang="zh-CN" sz="1200" dirty="0">
              <a:sym typeface="微软雅黑" panose="020B0703020204020201" charset="-122"/>
            </a:endParaRPr>
          </a:p>
          <a:p>
            <a:pPr defTabSz="914400">
              <a:lnSpc>
                <a:spcPct val="150000"/>
              </a:lnSpc>
              <a:buSzPct val="7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200" dirty="0">
                <a:sym typeface="微软雅黑" panose="020B0703020204020201" charset="-122"/>
              </a:rPr>
              <a:t>荣膺工信部赛迪区块链“</a:t>
            </a:r>
            <a:r>
              <a:rPr lang="en-US" altLang="zh-CN" sz="1200" dirty="0">
                <a:sym typeface="微软雅黑" panose="020B0703020204020201" charset="-122"/>
              </a:rPr>
              <a:t>2018</a:t>
            </a:r>
            <a:r>
              <a:rPr lang="zh-CN" altLang="en-US" sz="1200" dirty="0">
                <a:sym typeface="微软雅黑" panose="020B0703020204020201" charset="-122"/>
              </a:rPr>
              <a:t>年区块链百强企业”、“</a:t>
            </a:r>
            <a:r>
              <a:rPr lang="en-US" altLang="zh-CN" sz="1200" dirty="0">
                <a:sym typeface="微软雅黑" panose="020B0703020204020201" charset="-122"/>
              </a:rPr>
              <a:t>2019</a:t>
            </a:r>
            <a:r>
              <a:rPr lang="zh-CN" altLang="en-US" sz="1200" dirty="0">
                <a:sym typeface="微软雅黑" panose="020B0703020204020201" charset="-122"/>
              </a:rPr>
              <a:t>上海区块链创新企业</a:t>
            </a:r>
            <a:r>
              <a:rPr lang="en-GB" altLang="zh-CN" sz="1200" dirty="0">
                <a:sym typeface="微软雅黑" panose="020B0703020204020201" charset="-122"/>
              </a:rPr>
              <a:t>TOP20”</a:t>
            </a:r>
            <a:r>
              <a:rPr lang="zh-CN" altLang="en-GB" sz="1200" dirty="0">
                <a:sym typeface="微软雅黑" panose="020B0703020204020201" charset="-122"/>
              </a:rPr>
              <a:t>、“</a:t>
            </a:r>
            <a:r>
              <a:rPr lang="en-GB" altLang="zh-CN" sz="1200" dirty="0">
                <a:sym typeface="微软雅黑" panose="020B0703020204020201" charset="-122"/>
              </a:rPr>
              <a:t>2020</a:t>
            </a:r>
            <a:r>
              <a:rPr lang="zh-CN" altLang="en-US" sz="1200" dirty="0">
                <a:sym typeface="微软雅黑" panose="020B0703020204020201" charset="-122"/>
              </a:rPr>
              <a:t>亚太区块链企业</a:t>
            </a:r>
            <a:r>
              <a:rPr lang="en-GB" altLang="zh-CN" sz="1200" dirty="0">
                <a:sym typeface="微软雅黑" panose="020B0703020204020201" charset="-122"/>
              </a:rPr>
              <a:t>TOP10”</a:t>
            </a:r>
            <a:r>
              <a:rPr lang="zh-CN" altLang="en-GB" sz="1200" dirty="0">
                <a:sym typeface="微软雅黑" panose="020B0703020204020201" charset="-122"/>
              </a:rPr>
              <a:t>。</a:t>
            </a:r>
            <a:endParaRPr sz="1200" dirty="0">
              <a:solidFill>
                <a:schemeClr val="bg2"/>
              </a:solidFill>
              <a:latin typeface="微软雅黑" panose="020B0703020204020201" charset="-122"/>
              <a:ea typeface="微软雅黑" panose="020B0703020204020201" charset="-122"/>
            </a:endParaRPr>
          </a:p>
        </p:txBody>
      </p:sp>
      <p:sp>
        <p:nvSpPr>
          <p:cNvPr id="16" name="矩形 15"/>
          <p:cNvSpPr/>
          <p:nvPr/>
        </p:nvSpPr>
        <p:spPr>
          <a:xfrm>
            <a:off x="829005" y="3110885"/>
            <a:ext cx="5112000" cy="1656000"/>
          </a:xfrm>
          <a:prstGeom prst="rect">
            <a:avLst/>
          </a:prstGeom>
          <a:solidFill>
            <a:schemeClr val="bg1">
              <a:lumMod val="85000"/>
              <a:alpha val="28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4" name="object 6"/>
          <p:cNvSpPr txBox="1"/>
          <p:nvPr/>
        </p:nvSpPr>
        <p:spPr>
          <a:xfrm>
            <a:off x="1250950" y="3286760"/>
            <a:ext cx="4320000" cy="1167765"/>
          </a:xfrm>
          <a:prstGeom prst="rect">
            <a:avLst/>
          </a:prstGeom>
        </p:spPr>
        <p:txBody>
          <a:bodyPr vert="horz" wrap="square" lIns="0" tIns="12700" rIns="0" bIns="0" rtlCol="0">
            <a:spAutoFit/>
          </a:bodyPr>
          <a:lstStyle/>
          <a:p>
            <a:pPr marL="12700" algn="l">
              <a:lnSpc>
                <a:spcPct val="150000"/>
              </a:lnSpc>
              <a:spcBef>
                <a:spcPts val="100"/>
              </a:spcBef>
            </a:pPr>
            <a:r>
              <a:rPr sz="1400" b="1" dirty="0">
                <a:solidFill>
                  <a:srgbClr val="FF9C00"/>
                </a:solidFill>
                <a:latin typeface="微软雅黑" panose="020B0703020204020201" charset="-122"/>
                <a:ea typeface="微软雅黑" panose="020B0703020204020201" charset="-122"/>
                <a:cs typeface="微软雅黑" panose="020B0703020204020201" charset="-122"/>
              </a:rPr>
              <a:t>客户价值</a:t>
            </a:r>
            <a:r>
              <a:rPr sz="1400" b="1" spc="-10" dirty="0">
                <a:solidFill>
                  <a:srgbClr val="FF9C00"/>
                </a:solidFill>
                <a:latin typeface="微软雅黑" panose="020B0703020204020201" charset="-122"/>
                <a:ea typeface="微软雅黑" panose="020B0703020204020201" charset="-122"/>
                <a:cs typeface="微软雅黑" panose="020B0703020204020201" charset="-122"/>
              </a:rPr>
              <a:t> </a:t>
            </a:r>
            <a:r>
              <a:rPr sz="1400" b="1" spc="-5" dirty="0">
                <a:solidFill>
                  <a:srgbClr val="FF9C00"/>
                </a:solidFill>
                <a:latin typeface="微软雅黑" panose="020B0703020204020201" charset="-122"/>
                <a:ea typeface="微软雅黑" panose="020B0703020204020201" charset="-122"/>
                <a:cs typeface="微软雅黑" panose="020B0703020204020201" charset="-122"/>
              </a:rPr>
              <a:t>Customer</a:t>
            </a:r>
            <a:r>
              <a:rPr sz="1400" b="1" spc="-10" dirty="0">
                <a:solidFill>
                  <a:srgbClr val="FF9C00"/>
                </a:solidFill>
                <a:latin typeface="微软雅黑" panose="020B0703020204020201" charset="-122"/>
                <a:ea typeface="微软雅黑" panose="020B0703020204020201" charset="-122"/>
                <a:cs typeface="微软雅黑" panose="020B0703020204020201" charset="-122"/>
              </a:rPr>
              <a:t> </a:t>
            </a:r>
            <a:r>
              <a:rPr sz="1400" b="1" spc="-15" dirty="0">
                <a:solidFill>
                  <a:srgbClr val="FF9C00"/>
                </a:solidFill>
                <a:latin typeface="微软雅黑" panose="020B0703020204020201" charset="-122"/>
                <a:ea typeface="微软雅黑" panose="020B0703020204020201" charset="-122"/>
                <a:cs typeface="微软雅黑" panose="020B0703020204020201" charset="-122"/>
              </a:rPr>
              <a:t>value</a:t>
            </a:r>
            <a:endParaRPr sz="1400" b="1" dirty="0">
              <a:solidFill>
                <a:srgbClr val="FF9C00"/>
              </a:solidFill>
              <a:latin typeface="微软雅黑" panose="020B0703020204020201" charset="-122"/>
              <a:ea typeface="微软雅黑" panose="020B0703020204020201" charset="-122"/>
              <a:cs typeface="微软雅黑" panose="020B0703020204020201" charset="-122"/>
            </a:endParaRPr>
          </a:p>
          <a:p>
            <a:pPr marL="12700" marR="5080" indent="-635" algn="l">
              <a:lnSpc>
                <a:spcPct val="150000"/>
              </a:lnSpc>
              <a:spcBef>
                <a:spcPts val="10"/>
              </a:spcBef>
            </a:pPr>
            <a:r>
              <a:rPr lang="zh-CN" sz="1200" spc="55" dirty="0" err="1">
                <a:solidFill>
                  <a:schemeClr val="bg2"/>
                </a:solidFill>
                <a:latin typeface="微软雅黑" panose="020B0703020204020201" charset="-122"/>
                <a:ea typeface="微软雅黑" panose="020B0703020204020201" charset="-122"/>
                <a:cs typeface="微软雅黑" panose="020B0703020204020201" charset="-122"/>
              </a:rPr>
              <a:t>旺链科技</a:t>
            </a:r>
            <a:r>
              <a:rPr sz="1200" spc="55" dirty="0" err="1">
                <a:solidFill>
                  <a:schemeClr val="bg2"/>
                </a:solidFill>
                <a:latin typeface="微软雅黑" panose="020B0703020204020201" charset="-122"/>
                <a:ea typeface="微软雅黑" panose="020B0703020204020201" charset="-122"/>
                <a:cs typeface="微软雅黑" panose="020B0703020204020201" charset="-122"/>
              </a:rPr>
              <a:t>聆听</a:t>
            </a:r>
            <a:r>
              <a:rPr lang="zh-CN" altLang="en-US" sz="1200" spc="55" dirty="0">
                <a:solidFill>
                  <a:schemeClr val="bg2"/>
                </a:solidFill>
                <a:latin typeface="微软雅黑" panose="020B0703020204020201" charset="-122"/>
                <a:ea typeface="微软雅黑" panose="020B0703020204020201" charset="-122"/>
                <a:cs typeface="微软雅黑" panose="020B0703020204020201" charset="-122"/>
              </a:rPr>
              <a:t>且</a:t>
            </a:r>
            <a:r>
              <a:rPr sz="1200" spc="55" dirty="0" err="1">
                <a:solidFill>
                  <a:schemeClr val="bg2"/>
                </a:solidFill>
                <a:latin typeface="微软雅黑" panose="020B0703020204020201" charset="-122"/>
                <a:ea typeface="微软雅黑" panose="020B0703020204020201" charset="-122"/>
                <a:cs typeface="微软雅黑" panose="020B0703020204020201" charset="-122"/>
              </a:rPr>
              <a:t>积极地回应我们的客户</a:t>
            </a:r>
            <a:r>
              <a:rPr lang="zh-CN" altLang="en-US" sz="1200" spc="50" dirty="0">
                <a:solidFill>
                  <a:schemeClr val="bg2"/>
                </a:solidFill>
                <a:latin typeface="微软雅黑" panose="020B0703020204020201" charset="-122"/>
                <a:ea typeface="微软雅黑" panose="020B0703020204020201" charset="-122"/>
                <a:cs typeface="微软雅黑" panose="020B0703020204020201" charset="-122"/>
              </a:rPr>
              <a:t>，真正站在客户业务健壮稳定的立场上提供我们的解决方案。</a:t>
            </a:r>
            <a:r>
              <a:rPr sz="1200" spc="50" dirty="0" err="1">
                <a:solidFill>
                  <a:schemeClr val="bg2"/>
                </a:solidFill>
                <a:latin typeface="微软雅黑" panose="020B0703020204020201" charset="-122"/>
                <a:ea typeface="微软雅黑" panose="020B0703020204020201" charset="-122"/>
                <a:cs typeface="微软雅黑" panose="020B0703020204020201" charset="-122"/>
              </a:rPr>
              <a:t>我们的决定</a:t>
            </a:r>
            <a:r>
              <a:rPr sz="1200" dirty="0" err="1">
                <a:solidFill>
                  <a:schemeClr val="bg2"/>
                </a:solidFill>
                <a:latin typeface="微软雅黑" panose="020B0703020204020201" charset="-122"/>
                <a:ea typeface="微软雅黑" panose="020B0703020204020201" charset="-122"/>
                <a:cs typeface="微软雅黑" panose="020B0703020204020201" charset="-122"/>
              </a:rPr>
              <a:t>和行动都是为客户创造更高价值</a:t>
            </a:r>
            <a:r>
              <a:rPr lang="zh-CN" altLang="en-US" sz="1200" dirty="0">
                <a:solidFill>
                  <a:schemeClr val="bg2"/>
                </a:solidFill>
                <a:latin typeface="微软雅黑" panose="020B0703020204020201" charset="-122"/>
                <a:ea typeface="微软雅黑" panose="020B0703020204020201" charset="-122"/>
                <a:cs typeface="微软雅黑" panose="020B0703020204020201" charset="-122"/>
              </a:rPr>
              <a:t>，帮助客户成功</a:t>
            </a:r>
            <a:r>
              <a:rPr sz="1200" dirty="0">
                <a:solidFill>
                  <a:schemeClr val="bg2"/>
                </a:solidFill>
                <a:latin typeface="微软雅黑" panose="020B0703020204020201" charset="-122"/>
                <a:ea typeface="微软雅黑" panose="020B0703020204020201" charset="-122"/>
                <a:cs typeface="微软雅黑" panose="020B0703020204020201" charset="-122"/>
              </a:rPr>
              <a:t>。</a:t>
            </a:r>
            <a:endParaRPr sz="1200" dirty="0">
              <a:solidFill>
                <a:srgbClr val="FF9C00"/>
              </a:solidFill>
              <a:latin typeface="微软雅黑" panose="020B0703020204020201" charset="-122"/>
              <a:ea typeface="微软雅黑" panose="020B0703020204020201" charset="-122"/>
              <a:cs typeface="微软雅黑" panose="020B0703020204020201" charset="-122"/>
            </a:endParaRPr>
          </a:p>
        </p:txBody>
      </p:sp>
      <p:sp>
        <p:nvSpPr>
          <p:cNvPr id="17" name="矩形 16"/>
          <p:cNvSpPr/>
          <p:nvPr/>
        </p:nvSpPr>
        <p:spPr>
          <a:xfrm>
            <a:off x="829005" y="4871105"/>
            <a:ext cx="5112000" cy="1656000"/>
          </a:xfrm>
          <a:prstGeom prst="rect">
            <a:avLst/>
          </a:prstGeom>
          <a:solidFill>
            <a:schemeClr val="bg1">
              <a:lumMod val="85000"/>
              <a:alpha val="28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7" name="object 6"/>
          <p:cNvSpPr txBox="1"/>
          <p:nvPr/>
        </p:nvSpPr>
        <p:spPr>
          <a:xfrm>
            <a:off x="1250950" y="5130800"/>
            <a:ext cx="4320000" cy="1060450"/>
          </a:xfrm>
          <a:prstGeom prst="rect">
            <a:avLst/>
          </a:prstGeom>
        </p:spPr>
        <p:txBody>
          <a:bodyPr vert="horz" wrap="square" lIns="0" tIns="12700" rIns="0" bIns="0" rtlCol="0">
            <a:spAutoFit/>
          </a:bodyPr>
          <a:lstStyle/>
          <a:p>
            <a:pPr marL="12700" algn="l">
              <a:lnSpc>
                <a:spcPct val="100000"/>
              </a:lnSpc>
              <a:spcBef>
                <a:spcPts val="100"/>
              </a:spcBef>
            </a:pPr>
            <a:r>
              <a:rPr lang="zh-CN" altLang="en-US" sz="1400" b="1" dirty="0">
                <a:solidFill>
                  <a:srgbClr val="FF9C00"/>
                </a:solidFill>
                <a:latin typeface="微软雅黑" panose="020B0703020204020201" charset="-122"/>
                <a:ea typeface="微软雅黑" panose="020B0703020204020201" charset="-122"/>
                <a:cs typeface="微软雅黑" panose="020B0703020204020201" charset="-122"/>
              </a:rPr>
              <a:t>结果导向</a:t>
            </a:r>
            <a:r>
              <a:rPr lang="zh-CN" altLang="en-US" sz="1400" b="1" spc="-10" dirty="0">
                <a:solidFill>
                  <a:srgbClr val="FF9C00"/>
                </a:solidFill>
                <a:latin typeface="微软雅黑" panose="020B0703020204020201" charset="-122"/>
                <a:ea typeface="微软雅黑" panose="020B0703020204020201" charset="-122"/>
                <a:cs typeface="微软雅黑" panose="020B0703020204020201" charset="-122"/>
              </a:rPr>
              <a:t> </a:t>
            </a:r>
            <a:r>
              <a:rPr lang="en-GB" altLang="zh-CN" sz="1400" b="1" spc="-20" dirty="0">
                <a:solidFill>
                  <a:srgbClr val="FF9C00"/>
                </a:solidFill>
                <a:latin typeface="微软雅黑" panose="020B0703020204020201" charset="-122"/>
                <a:ea typeface="微软雅黑" panose="020B0703020204020201" charset="-122"/>
                <a:cs typeface="微软雅黑" panose="020B0703020204020201" charset="-122"/>
              </a:rPr>
              <a:t>Result-oriented</a:t>
            </a:r>
            <a:endParaRPr lang="en-GB" altLang="zh-CN" sz="1400" b="1" dirty="0">
              <a:solidFill>
                <a:srgbClr val="FF9C00"/>
              </a:solidFill>
              <a:latin typeface="微软雅黑" panose="020B0703020204020201" charset="-122"/>
              <a:ea typeface="微软雅黑" panose="020B0703020204020201" charset="-122"/>
              <a:cs typeface="微软雅黑" panose="020B0703020204020201" charset="-122"/>
            </a:endParaRPr>
          </a:p>
          <a:p>
            <a:pPr marL="12700" marR="5080" indent="-635" algn="l">
              <a:lnSpc>
                <a:spcPct val="150000"/>
              </a:lnSpc>
              <a:spcBef>
                <a:spcPts val="10"/>
              </a:spcBef>
            </a:pPr>
            <a:r>
              <a:rPr lang="zh-CN" altLang="en-US" sz="1200" spc="50" dirty="0">
                <a:solidFill>
                  <a:schemeClr val="bg2"/>
                </a:solidFill>
                <a:latin typeface="微软雅黑" panose="020B0703020204020201" charset="-122"/>
                <a:ea typeface="微软雅黑" panose="020B0703020204020201" charset="-122"/>
              </a:rPr>
              <a:t>旺链科技在队内的管理及对外的项目交付上，始终坚持结果导向。努力创造能够在积极、灵活的状态提供更加高效的工作状态和高质量的交付成果。</a:t>
            </a:r>
            <a:endParaRPr sz="1200" dirty="0">
              <a:solidFill>
                <a:srgbClr val="FF9C00"/>
              </a:solidFill>
              <a:latin typeface="微软雅黑" panose="020B0703020204020201" charset="-122"/>
              <a:ea typeface="微软雅黑" panose="020B0703020204020201" charset="-122"/>
              <a:cs typeface="微软雅黑" panose="020B0703020204020201" charset="-122"/>
            </a:endParaRPr>
          </a:p>
        </p:txBody>
      </p:sp>
      <p:sp>
        <p:nvSpPr>
          <p:cNvPr id="18" name="矩形 17"/>
          <p:cNvSpPr/>
          <p:nvPr/>
        </p:nvSpPr>
        <p:spPr>
          <a:xfrm>
            <a:off x="6042990" y="3111520"/>
            <a:ext cx="5112000" cy="1656000"/>
          </a:xfrm>
          <a:prstGeom prst="rect">
            <a:avLst/>
          </a:prstGeom>
          <a:solidFill>
            <a:schemeClr val="bg1">
              <a:lumMod val="85000"/>
              <a:alpha val="28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19" name="矩形 18"/>
          <p:cNvSpPr/>
          <p:nvPr/>
        </p:nvSpPr>
        <p:spPr>
          <a:xfrm>
            <a:off x="6042990" y="4871740"/>
            <a:ext cx="5112000" cy="1656000"/>
          </a:xfrm>
          <a:prstGeom prst="rect">
            <a:avLst/>
          </a:prstGeom>
          <a:solidFill>
            <a:schemeClr val="bg1">
              <a:lumMod val="85000"/>
              <a:alpha val="28000"/>
            </a:scheme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pitchFamily="2" charset="-122"/>
            </a:endParaRPr>
          </a:p>
        </p:txBody>
      </p:sp>
      <p:sp>
        <p:nvSpPr>
          <p:cNvPr id="6" name="object 8"/>
          <p:cNvSpPr txBox="1"/>
          <p:nvPr/>
        </p:nvSpPr>
        <p:spPr>
          <a:xfrm>
            <a:off x="6463030" y="3286760"/>
            <a:ext cx="4320000" cy="1167765"/>
          </a:xfrm>
          <a:prstGeom prst="rect">
            <a:avLst/>
          </a:prstGeom>
        </p:spPr>
        <p:txBody>
          <a:bodyPr vert="horz" wrap="square" lIns="0" tIns="12700" rIns="0" bIns="0" rtlCol="0">
            <a:spAutoFit/>
          </a:bodyPr>
          <a:lstStyle/>
          <a:p>
            <a:pPr marL="12700" algn="l">
              <a:lnSpc>
                <a:spcPct val="150000"/>
              </a:lnSpc>
              <a:spcBef>
                <a:spcPts val="100"/>
              </a:spcBef>
            </a:pPr>
            <a:r>
              <a:rPr sz="1400" b="1" dirty="0">
                <a:solidFill>
                  <a:srgbClr val="FF9C00"/>
                </a:solidFill>
                <a:latin typeface="微软雅黑" panose="020B0703020204020201" charset="-122"/>
                <a:ea typeface="微软雅黑" panose="020B0703020204020201" charset="-122"/>
                <a:cs typeface="微软雅黑" panose="020B0703020204020201" charset="-122"/>
              </a:rPr>
              <a:t>共生共赢</a:t>
            </a:r>
            <a:r>
              <a:rPr sz="1400" b="1" spc="-10" dirty="0">
                <a:solidFill>
                  <a:srgbClr val="FF9C00"/>
                </a:solidFill>
                <a:latin typeface="微软雅黑" panose="020B0703020204020201" charset="-122"/>
                <a:ea typeface="微软雅黑" panose="020B0703020204020201" charset="-122"/>
                <a:cs typeface="微软雅黑" panose="020B0703020204020201" charset="-122"/>
              </a:rPr>
              <a:t> </a:t>
            </a:r>
            <a:r>
              <a:rPr sz="1400" b="1" spc="-5" dirty="0">
                <a:solidFill>
                  <a:srgbClr val="FF9C00"/>
                </a:solidFill>
                <a:latin typeface="微软雅黑" panose="020B0703020204020201" charset="-122"/>
                <a:ea typeface="微软雅黑" panose="020B0703020204020201" charset="-122"/>
                <a:cs typeface="微软雅黑" panose="020B0703020204020201" charset="-122"/>
              </a:rPr>
              <a:t>Win-win</a:t>
            </a:r>
            <a:endParaRPr sz="1400" b="1" dirty="0">
              <a:solidFill>
                <a:srgbClr val="FF9C00"/>
              </a:solidFill>
              <a:latin typeface="微软雅黑" panose="020B0703020204020201" charset="-122"/>
              <a:ea typeface="微软雅黑" panose="020B0703020204020201" charset="-122"/>
              <a:cs typeface="微软雅黑" panose="020B0703020204020201" charset="-122"/>
            </a:endParaRPr>
          </a:p>
          <a:p>
            <a:pPr marL="12700" marR="5080" indent="-635" algn="l">
              <a:lnSpc>
                <a:spcPct val="150000"/>
              </a:lnSpc>
              <a:spcBef>
                <a:spcPts val="10"/>
              </a:spcBef>
            </a:pPr>
            <a:r>
              <a:rPr lang="zh-CN" altLang="en-US" sz="1200" spc="55" dirty="0">
                <a:solidFill>
                  <a:schemeClr val="bg2"/>
                </a:solidFill>
                <a:latin typeface="微软雅黑" panose="020B0703020204020201" charset="-122"/>
                <a:ea typeface="微软雅黑" panose="020B0703020204020201" charset="-122"/>
                <a:cs typeface="微软雅黑" panose="020B0703020204020201" charset="-122"/>
              </a:rPr>
              <a:t>区块链行业刚刚起步，需要每一个参与者共同努力。旺链科技珍惜行业的羽毛，愿意与行业所有的伙伴共同努力，积极推动产业的繁荣和发展。</a:t>
            </a:r>
            <a:endParaRPr sz="1200" dirty="0">
              <a:solidFill>
                <a:srgbClr val="FF9C00"/>
              </a:solidFill>
              <a:latin typeface="微软雅黑" panose="020B0703020204020201" charset="-122"/>
              <a:ea typeface="微软雅黑" panose="020B0703020204020201" charset="-122"/>
              <a:cs typeface="微软雅黑" panose="020B0703020204020201" charset="-122"/>
            </a:endParaRPr>
          </a:p>
        </p:txBody>
      </p:sp>
      <p:sp>
        <p:nvSpPr>
          <p:cNvPr id="5" name="object 8"/>
          <p:cNvSpPr txBox="1"/>
          <p:nvPr/>
        </p:nvSpPr>
        <p:spPr>
          <a:xfrm>
            <a:off x="6463030" y="5021580"/>
            <a:ext cx="4320000" cy="1355090"/>
          </a:xfrm>
          <a:prstGeom prst="rect">
            <a:avLst/>
          </a:prstGeom>
        </p:spPr>
        <p:txBody>
          <a:bodyPr vert="horz" wrap="square" lIns="0" tIns="12700" rIns="0" bIns="0" rtlCol="0">
            <a:spAutoFit/>
          </a:bodyPr>
          <a:lstStyle/>
          <a:p>
            <a:pPr marL="12700" algn="l">
              <a:lnSpc>
                <a:spcPct val="150000"/>
              </a:lnSpc>
              <a:spcBef>
                <a:spcPts val="100"/>
              </a:spcBef>
            </a:pPr>
            <a:r>
              <a:rPr lang="zh-CN" altLang="en-US" sz="1400" b="1" dirty="0">
                <a:solidFill>
                  <a:srgbClr val="FF9C00"/>
                </a:solidFill>
                <a:latin typeface="微软雅黑" panose="020B0703020204020201" charset="-122"/>
                <a:ea typeface="微软雅黑" panose="020B0703020204020201" charset="-122"/>
                <a:cs typeface="微软雅黑" panose="020B0703020204020201" charset="-122"/>
              </a:rPr>
              <a:t>开放分享</a:t>
            </a:r>
            <a:r>
              <a:rPr lang="zh-CN" altLang="en-US" sz="1400" b="1" spc="-10" dirty="0">
                <a:solidFill>
                  <a:srgbClr val="FF9C00"/>
                </a:solidFill>
                <a:latin typeface="微软雅黑" panose="020B0703020204020201" charset="-122"/>
                <a:ea typeface="微软雅黑" panose="020B0703020204020201" charset="-122"/>
                <a:cs typeface="微软雅黑" panose="020B0703020204020201" charset="-122"/>
              </a:rPr>
              <a:t> </a:t>
            </a:r>
            <a:r>
              <a:rPr lang="en-GB" altLang="zh-CN" sz="1400" b="1" spc="-5" dirty="0">
                <a:solidFill>
                  <a:srgbClr val="FF9C00"/>
                </a:solidFill>
                <a:latin typeface="微软雅黑" panose="020B0703020204020201" charset="-122"/>
                <a:ea typeface="微软雅黑" panose="020B0703020204020201" charset="-122"/>
                <a:cs typeface="微软雅黑" panose="020B0703020204020201" charset="-122"/>
              </a:rPr>
              <a:t>Open</a:t>
            </a:r>
            <a:r>
              <a:rPr lang="en-GB" altLang="zh-CN" sz="1400" b="1" spc="-15" dirty="0">
                <a:solidFill>
                  <a:srgbClr val="FF9C00"/>
                </a:solidFill>
                <a:latin typeface="微软雅黑" panose="020B0703020204020201" charset="-122"/>
                <a:ea typeface="微软雅黑" panose="020B0703020204020201" charset="-122"/>
                <a:cs typeface="微软雅黑" panose="020B0703020204020201" charset="-122"/>
              </a:rPr>
              <a:t> </a:t>
            </a:r>
            <a:r>
              <a:rPr lang="en-GB" altLang="zh-CN" sz="1400" b="1" spc="-10" dirty="0">
                <a:solidFill>
                  <a:srgbClr val="FF9C00"/>
                </a:solidFill>
                <a:latin typeface="微软雅黑" panose="020B0703020204020201" charset="-122"/>
                <a:ea typeface="微软雅黑" panose="020B0703020204020201" charset="-122"/>
                <a:cs typeface="微软雅黑" panose="020B0703020204020201" charset="-122"/>
              </a:rPr>
              <a:t>sharing</a:t>
            </a:r>
            <a:endParaRPr lang="en-GB" altLang="zh-CN" sz="1400" b="1" dirty="0">
              <a:solidFill>
                <a:srgbClr val="FF9C00"/>
              </a:solidFill>
              <a:latin typeface="微软雅黑" panose="020B0703020204020201" charset="-122"/>
              <a:ea typeface="微软雅黑" panose="020B0703020204020201" charset="-122"/>
              <a:cs typeface="微软雅黑" panose="020B0703020204020201" charset="-122"/>
            </a:endParaRPr>
          </a:p>
          <a:p>
            <a:pPr marL="12700" marR="5080" indent="-635" algn="l">
              <a:lnSpc>
                <a:spcPct val="150000"/>
              </a:lnSpc>
              <a:spcBef>
                <a:spcPts val="10"/>
              </a:spcBef>
            </a:pPr>
            <a:r>
              <a:rPr lang="zh-CN" altLang="en-US" sz="1200" spc="50" dirty="0">
                <a:solidFill>
                  <a:schemeClr val="bg2"/>
                </a:solidFill>
                <a:latin typeface="微软雅黑" panose="020B0703020204020201" charset="-122"/>
                <a:ea typeface="微软雅黑" panose="020B0703020204020201" charset="-122"/>
              </a:rPr>
              <a:t>旺链科技始终坚持行业布道，喜欢开放和坦诚的沟通并积极地分享见解与观点，问题以及挑战，从而提高我们的业务成效和组织表现，也为行业的发展持续贡献力量。</a:t>
            </a:r>
          </a:p>
          <a:p>
            <a:pPr marL="12700" marR="5080" indent="-635" algn="l">
              <a:lnSpc>
                <a:spcPct val="150000"/>
              </a:lnSpc>
              <a:spcBef>
                <a:spcPts val="10"/>
              </a:spcBef>
            </a:pPr>
            <a:endParaRPr sz="1200" dirty="0">
              <a:solidFill>
                <a:srgbClr val="FF9C00"/>
              </a:solidFill>
              <a:latin typeface="微软雅黑" panose="020B0703020204020201" charset="-122"/>
              <a:ea typeface="微软雅黑" panose="020B0703020204020201" charset="-122"/>
              <a:cs typeface="微软雅黑" panose="020B0703020204020201" charset="-122"/>
            </a:endParaRPr>
          </a:p>
        </p:txBody>
      </p:sp>
      <p:sp>
        <p:nvSpPr>
          <p:cNvPr id="20" name="文本框 19"/>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33</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14" name="组合 13"/>
          <p:cNvGrpSpPr/>
          <p:nvPr/>
        </p:nvGrpSpPr>
        <p:grpSpPr>
          <a:xfrm>
            <a:off x="464185" y="326390"/>
            <a:ext cx="641985" cy="377190"/>
            <a:chOff x="731" y="514"/>
            <a:chExt cx="1011" cy="594"/>
          </a:xfrm>
        </p:grpSpPr>
        <p:sp>
          <p:nvSpPr>
            <p:cNvPr id="15"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6"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18" name="文本框 8"/>
          <p:cNvSpPr txBox="1"/>
          <p:nvPr/>
        </p:nvSpPr>
        <p:spPr>
          <a:xfrm>
            <a:off x="1299571" y="285280"/>
            <a:ext cx="2862318"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2"/>
                </a:solidFill>
                <a:latin typeface="微软雅黑" panose="020B0703020204020201" charset="-122"/>
                <a:ea typeface="微软雅黑" panose="020B0703020204020201" charset="-122"/>
              </a:rPr>
              <a:t>旺链科技的成长之路</a:t>
            </a:r>
          </a:p>
        </p:txBody>
      </p:sp>
      <p:grpSp>
        <p:nvGrpSpPr>
          <p:cNvPr id="79" name="组合 78"/>
          <p:cNvGrpSpPr/>
          <p:nvPr/>
        </p:nvGrpSpPr>
        <p:grpSpPr>
          <a:xfrm>
            <a:off x="266728" y="891540"/>
            <a:ext cx="9978223" cy="3818353"/>
            <a:chOff x="225143" y="1290173"/>
            <a:chExt cx="9978223" cy="3818353"/>
          </a:xfrm>
        </p:grpSpPr>
        <p:grpSp>
          <p:nvGrpSpPr>
            <p:cNvPr id="77" name="组合 76"/>
            <p:cNvGrpSpPr/>
            <p:nvPr/>
          </p:nvGrpSpPr>
          <p:grpSpPr>
            <a:xfrm>
              <a:off x="225143" y="1290173"/>
              <a:ext cx="9978223" cy="3818353"/>
              <a:chOff x="225143" y="1613552"/>
              <a:chExt cx="9978223" cy="3818353"/>
            </a:xfrm>
          </p:grpSpPr>
          <p:grpSp>
            <p:nvGrpSpPr>
              <p:cNvPr id="65" name="组合 64"/>
              <p:cNvGrpSpPr/>
              <p:nvPr/>
            </p:nvGrpSpPr>
            <p:grpSpPr>
              <a:xfrm>
                <a:off x="780582" y="1613552"/>
                <a:ext cx="9422784" cy="3818353"/>
                <a:chOff x="814031" y="1959237"/>
                <a:chExt cx="9422784" cy="3818353"/>
              </a:xfrm>
            </p:grpSpPr>
            <p:cxnSp>
              <p:nvCxnSpPr>
                <p:cNvPr id="3" name="直线连接符 2"/>
                <p:cNvCxnSpPr/>
                <p:nvPr/>
              </p:nvCxnSpPr>
              <p:spPr>
                <a:xfrm flipV="1">
                  <a:off x="814031" y="3793277"/>
                  <a:ext cx="9422784" cy="7438"/>
                </a:xfrm>
                <a:prstGeom prst="line">
                  <a:avLst/>
                </a:prstGeom>
                <a:noFill/>
                <a:ln w="25400" cap="flat">
                  <a:solidFill>
                    <a:srgbClr val="FF9300"/>
                  </a:solidFill>
                  <a:prstDash val="sysDash"/>
                  <a:round/>
                </a:ln>
              </p:spPr>
              <p:style>
                <a:lnRef idx="0">
                  <a:scrgbClr r="0" g="0" b="0"/>
                </a:lnRef>
                <a:fillRef idx="0">
                  <a:scrgbClr r="0" g="0" b="0"/>
                </a:fillRef>
                <a:effectRef idx="0">
                  <a:scrgbClr r="0" g="0" b="0"/>
                </a:effectRef>
                <a:fontRef idx="none"/>
              </p:style>
            </p:cxnSp>
            <p:cxnSp>
              <p:nvCxnSpPr>
                <p:cNvPr id="19" name="直线连接符 18"/>
                <p:cNvCxnSpPr/>
                <p:nvPr/>
              </p:nvCxnSpPr>
              <p:spPr>
                <a:xfrm flipH="1">
                  <a:off x="1187604" y="5136993"/>
                  <a:ext cx="488796" cy="0"/>
                </a:xfrm>
                <a:prstGeom prst="line">
                  <a:avLst/>
                </a:prstGeom>
                <a:noFill/>
                <a:ln w="19050" cap="flat">
                  <a:solidFill>
                    <a:schemeClr val="tx1">
                      <a:lumMod val="50000"/>
                      <a:lumOff val="50000"/>
                    </a:schemeClr>
                  </a:solidFill>
                  <a:prstDash val="sysDash"/>
                  <a:round/>
                </a:ln>
              </p:spPr>
              <p:style>
                <a:lnRef idx="0">
                  <a:scrgbClr r="0" g="0" b="0"/>
                </a:lnRef>
                <a:fillRef idx="0">
                  <a:scrgbClr r="0" g="0" b="0"/>
                </a:fillRef>
                <a:effectRef idx="0">
                  <a:scrgbClr r="0" g="0" b="0"/>
                </a:effectRef>
                <a:fontRef idx="none"/>
              </p:style>
            </p:cxnSp>
            <p:grpSp>
              <p:nvGrpSpPr>
                <p:cNvPr id="35" name="组合 34"/>
                <p:cNvGrpSpPr/>
                <p:nvPr/>
              </p:nvGrpSpPr>
              <p:grpSpPr>
                <a:xfrm>
                  <a:off x="1106805" y="3724508"/>
                  <a:ext cx="615836" cy="1454630"/>
                  <a:chOff x="1106805" y="3724508"/>
                  <a:chExt cx="615836" cy="1454630"/>
                </a:xfrm>
              </p:grpSpPr>
              <p:sp>
                <p:nvSpPr>
                  <p:cNvPr id="10" name="矩形 9"/>
                  <p:cNvSpPr/>
                  <p:nvPr/>
                </p:nvSpPr>
                <p:spPr>
                  <a:xfrm>
                    <a:off x="1106805" y="3724508"/>
                    <a:ext cx="144966" cy="144966"/>
                  </a:xfrm>
                  <a:prstGeom prst="rect">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6" name="直线连接符 5"/>
                  <p:cNvCxnSpPr/>
                  <p:nvPr/>
                </p:nvCxnSpPr>
                <p:spPr>
                  <a:xfrm>
                    <a:off x="1187604" y="3869474"/>
                    <a:ext cx="0" cy="1267519"/>
                  </a:xfrm>
                  <a:prstGeom prst="line">
                    <a:avLst/>
                  </a:prstGeom>
                  <a:noFill/>
                  <a:ln w="19050" cap="flat">
                    <a:solidFill>
                      <a:schemeClr val="tx1">
                        <a:lumMod val="50000"/>
                        <a:lumOff val="50000"/>
                      </a:schemeClr>
                    </a:solidFill>
                    <a:prstDash val="sysDash"/>
                    <a:round/>
                  </a:ln>
                </p:spPr>
                <p:style>
                  <a:lnRef idx="0">
                    <a:scrgbClr r="0" g="0" b="0"/>
                  </a:lnRef>
                  <a:fillRef idx="0">
                    <a:scrgbClr r="0" g="0" b="0"/>
                  </a:fillRef>
                  <a:effectRef idx="0">
                    <a:scrgbClr r="0" g="0" b="0"/>
                  </a:effectRef>
                  <a:fontRef idx="none"/>
                </p:style>
              </p:cxnSp>
              <p:sp>
                <p:nvSpPr>
                  <p:cNvPr id="7" name="文本框 6"/>
                  <p:cNvSpPr txBox="1"/>
                  <p:nvPr/>
                </p:nvSpPr>
                <p:spPr>
                  <a:xfrm>
                    <a:off x="1187883" y="4795815"/>
                    <a:ext cx="534758" cy="307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rPr>
                      <a:t>2017</a:t>
                    </a:r>
                    <a:endParaRPr kumimoji="0" lang="zh-CN" altLang="en-US"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endParaRPr>
                  </a:p>
                </p:txBody>
              </p:sp>
              <p:sp>
                <p:nvSpPr>
                  <p:cNvPr id="11" name="椭圆 10"/>
                  <p:cNvSpPr/>
                  <p:nvPr/>
                </p:nvSpPr>
                <p:spPr>
                  <a:xfrm>
                    <a:off x="1628076" y="5103538"/>
                    <a:ext cx="75600" cy="75600"/>
                  </a:xfrm>
                  <a:prstGeom prst="ellipse">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grpSp>
              <p:nvGrpSpPr>
                <p:cNvPr id="44" name="组合 43"/>
                <p:cNvGrpSpPr/>
                <p:nvPr/>
              </p:nvGrpSpPr>
              <p:grpSpPr>
                <a:xfrm>
                  <a:off x="1405054" y="3724508"/>
                  <a:ext cx="144966" cy="871056"/>
                  <a:chOff x="1405054" y="3724508"/>
                  <a:chExt cx="144966" cy="871056"/>
                </a:xfrm>
              </p:grpSpPr>
              <p:sp>
                <p:nvSpPr>
                  <p:cNvPr id="4" name="矩形 3"/>
                  <p:cNvSpPr/>
                  <p:nvPr/>
                </p:nvSpPr>
                <p:spPr>
                  <a:xfrm>
                    <a:off x="1405054" y="3724508"/>
                    <a:ext cx="144966" cy="144966"/>
                  </a:xfrm>
                  <a:prstGeom prst="rect">
                    <a:avLst/>
                  </a:prstGeom>
                  <a:solidFill>
                    <a:srgbClr val="FFAD47"/>
                  </a:solidFill>
                  <a:ln w="25400"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13" name="直线连接符 12"/>
                  <p:cNvCxnSpPr/>
                  <p:nvPr/>
                </p:nvCxnSpPr>
                <p:spPr>
                  <a:xfrm>
                    <a:off x="1477537" y="3869469"/>
                    <a:ext cx="0" cy="683283"/>
                  </a:xfrm>
                  <a:prstGeom prst="line">
                    <a:avLst/>
                  </a:prstGeom>
                  <a:noFill/>
                  <a:ln w="19050" cap="flat">
                    <a:solidFill>
                      <a:srgbClr val="FF9300"/>
                    </a:solidFill>
                    <a:prstDash val="sysDash"/>
                    <a:round/>
                  </a:ln>
                </p:spPr>
                <p:style>
                  <a:lnRef idx="0">
                    <a:scrgbClr r="0" g="0" b="0"/>
                  </a:lnRef>
                  <a:fillRef idx="0">
                    <a:scrgbClr r="0" g="0" b="0"/>
                  </a:fillRef>
                  <a:effectRef idx="0">
                    <a:scrgbClr r="0" g="0" b="0"/>
                  </a:effectRef>
                  <a:fontRef idx="none"/>
                </p:style>
              </p:cxnSp>
              <p:sp>
                <p:nvSpPr>
                  <p:cNvPr id="20" name="椭圆 19"/>
                  <p:cNvSpPr/>
                  <p:nvPr/>
                </p:nvSpPr>
                <p:spPr>
                  <a:xfrm>
                    <a:off x="1445937" y="4519964"/>
                    <a:ext cx="75600" cy="75600"/>
                  </a:xfrm>
                  <a:prstGeom prst="ellipse">
                    <a:avLst/>
                  </a:prstGeom>
                  <a:solidFill>
                    <a:srgbClr val="FF9300"/>
                  </a:solidFill>
                  <a:ln w="25400" cap="flat">
                    <a:solidFill>
                      <a:srgbClr val="FF930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sp>
              <p:nvSpPr>
                <p:cNvPr id="22" name="文本框 21"/>
                <p:cNvSpPr txBox="1"/>
                <p:nvPr/>
              </p:nvSpPr>
              <p:spPr>
                <a:xfrm>
                  <a:off x="1628076" y="3980688"/>
                  <a:ext cx="3296920" cy="6229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b="1" dirty="0">
                      <a:solidFill>
                        <a:srgbClr val="FF9300"/>
                      </a:solidFill>
                      <a:latin typeface="微软雅黑" panose="020B0703020204020201" charset="-122"/>
                      <a:ea typeface="微软雅黑" panose="020B0703020204020201" charset="-122"/>
                      <a:cs typeface="+mn-cs"/>
                      <a:sym typeface="等线"/>
                    </a:rPr>
                    <a:t>2</a:t>
                  </a:r>
                  <a:r>
                    <a:rPr lang="zh-CN" altLang="en-US" sz="1050" b="1" dirty="0">
                      <a:solidFill>
                        <a:srgbClr val="FF9300"/>
                      </a:solidFill>
                      <a:latin typeface="微软雅黑" panose="020B0703020204020201" charset="-122"/>
                      <a:ea typeface="微软雅黑" panose="020B0703020204020201" charset="-122"/>
                      <a:cs typeface="+mn-cs"/>
                      <a:sym typeface="等线"/>
                    </a:rPr>
                    <a:t>月    旺链科技成立</a:t>
                  </a:r>
                  <a:endParaRPr lang="en-US" altLang="zh-CN" sz="1050" b="1" dirty="0">
                    <a:solidFill>
                      <a:srgbClr val="FF9300"/>
                    </a:solidFill>
                    <a:latin typeface="微软雅黑" panose="020B0703020204020201" charset="-122"/>
                    <a:ea typeface="微软雅黑" panose="020B0703020204020201" charset="-122"/>
                    <a:cs typeface="+mn-cs"/>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kumimoji="0" lang="en-US" altLang="zh-CN" sz="1050" i="0" u="none" strike="noStrike" cap="none" spc="0" normalizeH="0" baseline="0" dirty="0">
                      <a:ln>
                        <a:noFill/>
                      </a:ln>
                      <a:solidFill>
                        <a:schemeClr val="bg2"/>
                      </a:solidFill>
                      <a:effectLst/>
                      <a:uFillTx/>
                      <a:latin typeface="微软雅黑" panose="020B0703020204020201" charset="-122"/>
                      <a:ea typeface="微软雅黑" panose="020B0703020204020201" charset="-122"/>
                      <a:cs typeface="+mn-cs"/>
                      <a:sym typeface="等线"/>
                    </a:rPr>
                    <a:t>4</a:t>
                  </a:r>
                  <a:r>
                    <a:rPr kumimoji="0" lang="zh-CN" altLang="en-US" sz="1050" i="0" u="none" strike="noStrike" cap="none" spc="0" normalizeH="0" baseline="0" dirty="0">
                      <a:ln>
                        <a:noFill/>
                      </a:ln>
                      <a:solidFill>
                        <a:schemeClr val="bg2"/>
                      </a:solidFill>
                      <a:effectLst/>
                      <a:uFillTx/>
                      <a:latin typeface="微软雅黑" panose="020B0703020204020201" charset="-122"/>
                      <a:ea typeface="微软雅黑" panose="020B0703020204020201" charset="-122"/>
                      <a:cs typeface="+mn-cs"/>
                      <a:sym typeface="等线"/>
                    </a:rPr>
                    <a:t>月    加盟超级账本，成为首批联盟成员</a:t>
                  </a:r>
                  <a:endParaRPr kumimoji="0" lang="en-US" altLang="zh-CN" sz="1050" i="0" u="none" strike="noStrike" cap="none" spc="0" normalizeH="0" baseline="0" dirty="0">
                    <a:ln>
                      <a:noFill/>
                    </a:ln>
                    <a:solidFill>
                      <a:schemeClr val="bg2"/>
                    </a:solidFill>
                    <a:effectLst/>
                    <a:uFillTx/>
                    <a:latin typeface="微软雅黑" panose="020B0703020204020201" charset="-122"/>
                    <a:ea typeface="微软雅黑" panose="020B0703020204020201" charset="-122"/>
                    <a:cs typeface="+mn-cs"/>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dirty="0">
                      <a:solidFill>
                        <a:schemeClr val="bg2"/>
                      </a:solidFill>
                      <a:latin typeface="微软雅黑" panose="020B0703020204020201" charset="-122"/>
                      <a:ea typeface="微软雅黑" panose="020B0703020204020201" charset="-122"/>
                      <a:cs typeface="+mn-cs"/>
                      <a:sym typeface="等线"/>
                    </a:rPr>
                    <a:t>10</a:t>
                  </a:r>
                  <a:r>
                    <a:rPr lang="zh-CN" altLang="en-US" sz="1050" dirty="0">
                      <a:solidFill>
                        <a:schemeClr val="bg2"/>
                      </a:solidFill>
                      <a:latin typeface="微软雅黑" panose="020B0703020204020201" charset="-122"/>
                      <a:ea typeface="微软雅黑" panose="020B0703020204020201" charset="-122"/>
                      <a:cs typeface="+mn-cs"/>
                      <a:sym typeface="等线"/>
                    </a:rPr>
                    <a:t>月  助力中兴能源落地国内第一个农产品溯源平台</a:t>
                  </a:r>
                  <a:endParaRPr kumimoji="0" lang="zh-CN" altLang="en-US" sz="1050" i="0" u="none" strike="noStrike" cap="none" spc="0" normalizeH="0" baseline="0" dirty="0">
                    <a:ln>
                      <a:noFill/>
                    </a:ln>
                    <a:solidFill>
                      <a:schemeClr val="bg2"/>
                    </a:solidFill>
                    <a:effectLst/>
                    <a:uFillTx/>
                    <a:latin typeface="微软雅黑" panose="020B0703020204020201" charset="-122"/>
                    <a:ea typeface="微软雅黑" panose="020B0703020204020201" charset="-122"/>
                    <a:cs typeface="+mn-cs"/>
                    <a:sym typeface="等线"/>
                  </a:endParaRPr>
                </a:p>
              </p:txBody>
            </p:sp>
            <p:grpSp>
              <p:nvGrpSpPr>
                <p:cNvPr id="43" name="组合 42"/>
                <p:cNvGrpSpPr/>
                <p:nvPr/>
              </p:nvGrpSpPr>
              <p:grpSpPr>
                <a:xfrm>
                  <a:off x="2103862" y="2115820"/>
                  <a:ext cx="666612" cy="1749941"/>
                  <a:chOff x="2103862" y="2115820"/>
                  <a:chExt cx="666612" cy="1749941"/>
                </a:xfrm>
              </p:grpSpPr>
              <p:sp>
                <p:nvSpPr>
                  <p:cNvPr id="26" name="矩形 25"/>
                  <p:cNvSpPr/>
                  <p:nvPr/>
                </p:nvSpPr>
                <p:spPr>
                  <a:xfrm>
                    <a:off x="2103862" y="3720795"/>
                    <a:ext cx="144966" cy="144966"/>
                  </a:xfrm>
                  <a:prstGeom prst="rect">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27" name="直线连接符 26"/>
                  <p:cNvCxnSpPr/>
                  <p:nvPr/>
                </p:nvCxnSpPr>
                <p:spPr>
                  <a:xfrm>
                    <a:off x="2176345" y="2449623"/>
                    <a:ext cx="0" cy="1267519"/>
                  </a:xfrm>
                  <a:prstGeom prst="line">
                    <a:avLst/>
                  </a:prstGeom>
                  <a:noFill/>
                  <a:ln w="19050" cap="flat">
                    <a:solidFill>
                      <a:schemeClr val="tx1">
                        <a:lumMod val="50000"/>
                        <a:lumOff val="50000"/>
                      </a:schemeClr>
                    </a:solidFill>
                    <a:prstDash val="sysDash"/>
                    <a:round/>
                  </a:ln>
                </p:spPr>
                <p:style>
                  <a:lnRef idx="0">
                    <a:scrgbClr r="0" g="0" b="0"/>
                  </a:lnRef>
                  <a:fillRef idx="0">
                    <a:scrgbClr r="0" g="0" b="0"/>
                  </a:fillRef>
                  <a:effectRef idx="0">
                    <a:scrgbClr r="0" g="0" b="0"/>
                  </a:effectRef>
                  <a:fontRef idx="none"/>
                </p:style>
              </p:cxnSp>
              <p:cxnSp>
                <p:nvCxnSpPr>
                  <p:cNvPr id="28" name="直线连接符 27"/>
                  <p:cNvCxnSpPr/>
                  <p:nvPr/>
                </p:nvCxnSpPr>
                <p:spPr>
                  <a:xfrm flipH="1">
                    <a:off x="2187819" y="2469394"/>
                    <a:ext cx="488796" cy="0"/>
                  </a:xfrm>
                  <a:prstGeom prst="line">
                    <a:avLst/>
                  </a:prstGeom>
                  <a:noFill/>
                  <a:ln w="19050" cap="flat">
                    <a:solidFill>
                      <a:schemeClr val="tx1">
                        <a:lumMod val="50000"/>
                        <a:lumOff val="50000"/>
                      </a:schemeClr>
                    </a:solidFill>
                    <a:prstDash val="sysDash"/>
                    <a:round/>
                  </a:ln>
                </p:spPr>
                <p:style>
                  <a:lnRef idx="0">
                    <a:scrgbClr r="0" g="0" b="0"/>
                  </a:lnRef>
                  <a:fillRef idx="0">
                    <a:scrgbClr r="0" g="0" b="0"/>
                  </a:fillRef>
                  <a:effectRef idx="0">
                    <a:scrgbClr r="0" g="0" b="0"/>
                  </a:effectRef>
                  <a:fontRef idx="none"/>
                </p:style>
              </p:cxnSp>
              <p:sp>
                <p:nvSpPr>
                  <p:cNvPr id="29" name="椭圆 28"/>
                  <p:cNvSpPr/>
                  <p:nvPr/>
                </p:nvSpPr>
                <p:spPr>
                  <a:xfrm>
                    <a:off x="2694874" y="2423534"/>
                    <a:ext cx="75600" cy="75600"/>
                  </a:xfrm>
                  <a:prstGeom prst="ellipse">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0" name="文本框 29"/>
                  <p:cNvSpPr txBox="1"/>
                  <p:nvPr/>
                </p:nvSpPr>
                <p:spPr>
                  <a:xfrm>
                    <a:off x="2194067" y="2115820"/>
                    <a:ext cx="534758" cy="307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rPr>
                      <a:t>2018</a:t>
                    </a:r>
                    <a:endParaRPr kumimoji="0" lang="zh-CN" altLang="en-US"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endParaRPr>
                  </a:p>
                </p:txBody>
              </p:sp>
            </p:grpSp>
            <p:sp>
              <p:nvSpPr>
                <p:cNvPr id="31" name="矩形 30"/>
                <p:cNvSpPr/>
                <p:nvPr/>
              </p:nvSpPr>
              <p:spPr>
                <a:xfrm>
                  <a:off x="2382640" y="3720795"/>
                  <a:ext cx="144966" cy="144966"/>
                </a:xfrm>
                <a:prstGeom prst="rect">
                  <a:avLst/>
                </a:prstGeom>
                <a:solidFill>
                  <a:srgbClr val="FFAD47"/>
                </a:solidFill>
                <a:ln w="25400"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32" name="直线连接符 31"/>
                <p:cNvCxnSpPr/>
                <p:nvPr/>
              </p:nvCxnSpPr>
              <p:spPr>
                <a:xfrm>
                  <a:off x="2455123" y="3051717"/>
                  <a:ext cx="0" cy="683283"/>
                </a:xfrm>
                <a:prstGeom prst="line">
                  <a:avLst/>
                </a:prstGeom>
                <a:noFill/>
                <a:ln w="19050" cap="flat">
                  <a:solidFill>
                    <a:srgbClr val="FF9300"/>
                  </a:solidFill>
                  <a:prstDash val="sysDash"/>
                  <a:round/>
                </a:ln>
              </p:spPr>
              <p:style>
                <a:lnRef idx="0">
                  <a:scrgbClr r="0" g="0" b="0"/>
                </a:lnRef>
                <a:fillRef idx="0">
                  <a:scrgbClr r="0" g="0" b="0"/>
                </a:fillRef>
                <a:effectRef idx="0">
                  <a:scrgbClr r="0" g="0" b="0"/>
                </a:effectRef>
                <a:fontRef idx="none"/>
              </p:style>
            </p:cxnSp>
            <p:sp>
              <p:nvSpPr>
                <p:cNvPr id="33" name="椭圆 32"/>
                <p:cNvSpPr/>
                <p:nvPr/>
              </p:nvSpPr>
              <p:spPr>
                <a:xfrm>
                  <a:off x="2423523" y="2977384"/>
                  <a:ext cx="75600" cy="75600"/>
                </a:xfrm>
                <a:prstGeom prst="ellipse">
                  <a:avLst/>
                </a:prstGeom>
                <a:solidFill>
                  <a:srgbClr val="FF9300"/>
                </a:solidFill>
                <a:ln w="25400" cap="flat">
                  <a:solidFill>
                    <a:srgbClr val="FF930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4" name="文本框 33"/>
                <p:cNvSpPr txBox="1"/>
                <p:nvPr/>
              </p:nvSpPr>
              <p:spPr>
                <a:xfrm>
                  <a:off x="2527606" y="3047188"/>
                  <a:ext cx="2747010" cy="6229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b="1" dirty="0">
                      <a:solidFill>
                        <a:srgbClr val="FF9300"/>
                      </a:solidFill>
                      <a:latin typeface="微软雅黑" panose="020B0703020204020201" charset="-122"/>
                      <a:ea typeface="微软雅黑" panose="020B0703020204020201" charset="-122"/>
                      <a:cs typeface="+mn-cs"/>
                      <a:sym typeface="等线"/>
                    </a:rPr>
                    <a:t>3</a:t>
                  </a:r>
                  <a:r>
                    <a:rPr lang="zh-CN" altLang="en-US" sz="1050" b="1" dirty="0">
                      <a:solidFill>
                        <a:srgbClr val="FF9300"/>
                      </a:solidFill>
                      <a:latin typeface="微软雅黑" panose="020B0703020204020201" charset="-122"/>
                      <a:ea typeface="微软雅黑" panose="020B0703020204020201" charset="-122"/>
                      <a:cs typeface="+mn-cs"/>
                      <a:sym typeface="等线"/>
                    </a:rPr>
                    <a:t>月    旺链科技获得天使轮融资</a:t>
                  </a:r>
                  <a:endParaRPr lang="en-US" altLang="zh-CN" sz="1050" b="1" dirty="0">
                    <a:solidFill>
                      <a:srgbClr val="FF9300"/>
                    </a:solidFill>
                    <a:latin typeface="微软雅黑" panose="020B0703020204020201" charset="-122"/>
                    <a:ea typeface="微软雅黑" panose="020B0703020204020201" charset="-122"/>
                    <a:cs typeface="+mn-cs"/>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dirty="0">
                      <a:solidFill>
                        <a:schemeClr val="bg2"/>
                      </a:solidFill>
                      <a:latin typeface="微软雅黑" panose="020B0703020204020201" charset="-122"/>
                      <a:ea typeface="微软雅黑" panose="020B0703020204020201" charset="-122"/>
                      <a:cs typeface="+mn-cs"/>
                      <a:sym typeface="等线"/>
                    </a:rPr>
                    <a:t>5</a:t>
                  </a:r>
                  <a:r>
                    <a:rPr kumimoji="0" lang="zh-CN" altLang="en-US" sz="1050" i="0" u="none" strike="noStrike" cap="none" spc="0" normalizeH="0" baseline="0" dirty="0">
                      <a:ln>
                        <a:noFill/>
                      </a:ln>
                      <a:solidFill>
                        <a:schemeClr val="bg2"/>
                      </a:solidFill>
                      <a:effectLst/>
                      <a:uFillTx/>
                      <a:latin typeface="微软雅黑" panose="020B0703020204020201" charset="-122"/>
                      <a:ea typeface="微软雅黑" panose="020B0703020204020201" charset="-122"/>
                      <a:cs typeface="+mn-cs"/>
                      <a:sym typeface="等线"/>
                    </a:rPr>
                    <a:t>月    以太坊、</a:t>
                  </a:r>
                  <a:r>
                    <a:rPr kumimoji="0" lang="en-US" altLang="zh-CN" sz="1050" i="0" u="none" strike="noStrike" cap="none" spc="0" normalizeH="0" baseline="0" dirty="0">
                      <a:ln>
                        <a:noFill/>
                      </a:ln>
                      <a:solidFill>
                        <a:schemeClr val="bg2"/>
                      </a:solidFill>
                      <a:effectLst/>
                      <a:uFillTx/>
                      <a:latin typeface="微软雅黑" panose="020B0703020204020201" charset="-122"/>
                      <a:ea typeface="微软雅黑" panose="020B0703020204020201" charset="-122"/>
                      <a:cs typeface="+mn-cs"/>
                      <a:sym typeface="等线"/>
                    </a:rPr>
                    <a:t>Fabric</a:t>
                  </a:r>
                  <a:r>
                    <a:rPr kumimoji="0" lang="zh-CN" altLang="en-US" sz="1050" i="0" u="none" strike="noStrike" cap="none" spc="0" normalizeH="0" baseline="0" dirty="0">
                      <a:ln>
                        <a:noFill/>
                      </a:ln>
                      <a:solidFill>
                        <a:schemeClr val="bg2"/>
                      </a:solidFill>
                      <a:effectLst/>
                      <a:uFillTx/>
                      <a:latin typeface="微软雅黑" panose="020B0703020204020201" charset="-122"/>
                      <a:ea typeface="微软雅黑" panose="020B0703020204020201" charset="-122"/>
                      <a:cs typeface="+mn-cs"/>
                      <a:sym typeface="等线"/>
                    </a:rPr>
                    <a:t>技术开发实践书发布</a:t>
                  </a:r>
                  <a:endParaRPr kumimoji="0" lang="en-US" altLang="zh-CN" sz="1050" i="0" u="none" strike="noStrike" cap="none" spc="0" normalizeH="0" baseline="0" dirty="0">
                    <a:ln>
                      <a:noFill/>
                    </a:ln>
                    <a:solidFill>
                      <a:schemeClr val="bg2"/>
                    </a:solidFill>
                    <a:effectLst/>
                    <a:uFillTx/>
                    <a:latin typeface="微软雅黑" panose="020B0703020204020201" charset="-122"/>
                    <a:ea typeface="微软雅黑" panose="020B0703020204020201" charset="-122"/>
                    <a:cs typeface="+mn-cs"/>
                    <a:sym typeface="等线"/>
                  </a:endParaRPr>
                </a:p>
                <a:p>
                  <a:pPr marL="171450" marR="0" indent="-171450" algn="l" rtl="0" fontAlgn="auto" latinLnBrk="0">
                    <a:lnSpc>
                      <a:spcPct val="110000"/>
                    </a:lnSpc>
                    <a:spcBef>
                      <a:spcPts val="0"/>
                    </a:spcBef>
                    <a:spcAft>
                      <a:spcPts val="0"/>
                    </a:spcAft>
                    <a:buFont typeface="Arial" panose="020B06060202020A0204" pitchFamily="34" charset="0"/>
                    <a:buChar char="•"/>
                  </a:pPr>
                  <a:r>
                    <a:rPr lang="en-US" altLang="zh-CN" sz="1050" dirty="0">
                      <a:solidFill>
                        <a:schemeClr val="bg2"/>
                      </a:solidFill>
                      <a:latin typeface="微软雅黑" panose="020B0703020204020201" charset="-122"/>
                      <a:ea typeface="微软雅黑" panose="020B0703020204020201" charset="-122"/>
                      <a:cs typeface="+mn-cs"/>
                      <a:sym typeface="等线"/>
                    </a:rPr>
                    <a:t>8</a:t>
                  </a:r>
                  <a:r>
                    <a:rPr lang="zh-CN" altLang="en-US" sz="1050" dirty="0">
                      <a:solidFill>
                        <a:schemeClr val="bg2"/>
                      </a:solidFill>
                      <a:latin typeface="微软雅黑" panose="020B0703020204020201" charset="-122"/>
                      <a:ea typeface="微软雅黑" panose="020B0703020204020201" charset="-122"/>
                      <a:cs typeface="+mn-cs"/>
                      <a:sym typeface="等线"/>
                    </a:rPr>
                    <a:t>月    </a:t>
                  </a:r>
                  <a:r>
                    <a:rPr lang="zh-CN" altLang="en-US" sz="1050" dirty="0">
                      <a:solidFill>
                        <a:schemeClr val="bg2"/>
                      </a:solidFill>
                      <a:latin typeface="微软雅黑" panose="020B0703020204020201" charset="-122"/>
                      <a:ea typeface="微软雅黑" panose="020B0703020204020201" charset="-122"/>
                      <a:sym typeface="等线"/>
                    </a:rPr>
                    <a:t>四大行业解决方案升级，重磅发布</a:t>
                  </a:r>
                  <a:endParaRPr kumimoji="0" lang="zh-CN" altLang="en-US" sz="1050" i="0" u="none" strike="noStrike" cap="none" spc="0" normalizeH="0" baseline="0" dirty="0">
                    <a:ln>
                      <a:noFill/>
                    </a:ln>
                    <a:solidFill>
                      <a:schemeClr val="bg2"/>
                    </a:solidFill>
                    <a:effectLst/>
                    <a:uFillTx/>
                    <a:latin typeface="微软雅黑" panose="020B0703020204020201" charset="-122"/>
                    <a:ea typeface="微软雅黑" panose="020B0703020204020201" charset="-122"/>
                    <a:cs typeface="+mn-cs"/>
                    <a:sym typeface="等线"/>
                  </a:endParaRPr>
                </a:p>
              </p:txBody>
            </p:sp>
            <p:grpSp>
              <p:nvGrpSpPr>
                <p:cNvPr id="36" name="组合 35"/>
                <p:cNvGrpSpPr/>
                <p:nvPr/>
              </p:nvGrpSpPr>
              <p:grpSpPr>
                <a:xfrm>
                  <a:off x="5284789" y="3720794"/>
                  <a:ext cx="619173" cy="2056796"/>
                  <a:chOff x="1106805" y="3724508"/>
                  <a:chExt cx="619173" cy="2056796"/>
                </a:xfrm>
              </p:grpSpPr>
              <p:sp>
                <p:nvSpPr>
                  <p:cNvPr id="37" name="矩形 36"/>
                  <p:cNvSpPr/>
                  <p:nvPr/>
                </p:nvSpPr>
                <p:spPr>
                  <a:xfrm>
                    <a:off x="1106805" y="3724508"/>
                    <a:ext cx="144966" cy="144966"/>
                  </a:xfrm>
                  <a:prstGeom prst="rect">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38" name="直线连接符 37"/>
                  <p:cNvCxnSpPr/>
                  <p:nvPr/>
                </p:nvCxnSpPr>
                <p:spPr>
                  <a:xfrm flipH="1">
                    <a:off x="1176453" y="3847172"/>
                    <a:ext cx="11151" cy="1910572"/>
                  </a:xfrm>
                  <a:prstGeom prst="line">
                    <a:avLst/>
                  </a:prstGeom>
                  <a:noFill/>
                  <a:ln w="19050" cap="flat">
                    <a:solidFill>
                      <a:schemeClr val="tx1">
                        <a:lumMod val="50000"/>
                        <a:lumOff val="50000"/>
                      </a:schemeClr>
                    </a:solidFill>
                    <a:prstDash val="sysDash"/>
                    <a:round/>
                  </a:ln>
                </p:spPr>
                <p:style>
                  <a:lnRef idx="0">
                    <a:scrgbClr r="0" g="0" b="0"/>
                  </a:lnRef>
                  <a:fillRef idx="0">
                    <a:scrgbClr r="0" g="0" b="0"/>
                  </a:fillRef>
                  <a:effectRef idx="0">
                    <a:scrgbClr r="0" g="0" b="0"/>
                  </a:effectRef>
                  <a:fontRef idx="none"/>
                </p:style>
              </p:cxnSp>
              <p:sp>
                <p:nvSpPr>
                  <p:cNvPr id="39" name="文本框 38"/>
                  <p:cNvSpPr txBox="1"/>
                  <p:nvPr/>
                </p:nvSpPr>
                <p:spPr>
                  <a:xfrm>
                    <a:off x="1176280" y="5436155"/>
                    <a:ext cx="534758" cy="307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rPr>
                      <a:t>2019</a:t>
                    </a:r>
                    <a:endParaRPr kumimoji="0" lang="zh-CN" altLang="en-US"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endParaRPr>
                  </a:p>
                </p:txBody>
              </p:sp>
              <p:sp>
                <p:nvSpPr>
                  <p:cNvPr id="40" name="椭圆 39"/>
                  <p:cNvSpPr/>
                  <p:nvPr/>
                </p:nvSpPr>
                <p:spPr>
                  <a:xfrm>
                    <a:off x="1650378" y="5705704"/>
                    <a:ext cx="75600" cy="75600"/>
                  </a:xfrm>
                  <a:prstGeom prst="ellipse">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cxnSp>
              <p:nvCxnSpPr>
                <p:cNvPr id="42" name="直线连接符 41"/>
                <p:cNvCxnSpPr/>
                <p:nvPr/>
              </p:nvCxnSpPr>
              <p:spPr>
                <a:xfrm flipH="1">
                  <a:off x="5339537" y="5740320"/>
                  <a:ext cx="488796" cy="0"/>
                </a:xfrm>
                <a:prstGeom prst="line">
                  <a:avLst/>
                </a:prstGeom>
                <a:noFill/>
                <a:ln w="19050" cap="flat">
                  <a:solidFill>
                    <a:schemeClr val="tx1">
                      <a:lumMod val="50000"/>
                      <a:lumOff val="50000"/>
                    </a:schemeClr>
                  </a:solidFill>
                  <a:prstDash val="sysDash"/>
                  <a:round/>
                </a:ln>
              </p:spPr>
              <p:style>
                <a:lnRef idx="0">
                  <a:scrgbClr r="0" g="0" b="0"/>
                </a:lnRef>
                <a:fillRef idx="0">
                  <a:scrgbClr r="0" g="0" b="0"/>
                </a:fillRef>
                <a:effectRef idx="0">
                  <a:scrgbClr r="0" g="0" b="0"/>
                </a:effectRef>
                <a:fontRef idx="none"/>
              </p:style>
            </p:cxnSp>
            <p:sp>
              <p:nvSpPr>
                <p:cNvPr id="45" name="文本框 44"/>
                <p:cNvSpPr txBox="1"/>
                <p:nvPr/>
              </p:nvSpPr>
              <p:spPr>
                <a:xfrm>
                  <a:off x="5672007" y="4038591"/>
                  <a:ext cx="3304540" cy="1155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b="1" dirty="0">
                      <a:solidFill>
                        <a:srgbClr val="FF9300"/>
                      </a:solidFill>
                      <a:latin typeface="微软雅黑" panose="020B0703020204020201" charset="-122"/>
                      <a:ea typeface="微软雅黑" panose="020B0703020204020201" charset="-122"/>
                      <a:cs typeface="+mn-cs"/>
                      <a:sym typeface="等线"/>
                    </a:rPr>
                    <a:t>2</a:t>
                  </a:r>
                  <a:r>
                    <a:rPr lang="zh-CN" altLang="en-US" sz="1050" b="1" dirty="0">
                      <a:solidFill>
                        <a:srgbClr val="FF9300"/>
                      </a:solidFill>
                      <a:latin typeface="微软雅黑" panose="020B0703020204020201" charset="-122"/>
                      <a:ea typeface="微软雅黑" panose="020B0703020204020201" charset="-122"/>
                      <a:cs typeface="+mn-cs"/>
                      <a:sym typeface="等线"/>
                    </a:rPr>
                    <a:t>月    旺链科技荣获工信部“中国区块链百强企业”</a:t>
                  </a:r>
                  <a:endParaRPr lang="en-US" altLang="zh-CN" sz="1050" b="1" dirty="0">
                    <a:solidFill>
                      <a:srgbClr val="FF9300"/>
                    </a:solidFill>
                    <a:latin typeface="微软雅黑" panose="020B0703020204020201" charset="-122"/>
                    <a:ea typeface="微软雅黑" panose="020B0703020204020201" charset="-122"/>
                    <a:cs typeface="+mn-cs"/>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dirty="0">
                      <a:solidFill>
                        <a:schemeClr val="bg2"/>
                      </a:solidFill>
                      <a:latin typeface="微软雅黑" panose="020B0703020204020201" charset="-122"/>
                      <a:ea typeface="微软雅黑" panose="020B0703020204020201" charset="-122"/>
                      <a:sym typeface="等线"/>
                    </a:rPr>
                    <a:t>5</a:t>
                  </a:r>
                  <a:r>
                    <a:rPr lang="zh-CN" altLang="en-US" sz="1050" dirty="0">
                      <a:solidFill>
                        <a:schemeClr val="bg2"/>
                      </a:solidFill>
                      <a:latin typeface="微软雅黑" panose="020B0703020204020201" charset="-122"/>
                      <a:ea typeface="微软雅黑" panose="020B0703020204020201" charset="-122"/>
                      <a:sym typeface="等线"/>
                    </a:rPr>
                    <a:t>月    七大行业解决方案行业创新发布</a:t>
                  </a:r>
                  <a:endParaRPr lang="en-US" altLang="zh-CN" sz="1050" dirty="0">
                    <a:solidFill>
                      <a:schemeClr val="bg2"/>
                    </a:solidFill>
                    <a:latin typeface="微软雅黑" panose="020B0703020204020201" charset="-122"/>
                    <a:ea typeface="微软雅黑" panose="020B0703020204020201" charset="-122"/>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zh-CN" altLang="en-US" sz="1050" dirty="0">
                      <a:solidFill>
                        <a:schemeClr val="bg2"/>
                      </a:solidFill>
                      <a:latin typeface="微软雅黑" panose="020B0703020204020201" charset="-122"/>
                      <a:ea typeface="微软雅黑" panose="020B0703020204020201" charset="-122"/>
                      <a:sym typeface="等线"/>
                    </a:rPr>
                    <a:t>          数博发布</a:t>
                  </a:r>
                  <a:r>
                    <a:rPr lang="en-US" altLang="zh-CN" sz="1050" dirty="0">
                      <a:solidFill>
                        <a:schemeClr val="bg2"/>
                      </a:solidFill>
                      <a:latin typeface="微软雅黑" panose="020B0703020204020201" charset="-122"/>
                      <a:ea typeface="微软雅黑" panose="020B0703020204020201" charset="-122"/>
                      <a:sym typeface="等线"/>
                    </a:rPr>
                    <a:t>-</a:t>
                  </a:r>
                  <a:r>
                    <a:rPr lang="zh-CN" altLang="en-US" sz="1050" dirty="0">
                      <a:solidFill>
                        <a:schemeClr val="bg2"/>
                      </a:solidFill>
                      <a:latin typeface="微软雅黑" panose="020B0703020204020201" charset="-122"/>
                      <a:ea typeface="微软雅黑" panose="020B0703020204020201" charset="-122"/>
                      <a:sym typeface="等线"/>
                    </a:rPr>
                    <a:t>区块链溯源平台</a:t>
                  </a:r>
                  <a:r>
                    <a:rPr lang="en-US" altLang="zh-CN" sz="1050" dirty="0" err="1">
                      <a:solidFill>
                        <a:schemeClr val="bg2"/>
                      </a:solidFill>
                      <a:latin typeface="微软雅黑" panose="020B0703020204020201" charset="-122"/>
                      <a:ea typeface="微软雅黑" panose="020B0703020204020201" charset="-122"/>
                      <a:sym typeface="等线"/>
                    </a:rPr>
                    <a:t>VoneTracer</a:t>
                  </a:r>
                  <a:endParaRPr lang="en-US" altLang="zh-CN" sz="1050" dirty="0">
                    <a:solidFill>
                      <a:schemeClr val="bg2"/>
                    </a:solidFill>
                    <a:latin typeface="微软雅黑" panose="020B0703020204020201" charset="-122"/>
                    <a:ea typeface="微软雅黑" panose="020B0703020204020201" charset="-122"/>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b="1" dirty="0">
                      <a:solidFill>
                        <a:srgbClr val="FF9300"/>
                      </a:solidFill>
                      <a:latin typeface="微软雅黑" panose="020B0703020204020201" charset="-122"/>
                      <a:ea typeface="微软雅黑" panose="020B0703020204020201" charset="-122"/>
                      <a:cs typeface="+mn-cs"/>
                      <a:sym typeface="等线"/>
                    </a:rPr>
                    <a:t>7</a:t>
                  </a:r>
                  <a:r>
                    <a:rPr lang="zh-CN" altLang="en-US" sz="1050" b="1" dirty="0">
                      <a:solidFill>
                        <a:srgbClr val="FF9300"/>
                      </a:solidFill>
                      <a:latin typeface="微软雅黑" panose="020B0703020204020201" charset="-122"/>
                      <a:ea typeface="微软雅黑" panose="020B0703020204020201" charset="-122"/>
                      <a:cs typeface="+mn-cs"/>
                      <a:sym typeface="等线"/>
                    </a:rPr>
                    <a:t>月    旺链科技宁波公司成立</a:t>
                  </a:r>
                  <a:endParaRPr lang="en-US" altLang="zh-CN" sz="1050" b="1" dirty="0">
                    <a:solidFill>
                      <a:srgbClr val="FF9300"/>
                    </a:solidFill>
                    <a:latin typeface="微软雅黑" panose="020B0703020204020201" charset="-122"/>
                    <a:ea typeface="微软雅黑" panose="020B0703020204020201" charset="-122"/>
                    <a:cs typeface="+mn-cs"/>
                    <a:sym typeface="等线"/>
                  </a:endParaRPr>
                </a:p>
                <a:p>
                  <a:pPr marL="171450" marR="0" indent="-171450" algn="l" rtl="0" fontAlgn="auto" latinLnBrk="0">
                    <a:lnSpc>
                      <a:spcPct val="110000"/>
                    </a:lnSpc>
                    <a:spcBef>
                      <a:spcPts val="0"/>
                    </a:spcBef>
                    <a:spcAft>
                      <a:spcPts val="0"/>
                    </a:spcAft>
                    <a:buFont typeface="Arial" panose="020B06060202020A0204" pitchFamily="34" charset="0"/>
                    <a:buChar char="•"/>
                  </a:pPr>
                  <a:r>
                    <a:rPr lang="en-US" altLang="zh-CN" sz="1050" dirty="0">
                      <a:solidFill>
                        <a:schemeClr val="bg2"/>
                      </a:solidFill>
                      <a:latin typeface="微软雅黑" panose="020B0703020204020201" charset="-122"/>
                      <a:ea typeface="微软雅黑" panose="020B0703020204020201" charset="-122"/>
                      <a:cs typeface="+mn-cs"/>
                      <a:sym typeface="等线"/>
                    </a:rPr>
                    <a:t>9</a:t>
                  </a:r>
                  <a:r>
                    <a:rPr lang="zh-CN" altLang="en-US" sz="1050" dirty="0">
                      <a:solidFill>
                        <a:schemeClr val="bg2"/>
                      </a:solidFill>
                      <a:latin typeface="微软雅黑" panose="020B0703020204020201" charset="-122"/>
                      <a:ea typeface="微软雅黑" panose="020B0703020204020201" charset="-122"/>
                      <a:cs typeface="+mn-cs"/>
                      <a:sym typeface="等线"/>
                    </a:rPr>
                    <a:t>月    入选上海区块链企业</a:t>
                  </a:r>
                  <a:r>
                    <a:rPr lang="en-US" altLang="zh-CN" sz="1050" dirty="0">
                      <a:solidFill>
                        <a:schemeClr val="bg2"/>
                      </a:solidFill>
                      <a:latin typeface="微软雅黑" panose="020B0703020204020201" charset="-122"/>
                      <a:ea typeface="微软雅黑" panose="020B0703020204020201" charset="-122"/>
                      <a:cs typeface="+mn-cs"/>
                      <a:sym typeface="等线"/>
                    </a:rPr>
                    <a:t>TOP20</a:t>
                  </a:r>
                </a:p>
                <a:p>
                  <a:pPr marL="171450" marR="0" indent="-171450" algn="l" rtl="0" fontAlgn="auto" latinLnBrk="0">
                    <a:lnSpc>
                      <a:spcPct val="110000"/>
                    </a:lnSpc>
                    <a:spcBef>
                      <a:spcPts val="0"/>
                    </a:spcBef>
                    <a:spcAft>
                      <a:spcPts val="0"/>
                    </a:spcAft>
                    <a:buFont typeface="Arial" panose="020B06060202020A0204" pitchFamily="34" charset="0"/>
                    <a:buChar char="•"/>
                  </a:pPr>
                  <a:r>
                    <a:rPr kumimoji="0" lang="en-US" altLang="zh-CN" sz="1050" b="1" i="0" u="none" strike="noStrike" cap="none" spc="0" normalizeH="0" baseline="0" dirty="0">
                      <a:ln>
                        <a:noFill/>
                      </a:ln>
                      <a:solidFill>
                        <a:srgbClr val="FF9300"/>
                      </a:solidFill>
                      <a:effectLst/>
                      <a:uFillTx/>
                      <a:latin typeface="微软雅黑" panose="020B0703020204020201" charset="-122"/>
                      <a:ea typeface="微软雅黑" panose="020B0703020204020201" charset="-122"/>
                      <a:cs typeface="+mn-cs"/>
                      <a:sym typeface="等线"/>
                    </a:rPr>
                    <a:t>12</a:t>
                  </a:r>
                  <a:r>
                    <a:rPr kumimoji="0" lang="zh-CN" altLang="en-US" sz="1050" b="1" i="0" u="none" strike="noStrike" cap="none" spc="0" normalizeH="0" baseline="0" dirty="0">
                      <a:ln>
                        <a:noFill/>
                      </a:ln>
                      <a:solidFill>
                        <a:srgbClr val="FF9300"/>
                      </a:solidFill>
                      <a:effectLst/>
                      <a:uFillTx/>
                      <a:latin typeface="微软雅黑" panose="020B0703020204020201" charset="-122"/>
                      <a:ea typeface="微软雅黑" panose="020B0703020204020201" charset="-122"/>
                      <a:cs typeface="+mn-cs"/>
                      <a:sym typeface="等线"/>
                    </a:rPr>
                    <a:t>月  旺链科技长沙公司成立</a:t>
                  </a:r>
                </a:p>
              </p:txBody>
            </p:sp>
            <p:grpSp>
              <p:nvGrpSpPr>
                <p:cNvPr id="46" name="组合 45"/>
                <p:cNvGrpSpPr/>
                <p:nvPr/>
              </p:nvGrpSpPr>
              <p:grpSpPr>
                <a:xfrm>
                  <a:off x="5527280" y="3720794"/>
                  <a:ext cx="144966" cy="1417464"/>
                  <a:chOff x="1405054" y="3724508"/>
                  <a:chExt cx="144966" cy="1417464"/>
                </a:xfrm>
              </p:grpSpPr>
              <p:sp>
                <p:nvSpPr>
                  <p:cNvPr id="47" name="矩形 46"/>
                  <p:cNvSpPr/>
                  <p:nvPr/>
                </p:nvSpPr>
                <p:spPr>
                  <a:xfrm>
                    <a:off x="1405054" y="3724508"/>
                    <a:ext cx="144966" cy="144966"/>
                  </a:xfrm>
                  <a:prstGeom prst="rect">
                    <a:avLst/>
                  </a:prstGeom>
                  <a:solidFill>
                    <a:srgbClr val="FFAD47"/>
                  </a:solidFill>
                  <a:ln w="25400"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48" name="直线连接符 47"/>
                  <p:cNvCxnSpPr/>
                  <p:nvPr/>
                </p:nvCxnSpPr>
                <p:spPr>
                  <a:xfrm flipH="1">
                    <a:off x="1476557" y="3869469"/>
                    <a:ext cx="980" cy="1174751"/>
                  </a:xfrm>
                  <a:prstGeom prst="line">
                    <a:avLst/>
                  </a:prstGeom>
                  <a:noFill/>
                  <a:ln w="19050" cap="flat">
                    <a:solidFill>
                      <a:srgbClr val="FF9300"/>
                    </a:solidFill>
                    <a:prstDash val="sysDash"/>
                    <a:round/>
                  </a:ln>
                </p:spPr>
                <p:style>
                  <a:lnRef idx="0">
                    <a:scrgbClr r="0" g="0" b="0"/>
                  </a:lnRef>
                  <a:fillRef idx="0">
                    <a:scrgbClr r="0" g="0" b="0"/>
                  </a:fillRef>
                  <a:effectRef idx="0">
                    <a:scrgbClr r="0" g="0" b="0"/>
                  </a:effectRef>
                  <a:fontRef idx="none"/>
                </p:style>
              </p:cxnSp>
              <p:sp>
                <p:nvSpPr>
                  <p:cNvPr id="49" name="椭圆 48"/>
                  <p:cNvSpPr/>
                  <p:nvPr/>
                </p:nvSpPr>
                <p:spPr>
                  <a:xfrm>
                    <a:off x="1445937" y="5066372"/>
                    <a:ext cx="75600" cy="75600"/>
                  </a:xfrm>
                  <a:prstGeom prst="ellipse">
                    <a:avLst/>
                  </a:prstGeom>
                  <a:solidFill>
                    <a:srgbClr val="FF9300"/>
                  </a:solidFill>
                  <a:ln w="25400" cap="flat">
                    <a:solidFill>
                      <a:srgbClr val="FF930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grpSp>
              <p:nvGrpSpPr>
                <p:cNvPr id="51" name="组合 50"/>
                <p:cNvGrpSpPr/>
                <p:nvPr/>
              </p:nvGrpSpPr>
              <p:grpSpPr>
                <a:xfrm>
                  <a:off x="5768791" y="1959237"/>
                  <a:ext cx="666612" cy="1906226"/>
                  <a:chOff x="2103862" y="1948384"/>
                  <a:chExt cx="666612" cy="1906226"/>
                </a:xfrm>
              </p:grpSpPr>
              <p:sp>
                <p:nvSpPr>
                  <p:cNvPr id="52" name="矩形 51"/>
                  <p:cNvSpPr/>
                  <p:nvPr/>
                </p:nvSpPr>
                <p:spPr>
                  <a:xfrm>
                    <a:off x="2103862" y="3709644"/>
                    <a:ext cx="144966" cy="144966"/>
                  </a:xfrm>
                  <a:prstGeom prst="rect">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53" name="直线连接符 52"/>
                  <p:cNvCxnSpPr/>
                  <p:nvPr/>
                </p:nvCxnSpPr>
                <p:spPr>
                  <a:xfrm>
                    <a:off x="2176345" y="2310868"/>
                    <a:ext cx="0" cy="1407544"/>
                  </a:xfrm>
                  <a:prstGeom prst="line">
                    <a:avLst/>
                  </a:prstGeom>
                  <a:noFill/>
                  <a:ln w="19050" cap="flat">
                    <a:solidFill>
                      <a:schemeClr val="tx1">
                        <a:lumMod val="50000"/>
                        <a:lumOff val="50000"/>
                      </a:schemeClr>
                    </a:solidFill>
                    <a:prstDash val="sysDash"/>
                    <a:round/>
                  </a:ln>
                </p:spPr>
                <p:style>
                  <a:lnRef idx="0">
                    <a:scrgbClr r="0" g="0" b="0"/>
                  </a:lnRef>
                  <a:fillRef idx="0">
                    <a:scrgbClr r="0" g="0" b="0"/>
                  </a:fillRef>
                  <a:effectRef idx="0">
                    <a:scrgbClr r="0" g="0" b="0"/>
                  </a:effectRef>
                  <a:fontRef idx="none"/>
                </p:style>
              </p:cxnSp>
              <p:cxnSp>
                <p:nvCxnSpPr>
                  <p:cNvPr id="54" name="直线连接符 53"/>
                  <p:cNvCxnSpPr/>
                  <p:nvPr/>
                </p:nvCxnSpPr>
                <p:spPr>
                  <a:xfrm flipH="1">
                    <a:off x="2187819" y="2302127"/>
                    <a:ext cx="488796" cy="0"/>
                  </a:xfrm>
                  <a:prstGeom prst="line">
                    <a:avLst/>
                  </a:prstGeom>
                  <a:noFill/>
                  <a:ln w="19050" cap="flat">
                    <a:solidFill>
                      <a:schemeClr val="tx1">
                        <a:lumMod val="50000"/>
                        <a:lumOff val="50000"/>
                      </a:schemeClr>
                    </a:solidFill>
                    <a:prstDash val="sysDash"/>
                    <a:round/>
                  </a:ln>
                </p:spPr>
                <p:style>
                  <a:lnRef idx="0">
                    <a:scrgbClr r="0" g="0" b="0"/>
                  </a:lnRef>
                  <a:fillRef idx="0">
                    <a:scrgbClr r="0" g="0" b="0"/>
                  </a:fillRef>
                  <a:effectRef idx="0">
                    <a:scrgbClr r="0" g="0" b="0"/>
                  </a:effectRef>
                  <a:fontRef idx="none"/>
                </p:style>
              </p:cxnSp>
              <p:sp>
                <p:nvSpPr>
                  <p:cNvPr id="55" name="椭圆 54"/>
                  <p:cNvSpPr/>
                  <p:nvPr/>
                </p:nvSpPr>
                <p:spPr>
                  <a:xfrm>
                    <a:off x="2694874" y="2256267"/>
                    <a:ext cx="75600" cy="75600"/>
                  </a:xfrm>
                  <a:prstGeom prst="ellipse">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56" name="文本框 55"/>
                  <p:cNvSpPr txBox="1"/>
                  <p:nvPr/>
                </p:nvSpPr>
                <p:spPr>
                  <a:xfrm>
                    <a:off x="2187819" y="1948384"/>
                    <a:ext cx="534758" cy="307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rPr>
                      <a:t>2020</a:t>
                    </a:r>
                    <a:endParaRPr kumimoji="0" lang="zh-CN" altLang="en-US"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endParaRPr>
                  </a:p>
                </p:txBody>
              </p:sp>
            </p:grpSp>
            <p:sp>
              <p:nvSpPr>
                <p:cNvPr id="63" name="文本框 62"/>
                <p:cNvSpPr txBox="1"/>
                <p:nvPr/>
              </p:nvSpPr>
              <p:spPr>
                <a:xfrm>
                  <a:off x="6170516" y="2637274"/>
                  <a:ext cx="2925445" cy="1155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dirty="0">
                      <a:solidFill>
                        <a:schemeClr val="bg2"/>
                      </a:solidFill>
                      <a:latin typeface="微软雅黑" panose="020B0703020204020201" charset="-122"/>
                      <a:ea typeface="微软雅黑" panose="020B0703020204020201" charset="-122"/>
                      <a:sym typeface="等线"/>
                    </a:rPr>
                    <a:t>4</a:t>
                  </a:r>
                  <a:r>
                    <a:rPr lang="zh-CN" altLang="en-US" sz="1050" dirty="0">
                      <a:solidFill>
                        <a:schemeClr val="bg2"/>
                      </a:solidFill>
                      <a:latin typeface="微软雅黑" panose="020B0703020204020201" charset="-122"/>
                      <a:ea typeface="微软雅黑" panose="020B0703020204020201" charset="-122"/>
                      <a:sym typeface="等线"/>
                    </a:rPr>
                    <a:t>月    入选</a:t>
                  </a:r>
                  <a:r>
                    <a:rPr lang="en-US" altLang="zh-CN" sz="1050" dirty="0">
                      <a:solidFill>
                        <a:schemeClr val="bg2"/>
                      </a:solidFill>
                      <a:latin typeface="微软雅黑" panose="020B0703020204020201" charset="-122"/>
                      <a:ea typeface="微软雅黑" panose="020B0703020204020201" charset="-122"/>
                      <a:sym typeface="等线"/>
                    </a:rPr>
                    <a:t>IDC</a:t>
                  </a:r>
                  <a:r>
                    <a:rPr lang="zh-CN" altLang="en-US" sz="1050" dirty="0">
                      <a:solidFill>
                        <a:schemeClr val="bg2"/>
                      </a:solidFill>
                      <a:latin typeface="微软雅黑" panose="020B0703020204020201" charset="-122"/>
                      <a:ea typeface="微软雅黑" panose="020B0703020204020201" charset="-122"/>
                      <a:sym typeface="等线"/>
                    </a:rPr>
                    <a:t>区块链产业版图</a:t>
                  </a:r>
                  <a:endParaRPr lang="en-US" altLang="zh-CN" sz="1050" dirty="0">
                    <a:solidFill>
                      <a:schemeClr val="bg2"/>
                    </a:solidFill>
                    <a:latin typeface="微软雅黑" panose="020B0703020204020201" charset="-122"/>
                    <a:ea typeface="微软雅黑" panose="020B0703020204020201" charset="-122"/>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dirty="0">
                      <a:solidFill>
                        <a:schemeClr val="bg2"/>
                      </a:solidFill>
                      <a:latin typeface="微软雅黑" panose="020B0703020204020201" charset="-122"/>
                      <a:ea typeface="微软雅黑" panose="020B0703020204020201" charset="-122"/>
                      <a:sym typeface="等线"/>
                    </a:rPr>
                    <a:t>6</a:t>
                  </a:r>
                  <a:r>
                    <a:rPr lang="zh-CN" altLang="en-US" sz="1050" dirty="0">
                      <a:solidFill>
                        <a:schemeClr val="bg2"/>
                      </a:solidFill>
                      <a:latin typeface="微软雅黑" panose="020B0703020204020201" charset="-122"/>
                      <a:ea typeface="微软雅黑" panose="020B0703020204020201" charset="-122"/>
                      <a:sym typeface="等线"/>
                    </a:rPr>
                    <a:t>月    数博发布</a:t>
                  </a:r>
                  <a:r>
                    <a:rPr lang="en-US" altLang="zh-CN" sz="1050" dirty="0">
                      <a:solidFill>
                        <a:schemeClr val="bg2"/>
                      </a:solidFill>
                      <a:latin typeface="微软雅黑" panose="020B0703020204020201" charset="-122"/>
                      <a:ea typeface="微软雅黑" panose="020B0703020204020201" charset="-122"/>
                      <a:sym typeface="等线"/>
                    </a:rPr>
                    <a:t>-</a:t>
                  </a:r>
                  <a:r>
                    <a:rPr lang="zh-CN" altLang="en-US" sz="1050" dirty="0">
                      <a:solidFill>
                        <a:schemeClr val="bg2"/>
                      </a:solidFill>
                      <a:latin typeface="微软雅黑" panose="020B0703020204020201" charset="-122"/>
                      <a:ea typeface="微软雅黑" panose="020B0703020204020201" charset="-122"/>
                      <a:sym typeface="等线"/>
                    </a:rPr>
                    <a:t>区块链自组织平台</a:t>
                  </a:r>
                  <a:r>
                    <a:rPr lang="en-US" altLang="zh-CN" sz="1050" dirty="0" err="1">
                      <a:solidFill>
                        <a:schemeClr val="bg2"/>
                      </a:solidFill>
                      <a:latin typeface="微软雅黑" panose="020B0703020204020201" charset="-122"/>
                      <a:ea typeface="微软雅黑" panose="020B0703020204020201" charset="-122"/>
                      <a:sym typeface="等线"/>
                    </a:rPr>
                    <a:t>VoneDAO</a:t>
                  </a:r>
                  <a:endParaRPr lang="en-US" altLang="zh-CN" sz="1050" dirty="0">
                    <a:solidFill>
                      <a:schemeClr val="bg2"/>
                    </a:solidFill>
                    <a:latin typeface="微软雅黑" panose="020B0703020204020201" charset="-122"/>
                    <a:ea typeface="微软雅黑" panose="020B0703020204020201" charset="-122"/>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zh-CN" altLang="en-US" sz="1050" dirty="0">
                      <a:solidFill>
                        <a:schemeClr val="bg2"/>
                      </a:solidFill>
                      <a:latin typeface="微软雅黑" panose="020B0703020204020201" charset="-122"/>
                      <a:ea typeface="微软雅黑" panose="020B0703020204020201" charset="-122"/>
                      <a:sym typeface="等线"/>
                    </a:rPr>
                    <a:t>         </a:t>
                  </a:r>
                  <a:r>
                    <a:rPr lang="zh-CN" altLang="en-US" sz="1050" b="1" dirty="0">
                      <a:solidFill>
                        <a:srgbClr val="FF9300"/>
                      </a:solidFill>
                      <a:latin typeface="微软雅黑" panose="020B0703020204020201" charset="-122"/>
                      <a:ea typeface="微软雅黑" panose="020B0703020204020201" charset="-122"/>
                      <a:sym typeface="等线"/>
                    </a:rPr>
                    <a:t>荣获“亚太区块链企业</a:t>
                  </a:r>
                  <a:r>
                    <a:rPr lang="en-US" altLang="zh-CN" sz="1050" b="1" dirty="0">
                      <a:solidFill>
                        <a:srgbClr val="FF9300"/>
                      </a:solidFill>
                      <a:latin typeface="微软雅黑" panose="020B0703020204020201" charset="-122"/>
                      <a:ea typeface="微软雅黑" panose="020B0703020204020201" charset="-122"/>
                      <a:sym typeface="等线"/>
                    </a:rPr>
                    <a:t>TOP10</a:t>
                  </a:r>
                  <a:r>
                    <a:rPr lang="zh-CN" altLang="en-US" sz="1050" b="1" dirty="0">
                      <a:solidFill>
                        <a:srgbClr val="FF9300"/>
                      </a:solidFill>
                      <a:latin typeface="微软雅黑" panose="020B0703020204020201" charset="-122"/>
                      <a:ea typeface="微软雅黑" panose="020B0703020204020201" charset="-122"/>
                      <a:sym typeface="等线"/>
                    </a:rPr>
                    <a:t>”</a:t>
                  </a:r>
                  <a:endParaRPr lang="en-US" altLang="zh-CN" sz="1050" b="1" dirty="0">
                    <a:solidFill>
                      <a:srgbClr val="FF9300"/>
                    </a:solidFill>
                    <a:latin typeface="微软雅黑" panose="020B0703020204020201" charset="-122"/>
                    <a:ea typeface="微软雅黑" panose="020B0703020204020201" charset="-122"/>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en-US" altLang="zh-CN" sz="1050" dirty="0">
                      <a:solidFill>
                        <a:schemeClr val="bg2"/>
                      </a:solidFill>
                      <a:latin typeface="微软雅黑" panose="020B0703020204020201" charset="-122"/>
                      <a:ea typeface="微软雅黑" panose="020B0703020204020201" charset="-122"/>
                      <a:sym typeface="等线"/>
                    </a:rPr>
                    <a:t>7</a:t>
                  </a:r>
                  <a:r>
                    <a:rPr lang="zh-CN" altLang="en-US" sz="1050" dirty="0">
                      <a:solidFill>
                        <a:schemeClr val="bg2"/>
                      </a:solidFill>
                      <a:latin typeface="微软雅黑" panose="020B0703020204020201" charset="-122"/>
                      <a:ea typeface="微软雅黑" panose="020B0703020204020201" charset="-122"/>
                      <a:sym typeface="等线"/>
                    </a:rPr>
                    <a:t>月    旺链科技西安、合肥、深圳办事处成立</a:t>
                  </a:r>
                  <a:endParaRPr lang="en-US" altLang="zh-CN" sz="1050" dirty="0">
                    <a:solidFill>
                      <a:schemeClr val="bg2"/>
                    </a:solidFill>
                    <a:latin typeface="微软雅黑" panose="020B0703020204020201" charset="-122"/>
                    <a:ea typeface="微软雅黑" panose="020B0703020204020201" charset="-122"/>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endParaRPr lang="en-US" altLang="zh-CN" sz="1050" b="1" dirty="0">
                    <a:solidFill>
                      <a:srgbClr val="FF9300"/>
                    </a:solidFill>
                    <a:latin typeface="微软雅黑" panose="020B0703020204020201" charset="-122"/>
                    <a:ea typeface="微软雅黑" panose="020B0703020204020201" charset="-122"/>
                    <a:cs typeface="+mn-cs"/>
                    <a:sym typeface="等线"/>
                  </a:endParaRPr>
                </a:p>
                <a:p>
                  <a:pPr marL="171450" marR="0" indent="-171450" algn="l" defTabSz="457200" rtl="0" fontAlgn="auto" latinLnBrk="0" hangingPunct="0">
                    <a:lnSpc>
                      <a:spcPct val="110000"/>
                    </a:lnSpc>
                    <a:spcBef>
                      <a:spcPts val="0"/>
                    </a:spcBef>
                    <a:spcAft>
                      <a:spcPts val="0"/>
                    </a:spcAft>
                    <a:buClrTx/>
                    <a:buSzTx/>
                    <a:buFont typeface="Arial" panose="020B06060202020A0204" pitchFamily="34" charset="0"/>
                    <a:buChar char="•"/>
                  </a:pPr>
                  <a:r>
                    <a:rPr lang="zh-CN" altLang="en-US" sz="1050" b="1" dirty="0">
                      <a:solidFill>
                        <a:srgbClr val="FF9300"/>
                      </a:solidFill>
                      <a:latin typeface="微软雅黑" panose="020B0703020204020201" charset="-122"/>
                      <a:ea typeface="微软雅黑" panose="020B0703020204020201" charset="-122"/>
                      <a:cs typeface="+mn-cs"/>
                      <a:sym typeface="等线"/>
                    </a:rPr>
                    <a:t>未来，无限可能</a:t>
                  </a:r>
                  <a:endParaRPr lang="en-US" altLang="zh-CN" sz="1050" b="1" dirty="0">
                    <a:solidFill>
                      <a:srgbClr val="FF9300"/>
                    </a:solidFill>
                    <a:latin typeface="微软雅黑" panose="020B0703020204020201" charset="-122"/>
                    <a:ea typeface="微软雅黑" panose="020B0703020204020201" charset="-122"/>
                    <a:cs typeface="+mn-cs"/>
                    <a:sym typeface="等线"/>
                  </a:endParaRPr>
                </a:p>
              </p:txBody>
            </p:sp>
          </p:grpSp>
          <p:grpSp>
            <p:nvGrpSpPr>
              <p:cNvPr id="76" name="组合 75"/>
              <p:cNvGrpSpPr/>
              <p:nvPr/>
            </p:nvGrpSpPr>
            <p:grpSpPr>
              <a:xfrm>
                <a:off x="225143" y="2372869"/>
                <a:ext cx="1324198" cy="1165795"/>
                <a:chOff x="225143" y="2372869"/>
                <a:chExt cx="1324198" cy="1165795"/>
              </a:xfrm>
            </p:grpSpPr>
            <p:sp>
              <p:nvSpPr>
                <p:cNvPr id="64" name="文本框 63"/>
                <p:cNvSpPr txBox="1"/>
                <p:nvPr/>
              </p:nvSpPr>
              <p:spPr>
                <a:xfrm>
                  <a:off x="245142" y="2372869"/>
                  <a:ext cx="1304199" cy="2539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R="0" algn="l" defTabSz="457200" rtl="0" fontAlgn="auto" latinLnBrk="0" hangingPunct="0">
                    <a:lnSpc>
                      <a:spcPct val="100000"/>
                    </a:lnSpc>
                    <a:spcBef>
                      <a:spcPts val="0"/>
                    </a:spcBef>
                    <a:spcAft>
                      <a:spcPts val="0"/>
                    </a:spcAft>
                    <a:buClrTx/>
                    <a:buSzTx/>
                  </a:pPr>
                  <a:r>
                    <a:rPr lang="zh-CN" altLang="en-US" sz="1050" b="1" dirty="0">
                      <a:solidFill>
                        <a:schemeClr val="tx1">
                          <a:lumMod val="50000"/>
                          <a:lumOff val="50000"/>
                        </a:schemeClr>
                      </a:solidFill>
                      <a:latin typeface="微软雅黑" panose="020B0703020204020201" charset="-122"/>
                      <a:ea typeface="微软雅黑" panose="020B0703020204020201" charset="-122"/>
                      <a:cs typeface="+mn-cs"/>
                      <a:sym typeface="等线"/>
                    </a:rPr>
                    <a:t>区块链团队投入运营</a:t>
                  </a:r>
                  <a:endParaRPr lang="en-US" altLang="zh-CN" sz="1050" b="1" dirty="0">
                    <a:solidFill>
                      <a:schemeClr val="tx1">
                        <a:lumMod val="50000"/>
                        <a:lumOff val="50000"/>
                      </a:schemeClr>
                    </a:solidFill>
                    <a:latin typeface="微软雅黑" panose="020B0703020204020201" charset="-122"/>
                    <a:ea typeface="微软雅黑" panose="020B0703020204020201" charset="-122"/>
                    <a:cs typeface="+mn-cs"/>
                    <a:sym typeface="等线"/>
                  </a:endParaRPr>
                </a:p>
              </p:txBody>
            </p:sp>
            <p:sp>
              <p:nvSpPr>
                <p:cNvPr id="66" name="矩形 65"/>
                <p:cNvSpPr/>
                <p:nvPr/>
              </p:nvSpPr>
              <p:spPr>
                <a:xfrm>
                  <a:off x="739699" y="3393698"/>
                  <a:ext cx="144966" cy="144966"/>
                </a:xfrm>
                <a:prstGeom prst="rect">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67" name="直线连接符 66"/>
                <p:cNvCxnSpPr/>
                <p:nvPr/>
              </p:nvCxnSpPr>
              <p:spPr>
                <a:xfrm>
                  <a:off x="812182" y="2724620"/>
                  <a:ext cx="0" cy="683283"/>
                </a:xfrm>
                <a:prstGeom prst="line">
                  <a:avLst/>
                </a:prstGeom>
                <a:noFill/>
                <a:ln w="19050" cap="flat">
                  <a:solidFill>
                    <a:schemeClr val="tx1">
                      <a:lumMod val="50000"/>
                      <a:lumOff val="50000"/>
                    </a:schemeClr>
                  </a:solidFill>
                  <a:prstDash val="sysDash"/>
                  <a:round/>
                </a:ln>
              </p:spPr>
              <p:style>
                <a:lnRef idx="0">
                  <a:scrgbClr r="0" g="0" b="0"/>
                </a:lnRef>
                <a:fillRef idx="0">
                  <a:scrgbClr r="0" g="0" b="0"/>
                </a:fillRef>
                <a:effectRef idx="0">
                  <a:scrgbClr r="0" g="0" b="0"/>
                </a:effectRef>
                <a:fontRef idx="none"/>
              </p:style>
            </p:cxnSp>
            <p:sp>
              <p:nvSpPr>
                <p:cNvPr id="68" name="椭圆 67"/>
                <p:cNvSpPr/>
                <p:nvPr/>
              </p:nvSpPr>
              <p:spPr>
                <a:xfrm>
                  <a:off x="780582" y="2650287"/>
                  <a:ext cx="75600" cy="75600"/>
                </a:xfrm>
                <a:prstGeom prst="ellipse">
                  <a:avLst/>
                </a:prstGeom>
                <a:solidFill>
                  <a:schemeClr val="tx1">
                    <a:lumMod val="50000"/>
                    <a:lumOff val="50000"/>
                  </a:schemeClr>
                </a:solidFill>
                <a:ln w="25400" cap="flat">
                  <a:solidFill>
                    <a:schemeClr val="tx1">
                      <a:lumMod val="50000"/>
                      <a:lumOff val="50000"/>
                    </a:schemeClr>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69" name="文本框 68"/>
                <p:cNvSpPr txBox="1"/>
                <p:nvPr/>
              </p:nvSpPr>
              <p:spPr>
                <a:xfrm>
                  <a:off x="225143" y="3175493"/>
                  <a:ext cx="534758" cy="307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rPr>
                    <a:t>2016</a:t>
                  </a:r>
                  <a:endParaRPr kumimoji="0" lang="zh-CN" altLang="en-US"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endParaRPr>
                </a:p>
              </p:txBody>
            </p:sp>
          </p:grpSp>
        </p:grpSp>
        <p:sp>
          <p:nvSpPr>
            <p:cNvPr id="71" name="矩形 70"/>
            <p:cNvSpPr/>
            <p:nvPr/>
          </p:nvSpPr>
          <p:spPr>
            <a:xfrm>
              <a:off x="5991916" y="3048011"/>
              <a:ext cx="144966" cy="144966"/>
            </a:xfrm>
            <a:prstGeom prst="rect">
              <a:avLst/>
            </a:prstGeom>
            <a:solidFill>
              <a:srgbClr val="FFAD47"/>
            </a:solidFill>
            <a:ln w="25400"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72" name="直线连接符 71"/>
            <p:cNvCxnSpPr/>
            <p:nvPr/>
          </p:nvCxnSpPr>
          <p:spPr>
            <a:xfrm>
              <a:off x="6064399" y="2038333"/>
              <a:ext cx="0" cy="1023883"/>
            </a:xfrm>
            <a:prstGeom prst="line">
              <a:avLst/>
            </a:prstGeom>
            <a:noFill/>
            <a:ln w="19050" cap="flat">
              <a:solidFill>
                <a:srgbClr val="FF9300"/>
              </a:solidFill>
              <a:prstDash val="sysDash"/>
              <a:round/>
            </a:ln>
          </p:spPr>
          <p:style>
            <a:lnRef idx="0">
              <a:scrgbClr r="0" g="0" b="0"/>
            </a:lnRef>
            <a:fillRef idx="0">
              <a:scrgbClr r="0" g="0" b="0"/>
            </a:fillRef>
            <a:effectRef idx="0">
              <a:scrgbClr r="0" g="0" b="0"/>
            </a:effectRef>
            <a:fontRef idx="none"/>
          </p:style>
        </p:cxnSp>
        <p:sp>
          <p:nvSpPr>
            <p:cNvPr id="73" name="椭圆 72"/>
            <p:cNvSpPr/>
            <p:nvPr/>
          </p:nvSpPr>
          <p:spPr>
            <a:xfrm>
              <a:off x="6032799" y="1970064"/>
              <a:ext cx="75600" cy="75600"/>
            </a:xfrm>
            <a:prstGeom prst="ellipse">
              <a:avLst/>
            </a:prstGeom>
            <a:solidFill>
              <a:srgbClr val="FF9300"/>
            </a:solidFill>
            <a:ln w="25400" cap="flat">
              <a:solidFill>
                <a:srgbClr val="FF930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grpSp>
        <p:nvGrpSpPr>
          <p:cNvPr id="122" name="组合 121"/>
          <p:cNvGrpSpPr/>
          <p:nvPr/>
        </p:nvGrpSpPr>
        <p:grpSpPr>
          <a:xfrm>
            <a:off x="7223125" y="3343910"/>
            <a:ext cx="4729480" cy="3484245"/>
            <a:chOff x="11766" y="5096"/>
            <a:chExt cx="7448" cy="5487"/>
          </a:xfrm>
        </p:grpSpPr>
        <p:pic>
          <p:nvPicPr>
            <p:cNvPr id="8" name="图片 7" descr="中国地图"/>
            <p:cNvPicPr>
              <a:picLocks noChangeAspect="1"/>
            </p:cNvPicPr>
            <p:nvPr/>
          </p:nvPicPr>
          <p:blipFill>
            <a:blip r:embed="rId4"/>
            <a:stretch>
              <a:fillRect/>
            </a:stretch>
          </p:blipFill>
          <p:spPr>
            <a:xfrm>
              <a:off x="11766" y="5096"/>
              <a:ext cx="7448" cy="5487"/>
            </a:xfrm>
            <a:prstGeom prst="rect">
              <a:avLst/>
            </a:prstGeom>
          </p:spPr>
        </p:pic>
        <p:sp>
          <p:nvSpPr>
            <p:cNvPr id="9" name="文本框 8"/>
            <p:cNvSpPr txBox="1"/>
            <p:nvPr/>
          </p:nvSpPr>
          <p:spPr>
            <a:xfrm>
              <a:off x="17236" y="7921"/>
              <a:ext cx="790" cy="386"/>
            </a:xfrm>
            <a:prstGeom prst="rect">
              <a:avLst/>
            </a:prstGeom>
            <a:solidFill>
              <a:srgbClr val="FF9C00"/>
            </a:solidFill>
          </p:spPr>
          <p:txBody>
            <a:bodyPr wrap="square" rtlCol="0">
              <a:spAutoFit/>
            </a:bodyPr>
            <a:lstStyle/>
            <a:p>
              <a:pPr algn="ctr" defTabSz="913765"/>
              <a:r>
                <a:rPr sz="1000">
                  <a:solidFill>
                    <a:schemeClr val="bg1"/>
                  </a:solidFill>
                  <a:latin typeface="微软雅黑" panose="020B0703020204020201" charset="-122"/>
                  <a:ea typeface="微软雅黑" panose="020B0703020204020201" charset="-122"/>
                  <a:cs typeface="微软雅黑" panose="020B0703020204020201" charset="-122"/>
                </a:rPr>
                <a:t>上海</a:t>
              </a:r>
              <a:endParaRPr lang="zh-CN" altLang="en-US" sz="1000" b="1" dirty="0">
                <a:solidFill>
                  <a:schemeClr val="bg1"/>
                </a:solidFill>
                <a:latin typeface="微软雅黑" panose="020B0703020204020201" charset="-122"/>
                <a:ea typeface="微软雅黑" panose="020B0703020204020201" charset="-122"/>
                <a:cs typeface="微软雅黑" panose="020B0703020204020201" charset="-122"/>
              </a:endParaRPr>
            </a:p>
          </p:txBody>
        </p:sp>
        <p:sp>
          <p:nvSpPr>
            <p:cNvPr id="23" name="Oval 162"/>
            <p:cNvSpPr>
              <a:spLocks noChangeArrowheads="1"/>
            </p:cNvSpPr>
            <p:nvPr/>
          </p:nvSpPr>
          <p:spPr bwMode="auto">
            <a:xfrm>
              <a:off x="16964" y="8811"/>
              <a:ext cx="121" cy="12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Oval 162"/>
            <p:cNvSpPr>
              <a:spLocks noChangeArrowheads="1"/>
            </p:cNvSpPr>
            <p:nvPr/>
          </p:nvSpPr>
          <p:spPr bwMode="auto">
            <a:xfrm>
              <a:off x="16951" y="8444"/>
              <a:ext cx="121" cy="12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Oval 162"/>
            <p:cNvSpPr>
              <a:spLocks noChangeArrowheads="1"/>
            </p:cNvSpPr>
            <p:nvPr/>
          </p:nvSpPr>
          <p:spPr bwMode="auto">
            <a:xfrm>
              <a:off x="16051" y="8853"/>
              <a:ext cx="121" cy="12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cxnSp>
          <p:nvCxnSpPr>
            <p:cNvPr id="107" name="直接连接符 106"/>
            <p:cNvCxnSpPr/>
            <p:nvPr/>
          </p:nvCxnSpPr>
          <p:spPr>
            <a:xfrm flipV="1">
              <a:off x="17072" y="8300"/>
              <a:ext cx="164" cy="159"/>
            </a:xfrm>
            <a:prstGeom prst="line">
              <a:avLst/>
            </a:prstGeom>
            <a:noFill/>
            <a:ln w="9525" cap="flat">
              <a:solidFill>
                <a:srgbClr val="FFA300"/>
              </a:solidFill>
              <a:prstDash val="solid"/>
              <a:round/>
            </a:ln>
          </p:spPr>
          <p:style>
            <a:lnRef idx="0">
              <a:scrgbClr r="0" g="0" b="0"/>
            </a:lnRef>
            <a:fillRef idx="0">
              <a:scrgbClr r="0" g="0" b="0"/>
            </a:fillRef>
            <a:effectRef idx="0">
              <a:scrgbClr r="0" g="0" b="0"/>
            </a:effectRef>
            <a:fontRef idx="none"/>
          </p:style>
        </p:cxnSp>
        <p:cxnSp>
          <p:nvCxnSpPr>
            <p:cNvPr id="108" name="直接连接符 107"/>
            <p:cNvCxnSpPr/>
            <p:nvPr/>
          </p:nvCxnSpPr>
          <p:spPr>
            <a:xfrm flipV="1">
              <a:off x="17083" y="8866"/>
              <a:ext cx="245" cy="12"/>
            </a:xfrm>
            <a:prstGeom prst="line">
              <a:avLst/>
            </a:prstGeom>
            <a:noFill/>
            <a:ln w="9525" cap="flat">
              <a:solidFill>
                <a:srgbClr val="FFA300"/>
              </a:solidFill>
              <a:prstDash val="solid"/>
              <a:round/>
            </a:ln>
          </p:spPr>
          <p:style>
            <a:lnRef idx="0">
              <a:scrgbClr r="0" g="0" b="0"/>
            </a:lnRef>
            <a:fillRef idx="0">
              <a:scrgbClr r="0" g="0" b="0"/>
            </a:fillRef>
            <a:effectRef idx="0">
              <a:scrgbClr r="0" g="0" b="0"/>
            </a:effectRef>
            <a:fontRef idx="none"/>
          </p:style>
        </p:cxnSp>
        <p:sp>
          <p:nvSpPr>
            <p:cNvPr id="109" name="文本框 108"/>
            <p:cNvSpPr txBox="1"/>
            <p:nvPr/>
          </p:nvSpPr>
          <p:spPr>
            <a:xfrm>
              <a:off x="17328" y="8678"/>
              <a:ext cx="790" cy="386"/>
            </a:xfrm>
            <a:prstGeom prst="rect">
              <a:avLst/>
            </a:prstGeom>
            <a:solidFill>
              <a:srgbClr val="FF9C00"/>
            </a:solidFill>
          </p:spPr>
          <p:txBody>
            <a:bodyPr wrap="square" rtlCol="0">
              <a:spAutoFit/>
            </a:bodyPr>
            <a:lstStyle/>
            <a:p>
              <a:pPr algn="ctr" defTabSz="913765"/>
              <a:r>
                <a:rPr lang="zh-CN" sz="1000">
                  <a:solidFill>
                    <a:schemeClr val="bg1"/>
                  </a:solidFill>
                  <a:latin typeface="微软雅黑" panose="020B0703020204020201" charset="-122"/>
                  <a:ea typeface="微软雅黑" panose="020B0703020204020201" charset="-122"/>
                  <a:cs typeface="微软雅黑" panose="020B0703020204020201" charset="-122"/>
                </a:rPr>
                <a:t>宁波</a:t>
              </a:r>
            </a:p>
          </p:txBody>
        </p:sp>
        <p:sp>
          <p:nvSpPr>
            <p:cNvPr id="110" name="文本框 109"/>
            <p:cNvSpPr txBox="1"/>
            <p:nvPr/>
          </p:nvSpPr>
          <p:spPr>
            <a:xfrm>
              <a:off x="15095" y="8565"/>
              <a:ext cx="790" cy="386"/>
            </a:xfrm>
            <a:prstGeom prst="rect">
              <a:avLst/>
            </a:prstGeom>
            <a:solidFill>
              <a:schemeClr val="bg1"/>
            </a:solidFill>
          </p:spPr>
          <p:txBody>
            <a:bodyPr wrap="square" rtlCol="0">
              <a:spAutoFit/>
            </a:bodyPr>
            <a:lstStyle/>
            <a:p>
              <a:pPr algn="ctr" defTabSz="913765"/>
              <a:r>
                <a:rPr lang="zh-CN" sz="1000">
                  <a:solidFill>
                    <a:srgbClr val="FF9C00"/>
                  </a:solidFill>
                  <a:latin typeface="微软雅黑" panose="020B0703020204020201" charset="-122"/>
                  <a:ea typeface="微软雅黑" panose="020B0703020204020201" charset="-122"/>
                  <a:cs typeface="微软雅黑" panose="020B0703020204020201" charset="-122"/>
                </a:rPr>
                <a:t>长沙</a:t>
              </a:r>
            </a:p>
          </p:txBody>
        </p:sp>
        <p:cxnSp>
          <p:nvCxnSpPr>
            <p:cNvPr id="111" name="直接连接符 110"/>
            <p:cNvCxnSpPr/>
            <p:nvPr/>
          </p:nvCxnSpPr>
          <p:spPr>
            <a:xfrm>
              <a:off x="15885" y="8758"/>
              <a:ext cx="245" cy="149"/>
            </a:xfrm>
            <a:prstGeom prst="line">
              <a:avLst/>
            </a:prstGeom>
            <a:noFill/>
            <a:ln w="9525" cap="flat">
              <a:solidFill>
                <a:schemeClr val="bg1"/>
              </a:solidFill>
              <a:prstDash val="solid"/>
              <a:round/>
            </a:ln>
          </p:spPr>
          <p:style>
            <a:lnRef idx="0">
              <a:scrgbClr r="0" g="0" b="0"/>
            </a:lnRef>
            <a:fillRef idx="0">
              <a:scrgbClr r="0" g="0" b="0"/>
            </a:fillRef>
            <a:effectRef idx="0">
              <a:scrgbClr r="0" g="0" b="0"/>
            </a:effectRef>
            <a:fontRef idx="none"/>
          </p:style>
        </p:cxnSp>
        <p:sp>
          <p:nvSpPr>
            <p:cNvPr id="112" name="Oval 162"/>
            <p:cNvSpPr>
              <a:spLocks noChangeArrowheads="1"/>
            </p:cNvSpPr>
            <p:nvPr/>
          </p:nvSpPr>
          <p:spPr bwMode="auto">
            <a:xfrm>
              <a:off x="15668" y="8235"/>
              <a:ext cx="121" cy="12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文本框 112"/>
            <p:cNvSpPr txBox="1"/>
            <p:nvPr/>
          </p:nvSpPr>
          <p:spPr>
            <a:xfrm>
              <a:off x="14666" y="7709"/>
              <a:ext cx="790" cy="386"/>
            </a:xfrm>
            <a:prstGeom prst="rect">
              <a:avLst/>
            </a:prstGeom>
            <a:solidFill>
              <a:schemeClr val="bg1"/>
            </a:solidFill>
          </p:spPr>
          <p:txBody>
            <a:bodyPr wrap="square" rtlCol="0">
              <a:spAutoFit/>
            </a:bodyPr>
            <a:lstStyle/>
            <a:p>
              <a:pPr algn="ctr" defTabSz="913765"/>
              <a:r>
                <a:rPr lang="zh-CN" sz="1000">
                  <a:solidFill>
                    <a:srgbClr val="FF9C00"/>
                  </a:solidFill>
                  <a:latin typeface="微软雅黑" panose="020B0703020204020201" charset="-122"/>
                  <a:ea typeface="微软雅黑" panose="020B0703020204020201" charset="-122"/>
                  <a:cs typeface="微软雅黑" panose="020B0703020204020201" charset="-122"/>
                </a:rPr>
                <a:t>西安</a:t>
              </a:r>
            </a:p>
          </p:txBody>
        </p:sp>
        <p:cxnSp>
          <p:nvCxnSpPr>
            <p:cNvPr id="114" name="直接连接符 113"/>
            <p:cNvCxnSpPr/>
            <p:nvPr/>
          </p:nvCxnSpPr>
          <p:spPr>
            <a:xfrm>
              <a:off x="15456" y="8095"/>
              <a:ext cx="230" cy="158"/>
            </a:xfrm>
            <a:prstGeom prst="line">
              <a:avLst/>
            </a:prstGeom>
            <a:noFill/>
            <a:ln w="9525" cap="flat">
              <a:solidFill>
                <a:schemeClr val="bg1"/>
              </a:solidFill>
              <a:prstDash val="solid"/>
              <a:round/>
            </a:ln>
          </p:spPr>
          <p:style>
            <a:lnRef idx="0">
              <a:scrgbClr r="0" g="0" b="0"/>
            </a:lnRef>
            <a:fillRef idx="0">
              <a:scrgbClr r="0" g="0" b="0"/>
            </a:fillRef>
            <a:effectRef idx="0">
              <a:scrgbClr r="0" g="0" b="0"/>
            </a:effectRef>
            <a:fontRef idx="none"/>
          </p:style>
        </p:cxnSp>
        <p:sp>
          <p:nvSpPr>
            <p:cNvPr id="115" name="Oval 162"/>
            <p:cNvSpPr>
              <a:spLocks noChangeArrowheads="1"/>
            </p:cNvSpPr>
            <p:nvPr/>
          </p:nvSpPr>
          <p:spPr bwMode="auto">
            <a:xfrm>
              <a:off x="16524" y="8319"/>
              <a:ext cx="121" cy="12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cxnSp>
          <p:nvCxnSpPr>
            <p:cNvPr id="116" name="直接连接符 115"/>
            <p:cNvCxnSpPr/>
            <p:nvPr/>
          </p:nvCxnSpPr>
          <p:spPr>
            <a:xfrm>
              <a:off x="16442" y="8041"/>
              <a:ext cx="127" cy="296"/>
            </a:xfrm>
            <a:prstGeom prst="line">
              <a:avLst/>
            </a:prstGeom>
            <a:noFill/>
            <a:ln w="9525" cap="flat">
              <a:solidFill>
                <a:schemeClr val="bg1"/>
              </a:solidFill>
              <a:prstDash val="solid"/>
              <a:round/>
            </a:ln>
          </p:spPr>
          <p:style>
            <a:lnRef idx="0">
              <a:scrgbClr r="0" g="0" b="0"/>
            </a:lnRef>
            <a:fillRef idx="0">
              <a:scrgbClr r="0" g="0" b="0"/>
            </a:fillRef>
            <a:effectRef idx="0">
              <a:scrgbClr r="0" g="0" b="0"/>
            </a:effectRef>
            <a:fontRef idx="none"/>
          </p:style>
        </p:cxnSp>
        <p:sp>
          <p:nvSpPr>
            <p:cNvPr id="117" name="文本框 116"/>
            <p:cNvSpPr txBox="1"/>
            <p:nvPr/>
          </p:nvSpPr>
          <p:spPr>
            <a:xfrm>
              <a:off x="15975" y="7709"/>
              <a:ext cx="790" cy="386"/>
            </a:xfrm>
            <a:prstGeom prst="rect">
              <a:avLst/>
            </a:prstGeom>
            <a:solidFill>
              <a:schemeClr val="bg1"/>
            </a:solidFill>
          </p:spPr>
          <p:txBody>
            <a:bodyPr wrap="square" rtlCol="0">
              <a:spAutoFit/>
            </a:bodyPr>
            <a:lstStyle/>
            <a:p>
              <a:pPr algn="ctr" defTabSz="913765"/>
              <a:r>
                <a:rPr lang="zh-CN" sz="1000">
                  <a:solidFill>
                    <a:srgbClr val="FF9C00"/>
                  </a:solidFill>
                  <a:latin typeface="微软雅黑" panose="020B0703020204020201" charset="-122"/>
                  <a:ea typeface="微软雅黑" panose="020B0703020204020201" charset="-122"/>
                  <a:cs typeface="微软雅黑" panose="020B0703020204020201" charset="-122"/>
                </a:rPr>
                <a:t>合肥</a:t>
              </a:r>
            </a:p>
          </p:txBody>
        </p:sp>
        <p:sp>
          <p:nvSpPr>
            <p:cNvPr id="119" name="Oval 162"/>
            <p:cNvSpPr>
              <a:spLocks noChangeArrowheads="1"/>
            </p:cNvSpPr>
            <p:nvPr/>
          </p:nvSpPr>
          <p:spPr bwMode="auto">
            <a:xfrm>
              <a:off x="16051" y="9795"/>
              <a:ext cx="121" cy="12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文本框 119"/>
            <p:cNvSpPr txBox="1"/>
            <p:nvPr/>
          </p:nvSpPr>
          <p:spPr>
            <a:xfrm>
              <a:off x="15095" y="9338"/>
              <a:ext cx="790" cy="386"/>
            </a:xfrm>
            <a:prstGeom prst="rect">
              <a:avLst/>
            </a:prstGeom>
            <a:solidFill>
              <a:schemeClr val="bg1"/>
            </a:solidFill>
          </p:spPr>
          <p:txBody>
            <a:bodyPr wrap="square" rtlCol="0">
              <a:spAutoFit/>
            </a:bodyPr>
            <a:lstStyle/>
            <a:p>
              <a:pPr algn="ctr" defTabSz="913765"/>
              <a:r>
                <a:rPr lang="zh-CN" sz="1000">
                  <a:solidFill>
                    <a:srgbClr val="FF9C00"/>
                  </a:solidFill>
                  <a:latin typeface="微软雅黑" panose="020B0703020204020201" charset="-122"/>
                  <a:ea typeface="微软雅黑" panose="020B0703020204020201" charset="-122"/>
                  <a:cs typeface="微软雅黑" panose="020B0703020204020201" charset="-122"/>
                </a:rPr>
                <a:t>深圳</a:t>
              </a:r>
            </a:p>
          </p:txBody>
        </p:sp>
        <p:cxnSp>
          <p:nvCxnSpPr>
            <p:cNvPr id="121" name="直接连接符 120"/>
            <p:cNvCxnSpPr/>
            <p:nvPr/>
          </p:nvCxnSpPr>
          <p:spPr>
            <a:xfrm>
              <a:off x="15885" y="9724"/>
              <a:ext cx="230" cy="158"/>
            </a:xfrm>
            <a:prstGeom prst="line">
              <a:avLst/>
            </a:prstGeom>
            <a:noFill/>
            <a:ln w="9525" cap="flat">
              <a:solidFill>
                <a:schemeClr val="bg1"/>
              </a:solidFill>
              <a:prstDash val="solid"/>
              <a:round/>
            </a:ln>
          </p:spPr>
          <p:style>
            <a:lnRef idx="0">
              <a:scrgbClr r="0" g="0" b="0"/>
            </a:lnRef>
            <a:fillRef idx="0">
              <a:scrgbClr r="0" g="0" b="0"/>
            </a:fillRef>
            <a:effectRef idx="0">
              <a:scrgbClr r="0" g="0" b="0"/>
            </a:effectRef>
            <a:fontRef idx="none"/>
          </p:style>
        </p:cxnSp>
      </p:grpSp>
      <p:pic>
        <p:nvPicPr>
          <p:cNvPr id="123" name="图片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17" name="文本框 16"/>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34</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图片 32"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14" name="组合 13"/>
          <p:cNvGrpSpPr/>
          <p:nvPr/>
        </p:nvGrpSpPr>
        <p:grpSpPr>
          <a:xfrm>
            <a:off x="464185" y="326390"/>
            <a:ext cx="641985" cy="377190"/>
            <a:chOff x="731" y="514"/>
            <a:chExt cx="1011" cy="594"/>
          </a:xfrm>
        </p:grpSpPr>
        <p:sp>
          <p:nvSpPr>
            <p:cNvPr id="15"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6"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18" name="文本框 8"/>
          <p:cNvSpPr txBox="1"/>
          <p:nvPr/>
        </p:nvSpPr>
        <p:spPr>
          <a:xfrm>
            <a:off x="1299571" y="285280"/>
            <a:ext cx="2862318"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2"/>
                </a:solidFill>
                <a:latin typeface="微软雅黑" panose="020B0703020204020201" charset="-122"/>
                <a:ea typeface="微软雅黑" panose="020B0703020204020201" charset="-122"/>
              </a:rPr>
              <a:t>旺链科技的核心优势</a:t>
            </a:r>
          </a:p>
        </p:txBody>
      </p:sp>
      <p:sp>
        <p:nvSpPr>
          <p:cNvPr id="102" name="1"/>
          <p:cNvSpPr txBox="1"/>
          <p:nvPr/>
        </p:nvSpPr>
        <p:spPr>
          <a:xfrm>
            <a:off x="7342505" y="3255010"/>
            <a:ext cx="4049395" cy="1153795"/>
          </a:xfrm>
          <a:prstGeom prst="rect">
            <a:avLst/>
          </a:prstGeom>
          <a:ln w="12700">
            <a:miter lim="400000"/>
          </a:ln>
        </p:spPr>
        <p:txBody>
          <a:bodyPr wrap="square" lIns="0" tIns="0" rIns="0" bIns="0">
            <a:spAutoFit/>
          </a:bodyPr>
          <a:lstStyle/>
          <a:p>
            <a:pPr defTabSz="914400">
              <a:lnSpc>
                <a:spcPct val="150000"/>
              </a:lnSpc>
              <a:buSzPct val="10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400" b="1" dirty="0">
                <a:solidFill>
                  <a:schemeClr val="bg2"/>
                </a:solidFill>
                <a:latin typeface="微软雅黑" panose="020B0703020204020201" charset="-122"/>
                <a:ea typeface="微软雅黑" panose="020B0703020204020201" charset="-122"/>
              </a:rPr>
              <a:t>技术积累</a:t>
            </a:r>
            <a:endParaRPr lang="en-US" altLang="zh-CN" sz="1400" b="1" dirty="0">
              <a:solidFill>
                <a:schemeClr val="bg2"/>
              </a:solidFill>
              <a:latin typeface="微软雅黑" panose="020B0703020204020201" charset="-122"/>
              <a:ea typeface="微软雅黑" panose="020B0703020204020201" charset="-122"/>
            </a:endParaRP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dirty="0">
                <a:solidFill>
                  <a:schemeClr val="bg2"/>
                </a:solidFill>
                <a:latin typeface="微软雅黑" panose="020B0703020204020201" charset="-122"/>
                <a:ea typeface="微软雅黑" panose="020B0703020204020201" charset="-122"/>
              </a:rPr>
              <a:t>从2016年开始做区块链技术能力研究储备</a:t>
            </a: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dirty="0">
                <a:solidFill>
                  <a:schemeClr val="bg2"/>
                </a:solidFill>
                <a:latin typeface="微软雅黑" panose="020B0703020204020201" charset="-122"/>
                <a:ea typeface="微软雅黑" panose="020B0703020204020201" charset="-122"/>
              </a:rPr>
              <a:t>公司80%人员都是技术人员</a:t>
            </a:r>
            <a:endParaRPr lang="en-US" altLang="zh-CN" sz="1200" dirty="0">
              <a:solidFill>
                <a:schemeClr val="bg2"/>
              </a:solidFill>
              <a:latin typeface="微软雅黑" panose="020B0703020204020201" charset="-122"/>
              <a:ea typeface="微软雅黑" panose="020B0703020204020201" charset="-122"/>
            </a:endParaRP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200" dirty="0">
                <a:solidFill>
                  <a:schemeClr val="bg2"/>
                </a:solidFill>
                <a:latin typeface="微软雅黑" panose="020B0703020204020201" charset="-122"/>
                <a:ea typeface="微软雅黑" panose="020B0703020204020201" charset="-122"/>
              </a:rPr>
              <a:t>熟悉</a:t>
            </a:r>
            <a:r>
              <a:rPr lang="en-US" altLang="zh-CN" sz="1200" dirty="0">
                <a:solidFill>
                  <a:schemeClr val="bg2"/>
                </a:solidFill>
                <a:latin typeface="微软雅黑" panose="020B0703020204020201" charset="-122"/>
                <a:ea typeface="微软雅黑" panose="020B0703020204020201" charset="-122"/>
              </a:rPr>
              <a:t>Fabric</a:t>
            </a:r>
            <a:r>
              <a:rPr lang="zh-CN" altLang="en-US" sz="1200" dirty="0">
                <a:solidFill>
                  <a:schemeClr val="bg2"/>
                </a:solidFill>
                <a:latin typeface="微软雅黑" panose="020B0703020204020201" charset="-122"/>
                <a:ea typeface="微软雅黑" panose="020B0703020204020201" charset="-122"/>
              </a:rPr>
              <a:t>、蚂蚁区块链、以太坊、腾讯云区块链等架构</a:t>
            </a:r>
            <a:endParaRPr sz="1200" dirty="0">
              <a:solidFill>
                <a:schemeClr val="bg2"/>
              </a:solidFill>
              <a:latin typeface="微软雅黑" panose="020B0703020204020201" charset="-122"/>
              <a:ea typeface="微软雅黑" panose="020B0703020204020201" charset="-122"/>
            </a:endParaRPr>
          </a:p>
        </p:txBody>
      </p:sp>
      <p:sp>
        <p:nvSpPr>
          <p:cNvPr id="104" name="1"/>
          <p:cNvSpPr txBox="1"/>
          <p:nvPr/>
        </p:nvSpPr>
        <p:spPr>
          <a:xfrm>
            <a:off x="1779270" y="3255010"/>
            <a:ext cx="4008120" cy="1153795"/>
          </a:xfrm>
          <a:prstGeom prst="rect">
            <a:avLst/>
          </a:prstGeom>
          <a:ln w="12700">
            <a:miter lim="400000"/>
          </a:ln>
        </p:spPr>
        <p:txBody>
          <a:bodyPr wrap="square" lIns="0" tIns="0" rIns="0" bIns="0">
            <a:spAutoFit/>
          </a:bodyPr>
          <a:lstStyle/>
          <a:p>
            <a:pPr defTabSz="914400">
              <a:lnSpc>
                <a:spcPct val="150000"/>
              </a:lnSpc>
              <a:buSzPct val="10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400" b="1" dirty="0">
                <a:solidFill>
                  <a:schemeClr val="bg2"/>
                </a:solidFill>
                <a:latin typeface="微软雅黑" panose="020B0703020204020201" charset="-122"/>
                <a:ea typeface="微软雅黑" panose="020B0703020204020201" charset="-122"/>
              </a:rPr>
              <a:t>行业深耕</a:t>
            </a:r>
            <a:endParaRPr lang="en-US" altLang="zh-CN" sz="1400" b="1" dirty="0">
              <a:solidFill>
                <a:schemeClr val="bg2"/>
              </a:solidFill>
              <a:latin typeface="微软雅黑" panose="020B0703020204020201" charset="-122"/>
              <a:ea typeface="微软雅黑" panose="020B0703020204020201" charset="-122"/>
            </a:endParaRP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dirty="0" err="1">
                <a:solidFill>
                  <a:schemeClr val="bg2"/>
                </a:solidFill>
                <a:latin typeface="微软雅黑" panose="020B0703020204020201" charset="-122"/>
                <a:ea typeface="微软雅黑" panose="020B0703020204020201" charset="-122"/>
              </a:rPr>
              <a:t>创造多个</a:t>
            </a:r>
            <a:r>
              <a:rPr lang="zh-CN" altLang="en-US" sz="1200" dirty="0">
                <a:solidFill>
                  <a:schemeClr val="bg2"/>
                </a:solidFill>
                <a:latin typeface="微软雅黑" panose="020B0703020204020201" charset="-122"/>
                <a:ea typeface="微软雅黑" panose="020B0703020204020201" charset="-122"/>
              </a:rPr>
              <a:t>行业</a:t>
            </a:r>
            <a:r>
              <a:rPr sz="1200" dirty="0" err="1">
                <a:solidFill>
                  <a:schemeClr val="bg2"/>
                </a:solidFill>
                <a:latin typeface="微软雅黑" panose="020B0703020204020201" charset="-122"/>
                <a:ea typeface="微软雅黑" panose="020B0703020204020201" charset="-122"/>
              </a:rPr>
              <a:t>标杆落地案例</a:t>
            </a:r>
            <a:r>
              <a:rPr lang="zh-CN" altLang="en-US" sz="1200" dirty="0">
                <a:solidFill>
                  <a:schemeClr val="bg2"/>
                </a:solidFill>
                <a:latin typeface="微软雅黑" panose="020B0703020204020201" charset="-122"/>
                <a:ea typeface="微软雅黑" panose="020B0703020204020201" charset="-122"/>
              </a:rPr>
              <a:t>，</a:t>
            </a:r>
            <a:r>
              <a:rPr sz="1200" dirty="0" err="1">
                <a:solidFill>
                  <a:schemeClr val="bg2"/>
                </a:solidFill>
                <a:latin typeface="微软雅黑" panose="020B0703020204020201" charset="-122"/>
                <a:ea typeface="微软雅黑" panose="020B0703020204020201" charset="-122"/>
              </a:rPr>
              <a:t>成为行业竞争者追逐对象</a:t>
            </a:r>
            <a:endParaRPr sz="1200" dirty="0">
              <a:solidFill>
                <a:schemeClr val="bg2"/>
              </a:solidFill>
              <a:latin typeface="微软雅黑" panose="020B0703020204020201" charset="-122"/>
              <a:ea typeface="微软雅黑" panose="020B0703020204020201" charset="-122"/>
            </a:endParaRP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dirty="0" err="1">
                <a:solidFill>
                  <a:schemeClr val="bg2"/>
                </a:solidFill>
                <a:latin typeface="微软雅黑" panose="020B0703020204020201" charset="-122"/>
                <a:ea typeface="微软雅黑" panose="020B0703020204020201" charset="-122"/>
              </a:rPr>
              <a:t>已服务十多个行业近百家客户</a:t>
            </a:r>
            <a:endParaRPr sz="1200" dirty="0">
              <a:solidFill>
                <a:schemeClr val="bg2"/>
              </a:solidFill>
              <a:latin typeface="微软雅黑" panose="020B0703020204020201" charset="-122"/>
              <a:ea typeface="微软雅黑" panose="020B0703020204020201" charset="-122"/>
            </a:endParaRP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dirty="0" err="1">
                <a:solidFill>
                  <a:schemeClr val="bg2"/>
                </a:solidFill>
                <a:latin typeface="微软雅黑" panose="020B0703020204020201" charset="-122"/>
                <a:ea typeface="微软雅黑" panose="020B0703020204020201" charset="-122"/>
              </a:rPr>
              <a:t>专业强大的交付及运营团队，保证客户业务健壮性</a:t>
            </a:r>
            <a:endParaRPr sz="1200" dirty="0">
              <a:solidFill>
                <a:schemeClr val="bg2"/>
              </a:solidFill>
              <a:latin typeface="微软雅黑" panose="020B0703020204020201" charset="-122"/>
              <a:ea typeface="微软雅黑" panose="020B0703020204020201" charset="-122"/>
            </a:endParaRPr>
          </a:p>
        </p:txBody>
      </p:sp>
      <p:sp>
        <p:nvSpPr>
          <p:cNvPr id="106" name="1"/>
          <p:cNvSpPr txBox="1"/>
          <p:nvPr/>
        </p:nvSpPr>
        <p:spPr>
          <a:xfrm>
            <a:off x="7342803" y="1633686"/>
            <a:ext cx="3367226" cy="876935"/>
          </a:xfrm>
          <a:prstGeom prst="rect">
            <a:avLst/>
          </a:prstGeom>
          <a:ln w="12700">
            <a:miter lim="400000"/>
          </a:ln>
        </p:spPr>
        <p:txBody>
          <a:bodyPr lIns="0" tIns="0" rIns="0" bIns="0">
            <a:spAutoFit/>
          </a:bodyPr>
          <a:lstStyle/>
          <a:p>
            <a:pPr defTabSz="914400">
              <a:lnSpc>
                <a:spcPct val="150000"/>
              </a:lnSpc>
              <a:buSzPct val="10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400" b="1" dirty="0">
                <a:solidFill>
                  <a:schemeClr val="bg2"/>
                </a:solidFill>
                <a:latin typeface="微软雅黑" panose="020B0703020204020201" charset="-122"/>
                <a:ea typeface="微软雅黑" panose="020B0703020204020201" charset="-122"/>
              </a:rPr>
              <a:t>交付管理</a:t>
            </a: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dirty="0">
                <a:solidFill>
                  <a:schemeClr val="bg2"/>
                </a:solidFill>
                <a:latin typeface="微软雅黑" panose="020B0703020204020201" charset="-122"/>
                <a:ea typeface="微软雅黑" panose="020B0703020204020201" charset="-122"/>
              </a:rPr>
              <a:t>公司采用弱管理矩阵，采用工程师管理文化</a:t>
            </a: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dirty="0">
                <a:solidFill>
                  <a:schemeClr val="bg2"/>
                </a:solidFill>
                <a:latin typeface="微软雅黑" panose="020B0703020204020201" charset="-122"/>
                <a:ea typeface="微软雅黑" panose="020B0703020204020201" charset="-122"/>
              </a:rPr>
              <a:t>项目管理交付采用CMMI管理体系</a:t>
            </a:r>
          </a:p>
        </p:txBody>
      </p:sp>
      <p:sp>
        <p:nvSpPr>
          <p:cNvPr id="108" name="1"/>
          <p:cNvSpPr txBox="1"/>
          <p:nvPr/>
        </p:nvSpPr>
        <p:spPr>
          <a:xfrm>
            <a:off x="1779270" y="4962721"/>
            <a:ext cx="3125891" cy="876935"/>
          </a:xfrm>
          <a:prstGeom prst="rect">
            <a:avLst/>
          </a:prstGeom>
          <a:ln w="12700">
            <a:miter lim="400000"/>
          </a:ln>
        </p:spPr>
        <p:txBody>
          <a:bodyPr lIns="0" tIns="0" rIns="0" bIns="0">
            <a:spAutoFit/>
          </a:bodyPr>
          <a:lstStyle/>
          <a:p>
            <a:pPr defTabSz="914400">
              <a:lnSpc>
                <a:spcPct val="150000"/>
              </a:lnSpc>
              <a:buSzPct val="10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400" b="1" dirty="0">
                <a:solidFill>
                  <a:schemeClr val="bg2"/>
                </a:solidFill>
                <a:latin typeface="微软雅黑" panose="020B0703020204020201" charset="-122"/>
                <a:ea typeface="微软雅黑" panose="020B0703020204020201" charset="-122"/>
              </a:rPr>
              <a:t>全局能力</a:t>
            </a: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200" dirty="0">
                <a:solidFill>
                  <a:schemeClr val="bg2"/>
                </a:solidFill>
                <a:latin typeface="微软雅黑" panose="020B0703020204020201" charset="-122"/>
                <a:ea typeface="微软雅黑" panose="020B0703020204020201" charset="-122"/>
              </a:rPr>
              <a:t>提供端到端一站式服务，方案与应用不脱节</a:t>
            </a:r>
            <a:endParaRPr lang="en-US" altLang="zh-CN" sz="1200" dirty="0">
              <a:solidFill>
                <a:schemeClr val="bg2"/>
              </a:solidFill>
              <a:latin typeface="微软雅黑" panose="020B0703020204020201" charset="-122"/>
              <a:ea typeface="微软雅黑" panose="020B0703020204020201" charset="-122"/>
            </a:endParaRPr>
          </a:p>
          <a:p>
            <a:pPr marL="171450" indent="-171450" defTabSz="91440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dirty="0" err="1">
                <a:solidFill>
                  <a:schemeClr val="bg2"/>
                </a:solidFill>
                <a:latin typeface="微软雅黑" panose="020B0703020204020201" charset="-122"/>
                <a:ea typeface="微软雅黑" panose="020B0703020204020201" charset="-122"/>
              </a:rPr>
              <a:t>布局区块链技术全</a:t>
            </a:r>
            <a:r>
              <a:rPr lang="zh-CN" altLang="en-US" sz="1200" dirty="0">
                <a:solidFill>
                  <a:schemeClr val="bg2"/>
                </a:solidFill>
                <a:latin typeface="微软雅黑" panose="020B0703020204020201" charset="-122"/>
                <a:ea typeface="微软雅黑" panose="020B0703020204020201" charset="-122"/>
              </a:rPr>
              <a:t>局</a:t>
            </a:r>
            <a:r>
              <a:rPr sz="1200" dirty="0" err="1">
                <a:solidFill>
                  <a:schemeClr val="bg2"/>
                </a:solidFill>
                <a:latin typeface="微软雅黑" panose="020B0703020204020201" charset="-122"/>
                <a:ea typeface="微软雅黑" panose="020B0703020204020201" charset="-122"/>
              </a:rPr>
              <a:t>生态服务</a:t>
            </a:r>
            <a:endParaRPr sz="1200" dirty="0">
              <a:solidFill>
                <a:schemeClr val="bg2"/>
              </a:solidFill>
              <a:latin typeface="微软雅黑" panose="020B0703020204020201" charset="-122"/>
              <a:ea typeface="微软雅黑" panose="020B0703020204020201" charset="-122"/>
            </a:endParaRPr>
          </a:p>
        </p:txBody>
      </p:sp>
      <p:sp>
        <p:nvSpPr>
          <p:cNvPr id="110" name="Shape 516"/>
          <p:cNvSpPr/>
          <p:nvPr/>
        </p:nvSpPr>
        <p:spPr>
          <a:xfrm rot="5400000" flipH="1">
            <a:off x="6377930" y="3162924"/>
            <a:ext cx="613126" cy="716876"/>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gradFill>
            <a:gsLst>
              <a:gs pos="0">
                <a:schemeClr val="accent1">
                  <a:lumMod val="5000"/>
                  <a:lumOff val="95000"/>
                </a:schemeClr>
              </a:gs>
              <a:gs pos="25000">
                <a:srgbClr val="FCCF7F">
                  <a:alpha val="100000"/>
                </a:srgbClr>
              </a:gs>
              <a:gs pos="51000">
                <a:srgbClr val="FCA1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endParaRPr lang="zh-CN" altLang="en-US">
              <a:sym typeface="+mn-ea"/>
            </a:endParaRPr>
          </a:p>
        </p:txBody>
      </p:sp>
      <p:sp>
        <p:nvSpPr>
          <p:cNvPr id="111" name="Shape 512"/>
          <p:cNvSpPr/>
          <p:nvPr/>
        </p:nvSpPr>
        <p:spPr>
          <a:xfrm rot="5400000">
            <a:off x="825187" y="4791025"/>
            <a:ext cx="613126" cy="716280"/>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gradFill>
            <a:gsLst>
              <a:gs pos="0">
                <a:schemeClr val="accent1">
                  <a:lumMod val="5000"/>
                  <a:lumOff val="95000"/>
                </a:schemeClr>
              </a:gs>
              <a:gs pos="25000">
                <a:srgbClr val="FCCF7F">
                  <a:alpha val="100000"/>
                </a:srgbClr>
              </a:gs>
              <a:gs pos="51000">
                <a:srgbClr val="FCA100"/>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endParaRPr lang="zh-CN" altLang="en-US">
              <a:sym typeface="+mn-ea"/>
            </a:endParaRPr>
          </a:p>
        </p:txBody>
      </p:sp>
      <p:sp>
        <p:nvSpPr>
          <p:cNvPr id="112" name="Shape 533"/>
          <p:cNvSpPr/>
          <p:nvPr/>
        </p:nvSpPr>
        <p:spPr>
          <a:xfrm rot="16200000">
            <a:off x="6377930" y="1535418"/>
            <a:ext cx="613126" cy="716877"/>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gradFill>
            <a:gsLst>
              <a:gs pos="0">
                <a:schemeClr val="accent1">
                  <a:lumMod val="5000"/>
                  <a:lumOff val="95000"/>
                </a:schemeClr>
              </a:gs>
              <a:gs pos="25000">
                <a:srgbClr val="FCCF7F">
                  <a:alpha val="100000"/>
                </a:srgbClr>
              </a:gs>
              <a:gs pos="51000">
                <a:srgbClr val="FCA100"/>
              </a:gs>
            </a:gsLst>
            <a:lin ang="190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endParaRPr lang="zh-CN" altLang="en-US">
              <a:sym typeface="+mn-ea"/>
            </a:endParaRPr>
          </a:p>
        </p:txBody>
      </p:sp>
      <p:sp>
        <p:nvSpPr>
          <p:cNvPr id="113" name="Shape 530"/>
          <p:cNvSpPr/>
          <p:nvPr/>
        </p:nvSpPr>
        <p:spPr>
          <a:xfrm rot="5400000" flipH="1">
            <a:off x="825187" y="3163520"/>
            <a:ext cx="613126" cy="716280"/>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gradFill>
            <a:gsLst>
              <a:gs pos="0">
                <a:schemeClr val="accent1">
                  <a:lumMod val="5000"/>
                  <a:lumOff val="95000"/>
                </a:schemeClr>
              </a:gs>
              <a:gs pos="25000">
                <a:srgbClr val="FCCF7F">
                  <a:alpha val="100000"/>
                </a:srgbClr>
              </a:gs>
              <a:gs pos="51000">
                <a:srgbClr val="FCA100"/>
              </a:gs>
            </a:gsLst>
            <a:lin ang="16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endParaRPr lang="zh-CN" altLang="en-US">
              <a:sym typeface="+mn-ea"/>
            </a:endParaRPr>
          </a:p>
        </p:txBody>
      </p:sp>
      <p:sp>
        <p:nvSpPr>
          <p:cNvPr id="127" name="矩形 126"/>
          <p:cNvSpPr/>
          <p:nvPr/>
        </p:nvSpPr>
        <p:spPr>
          <a:xfrm>
            <a:off x="1665605" y="1633686"/>
            <a:ext cx="4121893" cy="1614805"/>
          </a:xfrm>
          <a:prstGeom prst="rect">
            <a:avLst/>
          </a:prstGeom>
        </p:spPr>
        <p:txBody>
          <a:bodyPr wrap="square">
            <a:spAutoFit/>
          </a:bodyPr>
          <a:lstStyle/>
          <a:p>
            <a:pPr>
              <a:lnSpc>
                <a:spcPct val="150000"/>
              </a:lnSpc>
              <a:buSzPct val="10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400" b="1" dirty="0">
                <a:solidFill>
                  <a:schemeClr val="bg2"/>
                </a:solidFill>
                <a:latin typeface="微软雅黑" panose="020B0703020204020201" charset="-122"/>
                <a:ea typeface="微软雅黑" panose="020B0703020204020201" charset="-122"/>
              </a:rPr>
              <a:t>咨询基因</a:t>
            </a:r>
            <a:endParaRPr lang="en-US" altLang="zh-CN" sz="1400" b="1" dirty="0">
              <a:solidFill>
                <a:schemeClr val="bg2"/>
              </a:solidFill>
              <a:latin typeface="微软雅黑" panose="020B0703020204020201" charset="-122"/>
              <a:ea typeface="微软雅黑" panose="020B0703020204020201" charset="-122"/>
            </a:endParaRPr>
          </a:p>
          <a:p>
            <a:pPr marL="171450" indent="-17145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200" dirty="0">
                <a:solidFill>
                  <a:schemeClr val="bg2"/>
                </a:solidFill>
                <a:latin typeface="微软雅黑" panose="020B0703020204020201" charset="-122"/>
                <a:ea typeface="微软雅黑" panose="020B0703020204020201" charset="-122"/>
              </a:rPr>
              <a:t>具备核心管理团队都来自埃森哲和华为中高层</a:t>
            </a:r>
            <a:endParaRPr lang="en-US" altLang="zh-CN" sz="1200" dirty="0">
              <a:solidFill>
                <a:schemeClr val="bg2"/>
              </a:solidFill>
              <a:latin typeface="微软雅黑" panose="020B0703020204020201" charset="-122"/>
              <a:ea typeface="微软雅黑" panose="020B0703020204020201" charset="-122"/>
            </a:endParaRPr>
          </a:p>
          <a:p>
            <a:pPr marL="171450" indent="-171450">
              <a:lnSpc>
                <a:spcPct val="150000"/>
              </a:lnSpc>
              <a:buSzPct val="70000"/>
              <a:buFont typeface="Wingdings" panose="05000000000000000000" charset="0"/>
              <a:buChar char=""/>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200" dirty="0">
                <a:solidFill>
                  <a:schemeClr val="bg2"/>
                </a:solidFill>
                <a:latin typeface="微软雅黑" panose="020B0703020204020201" charset="-122"/>
                <a:ea typeface="微软雅黑" panose="020B0703020204020201" charset="-122"/>
              </a:rPr>
              <a:t>全行业咨询能力，能提供基于业务场景及技术架构的解决方案服务。</a:t>
            </a:r>
            <a:endParaRPr lang="en-US" altLang="zh-CN" sz="1200" dirty="0">
              <a:solidFill>
                <a:schemeClr val="bg2"/>
              </a:solidFill>
              <a:latin typeface="微软雅黑" panose="020B0703020204020201" charset="-122"/>
              <a:ea typeface="微软雅黑" panose="020B0703020204020201" charset="-122"/>
            </a:endParaRPr>
          </a:p>
          <a:p>
            <a:pPr>
              <a:lnSpc>
                <a:spcPct val="150000"/>
              </a:lnSpc>
              <a:buSzPct val="10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endParaRPr lang="zh-CN" altLang="en-US" sz="1600" dirty="0">
              <a:solidFill>
                <a:schemeClr val="bg2"/>
              </a:solidFill>
              <a:latin typeface="微软雅黑" panose="020B0703020204020201" charset="-122"/>
              <a:ea typeface="微软雅黑" panose="020B0703020204020201" charset="-122"/>
            </a:endParaRPr>
          </a:p>
        </p:txBody>
      </p:sp>
      <p:sp>
        <p:nvSpPr>
          <p:cNvPr id="128" name="Shape 533"/>
          <p:cNvSpPr/>
          <p:nvPr/>
        </p:nvSpPr>
        <p:spPr>
          <a:xfrm rot="16200000">
            <a:off x="825187" y="1535418"/>
            <a:ext cx="613126" cy="716877"/>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gradFill>
            <a:gsLst>
              <a:gs pos="0">
                <a:schemeClr val="accent1">
                  <a:lumMod val="5000"/>
                  <a:lumOff val="95000"/>
                </a:schemeClr>
              </a:gs>
              <a:gs pos="25000">
                <a:srgbClr val="FCCF7F">
                  <a:alpha val="100000"/>
                </a:srgbClr>
              </a:gs>
              <a:gs pos="51000">
                <a:srgbClr val="FCA100"/>
              </a:gs>
            </a:gsLst>
            <a:lin ang="18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endParaRPr lang="zh-CN" altLang="en-US">
              <a:sym typeface="+mn-ea"/>
            </a:endParaRPr>
          </a:p>
        </p:txBody>
      </p:sp>
      <p:pic>
        <p:nvPicPr>
          <p:cNvPr id="9220" name="Picture 4" descr="page5image33050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89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page5image33077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8900" cy="1701800"/>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page5image32871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8900" cy="1409700"/>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a:off x="898350" y="1633609"/>
            <a:ext cx="46609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01</a:t>
            </a:r>
          </a:p>
        </p:txBody>
      </p:sp>
      <p:sp>
        <p:nvSpPr>
          <p:cNvPr id="2" name="文本框 1"/>
          <p:cNvSpPr txBox="1"/>
          <p:nvPr/>
        </p:nvSpPr>
        <p:spPr>
          <a:xfrm>
            <a:off x="898350" y="3292229"/>
            <a:ext cx="46609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02</a:t>
            </a:r>
          </a:p>
        </p:txBody>
      </p:sp>
      <p:sp>
        <p:nvSpPr>
          <p:cNvPr id="3" name="文本框 2"/>
          <p:cNvSpPr txBox="1"/>
          <p:nvPr/>
        </p:nvSpPr>
        <p:spPr>
          <a:xfrm>
            <a:off x="898350" y="4919734"/>
            <a:ext cx="46609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03</a:t>
            </a:r>
          </a:p>
        </p:txBody>
      </p:sp>
      <p:sp>
        <p:nvSpPr>
          <p:cNvPr id="4" name="文本框 3"/>
          <p:cNvSpPr txBox="1"/>
          <p:nvPr/>
        </p:nvSpPr>
        <p:spPr>
          <a:xfrm>
            <a:off x="6451425" y="1632974"/>
            <a:ext cx="46609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04</a:t>
            </a:r>
          </a:p>
        </p:txBody>
      </p:sp>
      <p:sp>
        <p:nvSpPr>
          <p:cNvPr id="5" name="文本框 4"/>
          <p:cNvSpPr txBox="1"/>
          <p:nvPr/>
        </p:nvSpPr>
        <p:spPr>
          <a:xfrm>
            <a:off x="6451425" y="3282704"/>
            <a:ext cx="46609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05</a:t>
            </a: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9" name="文本框 8"/>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35</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白色背景"/>
          <p:cNvPicPr>
            <a:picLocks noChangeAspect="1"/>
          </p:cNvPicPr>
          <p:nvPr/>
        </p:nvPicPr>
        <p:blipFill>
          <a:blip r:embed="rId3"/>
          <a:srcRect l="25299" r="4721"/>
          <a:stretch>
            <a:fillRect/>
          </a:stretch>
        </p:blipFill>
        <p:spPr>
          <a:xfrm flipV="1">
            <a:off x="1270" y="0"/>
            <a:ext cx="12190095" cy="7057390"/>
          </a:xfrm>
          <a:prstGeom prst="rect">
            <a:avLst/>
          </a:prstGeom>
        </p:spPr>
      </p:pic>
      <p:grpSp>
        <p:nvGrpSpPr>
          <p:cNvPr id="14" name="组合 13"/>
          <p:cNvGrpSpPr/>
          <p:nvPr/>
        </p:nvGrpSpPr>
        <p:grpSpPr>
          <a:xfrm>
            <a:off x="464185" y="326390"/>
            <a:ext cx="641985" cy="377190"/>
            <a:chOff x="731" y="514"/>
            <a:chExt cx="1011" cy="594"/>
          </a:xfrm>
        </p:grpSpPr>
        <p:sp>
          <p:nvSpPr>
            <p:cNvPr id="15"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6"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18" name="文本框 8"/>
          <p:cNvSpPr txBox="1"/>
          <p:nvPr/>
        </p:nvSpPr>
        <p:spPr>
          <a:xfrm>
            <a:off x="1299571" y="285280"/>
            <a:ext cx="34429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a:r>
              <a:rPr lang="zh-CN" altLang="en-US" sz="2400" b="0" dirty="0">
                <a:solidFill>
                  <a:schemeClr val="bg2"/>
                </a:solidFill>
                <a:latin typeface="微软雅黑" panose="020B0703020204020201" charset="-122"/>
                <a:ea typeface="微软雅黑" panose="020B0703020204020201" charset="-122"/>
                <a:sym typeface="+mn-ea"/>
              </a:rPr>
              <a:t>旺链科技的</a:t>
            </a:r>
            <a:r>
              <a:rPr lang="zh-CN" altLang="en-US" sz="2400" b="0" dirty="0">
                <a:solidFill>
                  <a:schemeClr val="bg2"/>
                </a:solidFill>
                <a:latin typeface="微软雅黑" panose="020B0703020204020201" charset="-122"/>
                <a:ea typeface="微软雅黑" panose="020B0703020204020201" charset="-122"/>
              </a:rPr>
              <a:t>核心管理团队</a:t>
            </a:r>
          </a:p>
        </p:txBody>
      </p:sp>
      <p:pic>
        <p:nvPicPr>
          <p:cNvPr id="9220" name="Picture 4" descr="page5image33050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89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page5image33077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8900" cy="1701800"/>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page5image32871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89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9" name="文本框 8"/>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36</a:t>
            </a:r>
          </a:p>
        </p:txBody>
      </p:sp>
      <p:sp>
        <p:nvSpPr>
          <p:cNvPr id="22" name="矩形 2"/>
          <p:cNvSpPr txBox="1"/>
          <p:nvPr/>
        </p:nvSpPr>
        <p:spPr>
          <a:xfrm>
            <a:off x="6160770" y="1530985"/>
            <a:ext cx="5017770" cy="951865"/>
          </a:xfrm>
          <a:prstGeom prst="rect">
            <a:avLst/>
          </a:prstGeom>
          <a:noFill/>
          <a:ln w="12700" cap="flat">
            <a:noFill/>
            <a:miter lim="400000"/>
          </a:ln>
          <a:effectLst/>
        </p:spPr>
        <p:txBody>
          <a:bodyPr wrap="square" lIns="45719" tIns="45719" rIns="45719" bIns="45719" numCol="1" anchor="t">
            <a:spAutoFit/>
          </a:bodyPr>
          <a:lstStyle>
            <a:lvl1pPr algn="just" defTabSz="683260">
              <a:lnSpc>
                <a:spcPct val="140000"/>
              </a:lnSpc>
              <a:defRPr sz="1100">
                <a:solidFill>
                  <a:srgbClr val="404040"/>
                </a:solidFill>
                <a:latin typeface="Microsoft YaHei Light"/>
                <a:ea typeface="Microsoft YaHei Light"/>
                <a:cs typeface="Microsoft YaHei Light"/>
                <a:sym typeface="Microsoft YaHei Light"/>
              </a:defRPr>
            </a:lvl1pPr>
          </a:lstStyle>
          <a:p>
            <a:r>
              <a:rPr sz="1000">
                <a:solidFill>
                  <a:schemeClr val="tx1">
                    <a:lumMod val="75000"/>
                    <a:lumOff val="25000"/>
                  </a:schemeClr>
                </a:solidFill>
                <a:latin typeface="微软雅黑" panose="020B0703020204020201" charset="-122"/>
                <a:ea typeface="微软雅黑" panose="020B0703020204020201" charset="-122"/>
              </a:rPr>
              <a:t>20年销售管理工作经验，深耕物联网行业10年。曾供职于新大陆集团、茉织华集团、吉联新软件，担任事业部总经理等要职。服务过上药集团、中国邮政EMS、德邦物流，韵达快递、中通快递、菜鸟网络、宝能集团等行业头部企业。2019年加入旺链科技，负责大客户销售及渠道管理工作。</a:t>
            </a:r>
          </a:p>
        </p:txBody>
      </p:sp>
      <p:sp>
        <p:nvSpPr>
          <p:cNvPr id="23" name="矩形 3"/>
          <p:cNvSpPr txBox="1"/>
          <p:nvPr/>
        </p:nvSpPr>
        <p:spPr>
          <a:xfrm>
            <a:off x="6163310" y="1217930"/>
            <a:ext cx="1680210" cy="347980"/>
          </a:xfrm>
          <a:prstGeom prst="rect">
            <a:avLst/>
          </a:prstGeom>
          <a:noFill/>
          <a:ln w="12700" cap="flat">
            <a:noFill/>
            <a:miter lim="400000"/>
          </a:ln>
          <a:effectLst/>
        </p:spPr>
        <p:txBody>
          <a:bodyPr wrap="square" lIns="45719" tIns="45719" rIns="45719" bIns="45719" numCol="1" anchor="t">
            <a:spAutoFit/>
          </a:bodyPr>
          <a:lstStyle/>
          <a:p>
            <a:pPr algn="l">
              <a:lnSpc>
                <a:spcPct val="120000"/>
              </a:lnSpc>
              <a:defRPr sz="1600">
                <a:solidFill>
                  <a:srgbClr val="FA9D00"/>
                </a:solidFill>
                <a:latin typeface="Microsoft YaHei Light"/>
                <a:ea typeface="Microsoft YaHei Light"/>
                <a:cs typeface="Microsoft YaHei Light"/>
                <a:sym typeface="Microsoft YaHei Light"/>
              </a:defRPr>
            </a:pPr>
            <a:r>
              <a:rPr sz="1400" b="1">
                <a:latin typeface="Microsoft YaHei" panose="020B0703020204020201" charset="-122"/>
                <a:ea typeface="Microsoft YaHei" panose="020B0703020204020201" charset="-122"/>
              </a:rPr>
              <a:t>孙达洲</a:t>
            </a:r>
            <a:r>
              <a:rPr sz="1400">
                <a:latin typeface="微软雅黑" panose="020B0703020204020201" charset="-122"/>
                <a:ea typeface="微软雅黑" panose="020B0703020204020201" charset="-122"/>
              </a:rPr>
              <a:t> </a:t>
            </a:r>
            <a:r>
              <a:rPr sz="1400">
                <a:solidFill>
                  <a:schemeClr val="bg1">
                    <a:lumMod val="50000"/>
                  </a:schemeClr>
                </a:solidFill>
                <a:latin typeface="微软雅黑" panose="020B0703020204020201" charset="-122"/>
                <a:ea typeface="微软雅黑" panose="020B0703020204020201" charset="-122"/>
              </a:rPr>
              <a:t>销售副总</a:t>
            </a:r>
          </a:p>
        </p:txBody>
      </p:sp>
      <p:sp>
        <p:nvSpPr>
          <p:cNvPr id="24" name="矩形 10"/>
          <p:cNvSpPr txBox="1"/>
          <p:nvPr/>
        </p:nvSpPr>
        <p:spPr>
          <a:xfrm>
            <a:off x="432435" y="3124200"/>
            <a:ext cx="3416300" cy="392430"/>
          </a:xfrm>
          <a:prstGeom prst="rect">
            <a:avLst/>
          </a:prstGeom>
          <a:ln w="12700">
            <a:miter lim="400000"/>
          </a:ln>
        </p:spPr>
        <p:txBody>
          <a:bodyPr wrap="square" lIns="45719" rIns="45719">
            <a:spAutoFit/>
          </a:bodyPr>
          <a:lstStyle/>
          <a:p>
            <a:pPr algn="ctr" defTabSz="683260">
              <a:lnSpc>
                <a:spcPct val="140000"/>
              </a:lnSpc>
              <a:defRPr sz="1600">
                <a:solidFill>
                  <a:srgbClr val="FA9D00"/>
                </a:solidFill>
                <a:latin typeface="Microsoft YaHei Light"/>
                <a:ea typeface="Microsoft YaHei Light"/>
                <a:cs typeface="Microsoft YaHei Light"/>
                <a:sym typeface="Microsoft YaHei Light"/>
              </a:defRPr>
            </a:pPr>
            <a:r>
              <a:rPr sz="1400" b="1">
                <a:latin typeface="Microsoft YaHei" panose="020B0703020204020201" charset="-122"/>
                <a:ea typeface="Microsoft YaHei" panose="020B0703020204020201" charset="-122"/>
                <a:cs typeface="Microsoft YaHei" panose="020B0703020204020201" charset="-122"/>
              </a:rPr>
              <a:t>刘涛 （八目观）</a:t>
            </a:r>
            <a:r>
              <a:rPr sz="1400">
                <a:solidFill>
                  <a:schemeClr val="bg1">
                    <a:lumMod val="50000"/>
                  </a:schemeClr>
                </a:solidFill>
                <a:latin typeface="微软雅黑" panose="020B0703020204020201" charset="-122"/>
                <a:ea typeface="微软雅黑" panose="020B0703020204020201" charset="-122"/>
              </a:rPr>
              <a:t>创始人、CEO</a:t>
            </a:r>
          </a:p>
        </p:txBody>
      </p:sp>
      <p:sp>
        <p:nvSpPr>
          <p:cNvPr id="26" name="矩形 11"/>
          <p:cNvSpPr txBox="1"/>
          <p:nvPr/>
        </p:nvSpPr>
        <p:spPr>
          <a:xfrm>
            <a:off x="432435" y="3651885"/>
            <a:ext cx="3805555" cy="2630170"/>
          </a:xfrm>
          <a:prstGeom prst="rect">
            <a:avLst/>
          </a:prstGeom>
          <a:ln w="12700">
            <a:miter lim="400000"/>
          </a:ln>
        </p:spPr>
        <p:txBody>
          <a:bodyPr wrap="square" lIns="45719" rIns="45719">
            <a:spAutoFit/>
          </a:bodyPr>
          <a:lstStyle/>
          <a:p>
            <a:pPr marL="0" indent="0" algn="just" defTabSz="683260">
              <a:lnSpc>
                <a:spcPct val="150000"/>
              </a:lnSpc>
              <a:buNone/>
              <a:defRPr sz="1400">
                <a:solidFill>
                  <a:srgbClr val="404040"/>
                </a:solidFill>
                <a:latin typeface="Microsoft YaHei Light"/>
                <a:ea typeface="Microsoft YaHei Light"/>
                <a:cs typeface="Microsoft YaHei Light"/>
                <a:sym typeface="Microsoft YaHei Light"/>
              </a:defRPr>
            </a:pPr>
            <a:r>
              <a:rPr lang="en-US" sz="1200">
                <a:solidFill>
                  <a:schemeClr val="tx1">
                    <a:lumMod val="75000"/>
                    <a:lumOff val="25000"/>
                  </a:schemeClr>
                </a:solidFill>
                <a:latin typeface="微软雅黑" panose="020B0703020204020201" charset="-122"/>
                <a:ea typeface="微软雅黑" panose="020B0703020204020201" charset="-122"/>
              </a:rPr>
              <a:t> </a:t>
            </a:r>
            <a:r>
              <a:rPr sz="1200">
                <a:solidFill>
                  <a:schemeClr val="tx1">
                    <a:lumMod val="75000"/>
                    <a:lumOff val="25000"/>
                  </a:schemeClr>
                </a:solidFill>
                <a:latin typeface="微软雅黑" panose="020B0703020204020201" charset="-122"/>
                <a:ea typeface="微软雅黑" panose="020B0703020204020201" charset="-122"/>
              </a:rPr>
              <a:t>中国管理科学学会金融科技研究院特聘区块链专家</a:t>
            </a:r>
          </a:p>
          <a:p>
            <a:pPr marL="0" indent="0" algn="just" defTabSz="683260">
              <a:lnSpc>
                <a:spcPct val="150000"/>
              </a:lnSpc>
              <a:buNone/>
              <a:defRPr sz="1400">
                <a:solidFill>
                  <a:srgbClr val="404040"/>
                </a:solidFill>
                <a:latin typeface="Microsoft YaHei Light"/>
                <a:ea typeface="Microsoft YaHei Light"/>
                <a:cs typeface="Microsoft YaHei Light"/>
                <a:sym typeface="Microsoft YaHei Light"/>
              </a:defRPr>
            </a:pPr>
            <a:r>
              <a:rPr sz="1200">
                <a:solidFill>
                  <a:schemeClr val="tx1">
                    <a:lumMod val="75000"/>
                    <a:lumOff val="25000"/>
                  </a:schemeClr>
                </a:solidFill>
                <a:latin typeface="微软雅黑" panose="020B0703020204020201" charset="-122"/>
                <a:ea typeface="微软雅黑" panose="020B0703020204020201" charset="-122"/>
              </a:rPr>
              <a:t> 中国云体系产业创新联盟理事会常务理事</a:t>
            </a:r>
          </a:p>
          <a:p>
            <a:pPr marL="0" indent="0" algn="just" defTabSz="683260">
              <a:lnSpc>
                <a:spcPct val="150000"/>
              </a:lnSpc>
              <a:buNone/>
              <a:defRPr sz="1400">
                <a:solidFill>
                  <a:srgbClr val="404040"/>
                </a:solidFill>
                <a:latin typeface="Microsoft YaHei Light"/>
                <a:ea typeface="Microsoft YaHei Light"/>
                <a:cs typeface="Microsoft YaHei Light"/>
                <a:sym typeface="Microsoft YaHei Light"/>
              </a:defRPr>
            </a:pPr>
            <a:r>
              <a:rPr sz="1200">
                <a:solidFill>
                  <a:schemeClr val="tx1">
                    <a:lumMod val="75000"/>
                    <a:lumOff val="25000"/>
                  </a:schemeClr>
                </a:solidFill>
                <a:latin typeface="微软雅黑" panose="020B0703020204020201" charset="-122"/>
                <a:ea typeface="微软雅黑" panose="020B0703020204020201" charset="-122"/>
              </a:rPr>
              <a:t> 边缘计算产业联盟专家委员</a:t>
            </a:r>
          </a:p>
          <a:p>
            <a:pPr marL="0" indent="0" algn="just" defTabSz="683260">
              <a:lnSpc>
                <a:spcPct val="150000"/>
              </a:lnSpc>
              <a:buNone/>
              <a:defRPr sz="1400">
                <a:solidFill>
                  <a:srgbClr val="404040"/>
                </a:solidFill>
                <a:latin typeface="Microsoft YaHei Light"/>
                <a:ea typeface="Microsoft YaHei Light"/>
                <a:cs typeface="Microsoft YaHei Light"/>
                <a:sym typeface="Microsoft YaHei Light"/>
              </a:defRPr>
            </a:pPr>
            <a:r>
              <a:rPr sz="1200">
                <a:solidFill>
                  <a:schemeClr val="tx1">
                    <a:lumMod val="75000"/>
                    <a:lumOff val="25000"/>
                  </a:schemeClr>
                </a:solidFill>
                <a:latin typeface="微软雅黑" panose="020B0703020204020201" charset="-122"/>
                <a:ea typeface="微软雅黑" panose="020B0703020204020201" charset="-122"/>
              </a:rPr>
              <a:t> 上海互联网行业协会特聘专家</a:t>
            </a:r>
          </a:p>
          <a:p>
            <a:pPr marL="0" indent="0" algn="just" defTabSz="683260">
              <a:lnSpc>
                <a:spcPct val="150000"/>
              </a:lnSpc>
              <a:buNone/>
              <a:defRPr sz="1400">
                <a:solidFill>
                  <a:srgbClr val="404040"/>
                </a:solidFill>
                <a:latin typeface="Microsoft YaHei Light"/>
                <a:ea typeface="Microsoft YaHei Light"/>
                <a:cs typeface="Microsoft YaHei Light"/>
                <a:sym typeface="Microsoft YaHei Light"/>
              </a:defRPr>
            </a:pPr>
            <a:r>
              <a:rPr sz="1200">
                <a:solidFill>
                  <a:schemeClr val="tx1">
                    <a:lumMod val="75000"/>
                    <a:lumOff val="25000"/>
                  </a:schemeClr>
                </a:solidFill>
                <a:latin typeface="微软雅黑" panose="020B0703020204020201" charset="-122"/>
                <a:ea typeface="微软雅黑" panose="020B0703020204020201" charset="-122"/>
              </a:rPr>
              <a:t>《区块链开发实战》系列丛书作者</a:t>
            </a:r>
          </a:p>
          <a:p>
            <a:pPr marL="0" indent="0" algn="just" defTabSz="683260">
              <a:lnSpc>
                <a:spcPct val="150000"/>
              </a:lnSpc>
              <a:buNone/>
              <a:defRPr sz="1400">
                <a:solidFill>
                  <a:srgbClr val="404040"/>
                </a:solidFill>
                <a:latin typeface="Microsoft YaHei Light"/>
                <a:ea typeface="Microsoft YaHei Light"/>
                <a:cs typeface="Microsoft YaHei Light"/>
                <a:sym typeface="Microsoft YaHei Light"/>
              </a:defRPr>
            </a:pPr>
            <a:endParaRPr sz="1000">
              <a:solidFill>
                <a:schemeClr val="tx1">
                  <a:lumMod val="75000"/>
                  <a:lumOff val="25000"/>
                </a:schemeClr>
              </a:solidFill>
              <a:latin typeface="微软雅黑" panose="020B0703020204020201" charset="-122"/>
              <a:ea typeface="微软雅黑" panose="020B0703020204020201" charset="-122"/>
            </a:endParaRPr>
          </a:p>
          <a:p>
            <a:pPr marL="0" indent="0" algn="just" defTabSz="683260">
              <a:lnSpc>
                <a:spcPct val="150000"/>
              </a:lnSpc>
              <a:buNone/>
              <a:defRPr sz="1400">
                <a:solidFill>
                  <a:srgbClr val="404040"/>
                </a:solidFill>
                <a:latin typeface="Microsoft YaHei Light"/>
                <a:ea typeface="Microsoft YaHei Light"/>
                <a:cs typeface="Microsoft YaHei Light"/>
                <a:sym typeface="Microsoft YaHei Light"/>
              </a:defRPr>
            </a:pPr>
            <a:r>
              <a:rPr sz="1000">
                <a:solidFill>
                  <a:schemeClr val="tx1">
                    <a:lumMod val="75000"/>
                    <a:lumOff val="25000"/>
                  </a:schemeClr>
                </a:solidFill>
                <a:latin typeface="微软雅黑" panose="020B0703020204020201" charset="-122"/>
                <a:ea typeface="微软雅黑" panose="020B0703020204020201" charset="-122"/>
              </a:rPr>
              <a:t>华东师范大学MBA、企业管理学博士在读。原复旦大学区块链技术研究生课程讲师，Accenture亚太资深总监，在高科技制造、金融行业有超过16年的业务咨询和技术架构经验。2016年初开始从事区块链研究，成立旺链科技，为实体产业提供区块链技术服务。</a:t>
            </a:r>
          </a:p>
        </p:txBody>
      </p:sp>
      <p:sp>
        <p:nvSpPr>
          <p:cNvPr id="34" name="矩形 5"/>
          <p:cNvSpPr txBox="1"/>
          <p:nvPr/>
        </p:nvSpPr>
        <p:spPr>
          <a:xfrm>
            <a:off x="6160770" y="3339465"/>
            <a:ext cx="5108575" cy="951865"/>
          </a:xfrm>
          <a:prstGeom prst="rect">
            <a:avLst/>
          </a:prstGeom>
          <a:noFill/>
          <a:ln w="12700" cap="flat">
            <a:noFill/>
            <a:miter lim="400000"/>
          </a:ln>
          <a:effectLst/>
        </p:spPr>
        <p:txBody>
          <a:bodyPr wrap="square" lIns="45719" tIns="45719" rIns="45719" bIns="45719" numCol="1" anchor="t">
            <a:spAutoFit/>
          </a:bodyPr>
          <a:lstStyle/>
          <a:p>
            <a:pPr algn="just" defTabSz="683260">
              <a:lnSpc>
                <a:spcPct val="140000"/>
              </a:lnSpc>
              <a:defRPr sz="1100">
                <a:solidFill>
                  <a:srgbClr val="404040"/>
                </a:solidFill>
                <a:latin typeface="Microsoft YaHei Light"/>
                <a:ea typeface="Microsoft YaHei Light"/>
                <a:cs typeface="Microsoft YaHei Light"/>
                <a:sym typeface="Microsoft YaHei Light"/>
              </a:defRPr>
            </a:pPr>
            <a:r>
              <a:rPr sz="1000">
                <a:solidFill>
                  <a:schemeClr val="tx1">
                    <a:lumMod val="75000"/>
                    <a:lumOff val="25000"/>
                  </a:schemeClr>
                </a:solidFill>
                <a:latin typeface="微软雅黑" panose="020B0703020204020201" charset="-122"/>
                <a:ea typeface="微软雅黑" panose="020B0703020204020201" charset="-122"/>
              </a:rPr>
              <a:t>浙江省区块链技术应用学会智库专家、矩阵数字经济智库专家成员、</a:t>
            </a:r>
          </a:p>
          <a:p>
            <a:pPr algn="just" defTabSz="683260">
              <a:lnSpc>
                <a:spcPct val="140000"/>
              </a:lnSpc>
              <a:defRPr sz="1100">
                <a:solidFill>
                  <a:srgbClr val="404040"/>
                </a:solidFill>
                <a:latin typeface="Microsoft YaHei Light"/>
                <a:ea typeface="Microsoft YaHei Light"/>
                <a:cs typeface="Microsoft YaHei Light"/>
                <a:sym typeface="Microsoft YaHei Light"/>
              </a:defRPr>
            </a:pPr>
            <a:r>
              <a:rPr sz="1000">
                <a:solidFill>
                  <a:schemeClr val="tx1">
                    <a:lumMod val="75000"/>
                    <a:lumOff val="25000"/>
                  </a:schemeClr>
                </a:solidFill>
                <a:latin typeface="微软雅黑" panose="020B0703020204020201" charset="-122"/>
                <a:ea typeface="微软雅黑" panose="020B0703020204020201" charset="-122"/>
              </a:rPr>
              <a:t>Hyperledger官方全球核心开发工程师、Hyperledger Explorer开源项目发起人</a:t>
            </a:r>
          </a:p>
          <a:p>
            <a:pPr algn="just" defTabSz="683260">
              <a:lnSpc>
                <a:spcPct val="140000"/>
              </a:lnSpc>
              <a:defRPr sz="1100">
                <a:solidFill>
                  <a:srgbClr val="404040"/>
                </a:solidFill>
                <a:latin typeface="Microsoft YaHei Light"/>
                <a:ea typeface="Microsoft YaHei Light"/>
                <a:cs typeface="Microsoft YaHei Light"/>
                <a:sym typeface="Microsoft YaHei Light"/>
              </a:defRPr>
            </a:pPr>
            <a:r>
              <a:rPr sz="1000">
                <a:solidFill>
                  <a:schemeClr val="tx1">
                    <a:lumMod val="75000"/>
                    <a:lumOff val="25000"/>
                  </a:schemeClr>
                </a:solidFill>
                <a:latin typeface="微软雅黑" panose="020B0703020204020201" charset="-122"/>
                <a:ea typeface="微软雅黑" panose="020B0703020204020201" charset="-122"/>
              </a:rPr>
              <a:t>十四年IT架构从业经验，曾任CSDN讲师。2014年开始研究区块链技术，精通共识算法和加密算法，擅长分布式系统技术，对以太坊和超级账本架构和技术实现实践经验丰富。</a:t>
            </a:r>
          </a:p>
        </p:txBody>
      </p:sp>
      <p:sp>
        <p:nvSpPr>
          <p:cNvPr id="36" name="矩形 6"/>
          <p:cNvSpPr txBox="1"/>
          <p:nvPr/>
        </p:nvSpPr>
        <p:spPr>
          <a:xfrm>
            <a:off x="6163310" y="3032125"/>
            <a:ext cx="2589530" cy="347980"/>
          </a:xfrm>
          <a:prstGeom prst="rect">
            <a:avLst/>
          </a:prstGeom>
          <a:noFill/>
          <a:ln w="12700" cap="flat">
            <a:noFill/>
            <a:miter lim="400000"/>
          </a:ln>
          <a:effectLst/>
        </p:spPr>
        <p:txBody>
          <a:bodyPr wrap="square" lIns="45719" tIns="45719" rIns="45719" bIns="45719" numCol="1" anchor="t">
            <a:spAutoFit/>
          </a:bodyPr>
          <a:lstStyle/>
          <a:p>
            <a:pPr algn="l">
              <a:lnSpc>
                <a:spcPct val="120000"/>
              </a:lnSpc>
              <a:defRPr sz="1600">
                <a:solidFill>
                  <a:srgbClr val="FA9D00"/>
                </a:solidFill>
                <a:latin typeface="Microsoft YaHei Light"/>
                <a:ea typeface="Microsoft YaHei Light"/>
                <a:cs typeface="Microsoft YaHei Light"/>
                <a:sym typeface="Microsoft YaHei Light"/>
              </a:defRPr>
            </a:pPr>
            <a:r>
              <a:rPr sz="1400" b="1">
                <a:latin typeface="Microsoft YaHei" panose="020B0703020204020201" charset="-122"/>
                <a:ea typeface="Microsoft YaHei" panose="020B0703020204020201" charset="-122"/>
                <a:cs typeface="Microsoft YaHei" panose="020B0703020204020201" charset="-122"/>
              </a:rPr>
              <a:t>冯翔 </a:t>
            </a:r>
            <a:r>
              <a:rPr sz="1400">
                <a:solidFill>
                  <a:schemeClr val="bg1">
                    <a:lumMod val="50000"/>
                  </a:schemeClr>
                </a:solidFill>
                <a:latin typeface="微软雅黑" panose="020B0703020204020201" charset="-122"/>
                <a:ea typeface="微软雅黑" panose="020B0703020204020201" charset="-122"/>
              </a:rPr>
              <a:t>产业区块链研究院院长</a:t>
            </a:r>
          </a:p>
        </p:txBody>
      </p:sp>
      <p:sp>
        <p:nvSpPr>
          <p:cNvPr id="38" name="矩形 8"/>
          <p:cNvSpPr txBox="1"/>
          <p:nvPr/>
        </p:nvSpPr>
        <p:spPr>
          <a:xfrm>
            <a:off x="6160770" y="5063490"/>
            <a:ext cx="5108575" cy="1243965"/>
          </a:xfrm>
          <a:prstGeom prst="rect">
            <a:avLst/>
          </a:prstGeom>
          <a:noFill/>
          <a:ln w="12700" cap="flat">
            <a:noFill/>
            <a:miter lim="400000"/>
          </a:ln>
          <a:effectLst/>
        </p:spPr>
        <p:txBody>
          <a:bodyPr wrap="square" lIns="45719" tIns="45719" rIns="45719" bIns="45719" numCol="1" anchor="t">
            <a:spAutoFit/>
          </a:bodyPr>
          <a:lstStyle/>
          <a:p>
            <a:pPr algn="just">
              <a:lnSpc>
                <a:spcPct val="150000"/>
              </a:lnSpc>
              <a:defRPr sz="1100">
                <a:solidFill>
                  <a:srgbClr val="404040"/>
                </a:solidFill>
                <a:latin typeface="Microsoft YaHei Light"/>
                <a:ea typeface="Microsoft YaHei Light"/>
                <a:cs typeface="Microsoft YaHei Light"/>
                <a:sym typeface="Microsoft YaHei Light"/>
              </a:defRPr>
            </a:pPr>
            <a:r>
              <a:rPr sz="1000">
                <a:solidFill>
                  <a:schemeClr val="tx1">
                    <a:lumMod val="75000"/>
                    <a:lumOff val="25000"/>
                  </a:schemeClr>
                </a:solidFill>
                <a:latin typeface="微软雅黑" panose="020B0703020204020201" charset="-122"/>
                <a:ea typeface="微软雅黑" panose="020B0703020204020201" charset="-122"/>
              </a:rPr>
              <a:t>东南大学工学硕士，金融科技专家，敏捷国际联盟认证专家(Scrum Master), 精益六西格玛专家。</a:t>
            </a:r>
          </a:p>
          <a:p>
            <a:pPr algn="just">
              <a:lnSpc>
                <a:spcPct val="150000"/>
              </a:lnSpc>
              <a:defRPr sz="1100">
                <a:solidFill>
                  <a:srgbClr val="404040"/>
                </a:solidFill>
                <a:latin typeface="Microsoft YaHei Light"/>
                <a:ea typeface="Microsoft YaHei Light"/>
                <a:cs typeface="Microsoft YaHei Light"/>
                <a:sym typeface="Microsoft YaHei Light"/>
              </a:defRPr>
            </a:pPr>
            <a:r>
              <a:rPr sz="1000">
                <a:solidFill>
                  <a:schemeClr val="tx1">
                    <a:lumMod val="75000"/>
                    <a:lumOff val="25000"/>
                  </a:schemeClr>
                </a:solidFill>
                <a:latin typeface="微软雅黑" panose="020B0703020204020201" charset="-122"/>
                <a:ea typeface="微软雅黑" panose="020B0703020204020201" charset="-122"/>
              </a:rPr>
              <a:t>16年从业经验，曾任世界500强花旗零售银行、花旗金融信息（中国）VP，世界500强FirstData大中华区信用卡发卡业务线交付负责人。资深丰富的跨地区跨组织（美国，新加坡，印度，澳大利亚、大中华区等）产品研发、项目交付实施经验。</a:t>
            </a:r>
          </a:p>
        </p:txBody>
      </p:sp>
      <p:sp>
        <p:nvSpPr>
          <p:cNvPr id="40" name="矩形 9"/>
          <p:cNvSpPr txBox="1"/>
          <p:nvPr/>
        </p:nvSpPr>
        <p:spPr>
          <a:xfrm>
            <a:off x="6163310" y="4776470"/>
            <a:ext cx="2498725" cy="347980"/>
          </a:xfrm>
          <a:prstGeom prst="rect">
            <a:avLst/>
          </a:prstGeom>
          <a:noFill/>
          <a:ln w="12700" cap="flat">
            <a:noFill/>
            <a:miter lim="400000"/>
          </a:ln>
          <a:effectLst/>
        </p:spPr>
        <p:txBody>
          <a:bodyPr wrap="square" lIns="45719" tIns="45719" rIns="45719" bIns="45719" numCol="1" anchor="t">
            <a:spAutoFit/>
          </a:bodyPr>
          <a:lstStyle/>
          <a:p>
            <a:pPr algn="l">
              <a:lnSpc>
                <a:spcPct val="120000"/>
              </a:lnSpc>
              <a:defRPr sz="1600">
                <a:solidFill>
                  <a:srgbClr val="FFA300"/>
                </a:solidFill>
                <a:latin typeface="Microsoft YaHei Light"/>
                <a:ea typeface="Microsoft YaHei Light"/>
                <a:cs typeface="Microsoft YaHei Light"/>
                <a:sym typeface="Microsoft YaHei Light"/>
              </a:defRPr>
            </a:pPr>
            <a:r>
              <a:rPr sz="1400" b="1">
                <a:latin typeface="Microsoft YaHei" panose="020B0703020204020201" charset="-122"/>
                <a:ea typeface="Microsoft YaHei" panose="020B0703020204020201" charset="-122"/>
              </a:rPr>
              <a:t>陈强</a:t>
            </a:r>
            <a:r>
              <a:rPr sz="1400">
                <a:latin typeface="微软雅黑" panose="020B0703020204020201" charset="-122"/>
                <a:ea typeface="微软雅黑" panose="020B0703020204020201" charset="-122"/>
              </a:rPr>
              <a:t> </a:t>
            </a:r>
            <a:r>
              <a:rPr sz="1400">
                <a:solidFill>
                  <a:schemeClr val="bg1">
                    <a:lumMod val="50000"/>
                  </a:schemeClr>
                </a:solidFill>
                <a:latin typeface="微软雅黑" panose="020B0703020204020201" charset="-122"/>
                <a:ea typeface="微软雅黑" panose="020B0703020204020201" charset="-122"/>
              </a:rPr>
              <a:t>区块链金融事业部总经理</a:t>
            </a:r>
          </a:p>
        </p:txBody>
      </p:sp>
      <p:pic>
        <p:nvPicPr>
          <p:cNvPr id="41" name="图片 40" descr="11"/>
          <p:cNvPicPr>
            <a:picLocks noChangeAspect="1"/>
          </p:cNvPicPr>
          <p:nvPr/>
        </p:nvPicPr>
        <p:blipFill>
          <a:blip r:embed="rId8"/>
          <a:srcRect l="23194" r="25730" b="59103"/>
          <a:stretch>
            <a:fillRect/>
          </a:stretch>
        </p:blipFill>
        <p:spPr>
          <a:xfrm>
            <a:off x="1424305" y="1271905"/>
            <a:ext cx="1431925" cy="1720215"/>
          </a:xfrm>
          <a:prstGeom prst="rect">
            <a:avLst/>
          </a:prstGeom>
        </p:spPr>
      </p:pic>
      <p:pic>
        <p:nvPicPr>
          <p:cNvPr id="42" name="图片 41" descr="33"/>
          <p:cNvPicPr>
            <a:picLocks noChangeAspect="1"/>
          </p:cNvPicPr>
          <p:nvPr/>
        </p:nvPicPr>
        <p:blipFill>
          <a:blip r:embed="rId9"/>
          <a:srcRect l="26462" r="22385" b="58077"/>
          <a:stretch>
            <a:fillRect/>
          </a:stretch>
        </p:blipFill>
        <p:spPr>
          <a:xfrm>
            <a:off x="4786630" y="3032125"/>
            <a:ext cx="1155065" cy="1420495"/>
          </a:xfrm>
          <a:prstGeom prst="rect">
            <a:avLst/>
          </a:prstGeom>
        </p:spPr>
      </p:pic>
      <p:pic>
        <p:nvPicPr>
          <p:cNvPr id="47" name="图片 46" descr="WechatIMG23"/>
          <p:cNvPicPr>
            <a:picLocks noChangeAspect="1"/>
          </p:cNvPicPr>
          <p:nvPr/>
        </p:nvPicPr>
        <p:blipFill>
          <a:blip r:embed="rId10"/>
          <a:srcRect l="982" r="-982" b="5998"/>
          <a:stretch>
            <a:fillRect/>
          </a:stretch>
        </p:blipFill>
        <p:spPr>
          <a:xfrm>
            <a:off x="4774565" y="1204595"/>
            <a:ext cx="1163955" cy="1463040"/>
          </a:xfrm>
          <a:prstGeom prst="rect">
            <a:avLst/>
          </a:prstGeom>
        </p:spPr>
      </p:pic>
      <p:sp>
        <p:nvSpPr>
          <p:cNvPr id="58" name="矩形 57"/>
          <p:cNvSpPr/>
          <p:nvPr/>
        </p:nvSpPr>
        <p:spPr>
          <a:xfrm flipH="1">
            <a:off x="4425315" y="2831465"/>
            <a:ext cx="7272000" cy="18000"/>
          </a:xfrm>
          <a:prstGeom prst="rect">
            <a:avLst/>
          </a:prstGeom>
          <a:gradFill>
            <a:gsLst>
              <a:gs pos="100000">
                <a:srgbClr val="FCA100">
                  <a:alpha val="0"/>
                  <a:lumMod val="5000"/>
                  <a:lumOff val="95000"/>
                </a:srgbClr>
              </a:gs>
              <a:gs pos="59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60" name="矩形 59"/>
          <p:cNvSpPr/>
          <p:nvPr/>
        </p:nvSpPr>
        <p:spPr>
          <a:xfrm rot="5400000">
            <a:off x="1478150" y="3806540"/>
            <a:ext cx="5904000" cy="18000"/>
          </a:xfrm>
          <a:prstGeom prst="rect">
            <a:avLst/>
          </a:prstGeom>
          <a:gradFill>
            <a:gsLst>
              <a:gs pos="100000">
                <a:srgbClr val="FCA100">
                  <a:alpha val="0"/>
                  <a:lumMod val="5000"/>
                  <a:lumOff val="95000"/>
                </a:srgbClr>
              </a:gs>
              <a:gs pos="0">
                <a:schemeClr val="accent1">
                  <a:lumMod val="5000"/>
                  <a:lumOff val="95000"/>
                  <a:alpha val="0"/>
                </a:schemeClr>
              </a:gs>
              <a:gs pos="73000">
                <a:srgbClr val="F49E3F"/>
              </a:gs>
              <a:gs pos="28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48" name="矩形 47"/>
          <p:cNvSpPr/>
          <p:nvPr/>
        </p:nvSpPr>
        <p:spPr>
          <a:xfrm flipH="1">
            <a:off x="4425315" y="4596765"/>
            <a:ext cx="7272000" cy="18000"/>
          </a:xfrm>
          <a:prstGeom prst="rect">
            <a:avLst/>
          </a:prstGeom>
          <a:gradFill>
            <a:gsLst>
              <a:gs pos="100000">
                <a:srgbClr val="FCA100">
                  <a:alpha val="0"/>
                  <a:lumMod val="5000"/>
                  <a:lumOff val="95000"/>
                </a:srgbClr>
              </a:gs>
              <a:gs pos="59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pic>
        <p:nvPicPr>
          <p:cNvPr id="3" name="图片 2" descr="WechatIMG16-1的副本"/>
          <p:cNvPicPr>
            <a:picLocks noChangeAspect="1"/>
          </p:cNvPicPr>
          <p:nvPr/>
        </p:nvPicPr>
        <p:blipFill>
          <a:blip r:embed="rId11"/>
          <a:srcRect l="29031" t="9051" r="26473" b="52997"/>
          <a:stretch>
            <a:fillRect/>
          </a:stretch>
        </p:blipFill>
        <p:spPr>
          <a:xfrm>
            <a:off x="4786630" y="4882515"/>
            <a:ext cx="1160145" cy="141922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白色背景"/>
          <p:cNvPicPr>
            <a:picLocks noChangeAspect="1"/>
          </p:cNvPicPr>
          <p:nvPr/>
        </p:nvPicPr>
        <p:blipFill>
          <a:blip r:embed="rId3"/>
          <a:srcRect l="25299" r="4721"/>
          <a:stretch>
            <a:fillRect/>
          </a:stretch>
        </p:blipFill>
        <p:spPr>
          <a:xfrm flipV="1">
            <a:off x="1270" y="0"/>
            <a:ext cx="12190095" cy="7057390"/>
          </a:xfrm>
          <a:prstGeom prst="rect">
            <a:avLst/>
          </a:prstGeom>
        </p:spPr>
      </p:pic>
      <p:grpSp>
        <p:nvGrpSpPr>
          <p:cNvPr id="14" name="组合 13"/>
          <p:cNvGrpSpPr/>
          <p:nvPr/>
        </p:nvGrpSpPr>
        <p:grpSpPr>
          <a:xfrm>
            <a:off x="464185" y="326390"/>
            <a:ext cx="641985" cy="377190"/>
            <a:chOff x="731" y="514"/>
            <a:chExt cx="1011" cy="594"/>
          </a:xfrm>
        </p:grpSpPr>
        <p:sp>
          <p:nvSpPr>
            <p:cNvPr id="15"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6"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18" name="文本框 8"/>
          <p:cNvSpPr txBox="1"/>
          <p:nvPr/>
        </p:nvSpPr>
        <p:spPr>
          <a:xfrm>
            <a:off x="1299571" y="285280"/>
            <a:ext cx="34429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a:r>
              <a:rPr lang="zh-CN" altLang="en-US" sz="2400" b="0" dirty="0">
                <a:solidFill>
                  <a:schemeClr val="bg2"/>
                </a:solidFill>
                <a:latin typeface="微软雅黑" panose="020B0703020204020201" charset="-122"/>
                <a:ea typeface="微软雅黑" panose="020B0703020204020201" charset="-122"/>
                <a:sym typeface="+mn-ea"/>
              </a:rPr>
              <a:t>旺链科技的</a:t>
            </a:r>
            <a:r>
              <a:rPr lang="zh-CN" altLang="en-US" sz="2400" b="0" dirty="0">
                <a:solidFill>
                  <a:schemeClr val="bg2"/>
                </a:solidFill>
                <a:latin typeface="微软雅黑" panose="020B0703020204020201" charset="-122"/>
                <a:ea typeface="微软雅黑" panose="020B0703020204020201" charset="-122"/>
              </a:rPr>
              <a:t>核心管理团队</a:t>
            </a:r>
          </a:p>
        </p:txBody>
      </p:sp>
      <p:pic>
        <p:nvPicPr>
          <p:cNvPr id="9220" name="Picture 4" descr="page5image33050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89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page5image33077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8900" cy="1701800"/>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page5image32871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89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9" name="文本框 8"/>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37</a:t>
            </a:r>
          </a:p>
        </p:txBody>
      </p:sp>
      <p:sp>
        <p:nvSpPr>
          <p:cNvPr id="2" name="矩形 2"/>
          <p:cNvSpPr txBox="1"/>
          <p:nvPr/>
        </p:nvSpPr>
        <p:spPr>
          <a:xfrm>
            <a:off x="2162175" y="2040890"/>
            <a:ext cx="3432175" cy="1167130"/>
          </a:xfrm>
          <a:prstGeom prst="rect">
            <a:avLst/>
          </a:prstGeom>
          <a:noFill/>
          <a:ln w="12700" cap="flat">
            <a:noFill/>
            <a:miter lim="400000"/>
          </a:ln>
          <a:effectLst/>
        </p:spPr>
        <p:txBody>
          <a:bodyPr wrap="square" lIns="45719" tIns="45719" rIns="45719" bIns="45719" numCol="1" anchor="t">
            <a:spAutoFit/>
          </a:bodyPr>
          <a:lstStyle>
            <a:lvl1pPr algn="just" defTabSz="683260">
              <a:lnSpc>
                <a:spcPct val="140000"/>
              </a:lnSpc>
              <a:defRPr sz="1100">
                <a:solidFill>
                  <a:srgbClr val="404040"/>
                </a:solidFill>
                <a:latin typeface="Microsoft YaHei Light"/>
                <a:ea typeface="Microsoft YaHei Light"/>
                <a:cs typeface="Microsoft YaHei Light"/>
                <a:sym typeface="Microsoft YaHei Light"/>
              </a:defRPr>
            </a:lvl1pPr>
          </a:lstStyle>
          <a:p>
            <a:r>
              <a:rPr sz="1000">
                <a:solidFill>
                  <a:schemeClr val="tx1">
                    <a:lumMod val="75000"/>
                    <a:lumOff val="25000"/>
                  </a:schemeClr>
                </a:solidFill>
                <a:latin typeface="微软雅黑" panose="020B0703020204020201" charset="-122"/>
                <a:ea typeface="微软雅黑" panose="020B0703020204020201" charset="-122"/>
              </a:rPr>
              <a:t>IT行业超过10 年以上技术研发管理、团队管理工作经验。曾先后供职于Wilmar、Accenture、亚信科技等高新技术企业，主导服务于中国移动、华为、中国联通、益海嘉里等头部客户，对区块链、敏捷开发、软件设计模式、软件架构、大数据分析以及业务需求建模有深入研究。</a:t>
            </a:r>
          </a:p>
        </p:txBody>
      </p:sp>
      <p:sp>
        <p:nvSpPr>
          <p:cNvPr id="3" name="矩形 3"/>
          <p:cNvSpPr txBox="1"/>
          <p:nvPr/>
        </p:nvSpPr>
        <p:spPr>
          <a:xfrm>
            <a:off x="2164715" y="1727835"/>
            <a:ext cx="3060700" cy="347980"/>
          </a:xfrm>
          <a:prstGeom prst="rect">
            <a:avLst/>
          </a:prstGeom>
          <a:noFill/>
          <a:ln w="12700" cap="flat">
            <a:noFill/>
            <a:miter lim="400000"/>
          </a:ln>
          <a:effectLst/>
        </p:spPr>
        <p:txBody>
          <a:bodyPr wrap="square" lIns="45719" tIns="45719" rIns="45719" bIns="45719" numCol="1" anchor="t">
            <a:spAutoFit/>
          </a:bodyPr>
          <a:lstStyle/>
          <a:p>
            <a:pPr algn="l">
              <a:lnSpc>
                <a:spcPct val="120000"/>
              </a:lnSpc>
              <a:defRPr sz="1600">
                <a:solidFill>
                  <a:srgbClr val="FA9D00"/>
                </a:solidFill>
                <a:latin typeface="Microsoft YaHei Light"/>
                <a:ea typeface="Microsoft YaHei Light"/>
                <a:cs typeface="Microsoft YaHei Light"/>
                <a:sym typeface="Microsoft YaHei Light"/>
              </a:defRPr>
            </a:pPr>
            <a:r>
              <a:rPr sz="1400" b="1">
                <a:latin typeface="Microsoft YaHei" panose="020B0703020204020201" charset="-122"/>
                <a:ea typeface="Microsoft YaHei" panose="020B0703020204020201" charset="-122"/>
              </a:rPr>
              <a:t>蔡茂华</a:t>
            </a:r>
            <a:r>
              <a:rPr sz="1400">
                <a:latin typeface="微软雅黑" panose="020B0703020204020201" charset="-122"/>
                <a:ea typeface="微软雅黑" panose="020B0703020204020201" charset="-122"/>
              </a:rPr>
              <a:t> </a:t>
            </a:r>
            <a:r>
              <a:rPr sz="1400">
                <a:solidFill>
                  <a:schemeClr val="bg1">
                    <a:lumMod val="50000"/>
                  </a:schemeClr>
                </a:solidFill>
                <a:latin typeface="微软雅黑" panose="020B0703020204020201" charset="-122"/>
                <a:ea typeface="微软雅黑" panose="020B0703020204020201" charset="-122"/>
              </a:rPr>
              <a:t>技术合伙人、长沙公司总经理</a:t>
            </a:r>
          </a:p>
        </p:txBody>
      </p:sp>
      <p:sp>
        <p:nvSpPr>
          <p:cNvPr id="4" name="矩形 5"/>
          <p:cNvSpPr txBox="1"/>
          <p:nvPr/>
        </p:nvSpPr>
        <p:spPr>
          <a:xfrm>
            <a:off x="2162175" y="4340225"/>
            <a:ext cx="3432175" cy="951865"/>
          </a:xfrm>
          <a:prstGeom prst="rect">
            <a:avLst/>
          </a:prstGeom>
          <a:noFill/>
          <a:ln w="12700" cap="flat">
            <a:noFill/>
            <a:miter lim="400000"/>
          </a:ln>
          <a:effectLst/>
        </p:spPr>
        <p:txBody>
          <a:bodyPr wrap="square" lIns="45719" tIns="45719" rIns="45719" bIns="45719" numCol="1" anchor="t">
            <a:spAutoFit/>
          </a:bodyPr>
          <a:lstStyle/>
          <a:p>
            <a:pPr algn="just" defTabSz="683260">
              <a:lnSpc>
                <a:spcPct val="140000"/>
              </a:lnSpc>
              <a:defRPr sz="1100">
                <a:solidFill>
                  <a:srgbClr val="404040"/>
                </a:solidFill>
                <a:latin typeface="Microsoft YaHei Light"/>
                <a:ea typeface="Microsoft YaHei Light"/>
                <a:cs typeface="Microsoft YaHei Light"/>
                <a:sym typeface="Microsoft YaHei Light"/>
              </a:defRPr>
            </a:pPr>
            <a:r>
              <a:rPr sz="1000">
                <a:solidFill>
                  <a:schemeClr val="tx1">
                    <a:lumMod val="75000"/>
                    <a:lumOff val="25000"/>
                  </a:schemeClr>
                </a:solidFill>
                <a:latin typeface="微软雅黑" panose="020B0703020204020201" charset="-122"/>
                <a:ea typeface="微软雅黑" panose="020B0703020204020201" charset="-122"/>
              </a:rPr>
              <a:t>华东师范大学MBA。拥有近10年企业B2B市场推广及品牌建设经验，曾供职于苏宁、爱数、驻云等行业头部企业担任市场负责人等管理岗位，深耕企业IT信息化建设领域，拥有丰富的行业资源及强大的整合营销、品牌运作能力。</a:t>
            </a:r>
          </a:p>
        </p:txBody>
      </p:sp>
      <p:sp>
        <p:nvSpPr>
          <p:cNvPr id="5" name="矩形 6"/>
          <p:cNvSpPr txBox="1"/>
          <p:nvPr/>
        </p:nvSpPr>
        <p:spPr>
          <a:xfrm>
            <a:off x="2164715" y="4032885"/>
            <a:ext cx="2589530" cy="347980"/>
          </a:xfrm>
          <a:prstGeom prst="rect">
            <a:avLst/>
          </a:prstGeom>
          <a:noFill/>
          <a:ln w="12700" cap="flat">
            <a:noFill/>
            <a:miter lim="400000"/>
          </a:ln>
          <a:effectLst/>
        </p:spPr>
        <p:txBody>
          <a:bodyPr wrap="square" lIns="45719" tIns="45719" rIns="45719" bIns="45719" numCol="1" anchor="t">
            <a:spAutoFit/>
          </a:bodyPr>
          <a:lstStyle/>
          <a:p>
            <a:pPr algn="l">
              <a:lnSpc>
                <a:spcPct val="120000"/>
              </a:lnSpc>
              <a:defRPr sz="1600">
                <a:solidFill>
                  <a:srgbClr val="FA9D00"/>
                </a:solidFill>
                <a:latin typeface="Microsoft YaHei Light"/>
                <a:ea typeface="Microsoft YaHei Light"/>
                <a:cs typeface="Microsoft YaHei Light"/>
                <a:sym typeface="Microsoft YaHei Light"/>
              </a:defRPr>
            </a:pPr>
            <a:r>
              <a:rPr sz="1400" b="1">
                <a:latin typeface="Microsoft YaHei" panose="020B0703020204020201" charset="-122"/>
                <a:ea typeface="Microsoft YaHei" panose="020B0703020204020201" charset="-122"/>
                <a:cs typeface="Microsoft YaHei" panose="020B0703020204020201" charset="-122"/>
              </a:rPr>
              <a:t>王慧萍 </a:t>
            </a:r>
            <a:r>
              <a:rPr sz="1400">
                <a:solidFill>
                  <a:schemeClr val="bg1">
                    <a:lumMod val="50000"/>
                  </a:schemeClr>
                </a:solidFill>
                <a:latin typeface="微软雅黑" panose="020B0703020204020201" charset="-122"/>
                <a:ea typeface="微软雅黑" panose="020B0703020204020201" charset="-122"/>
              </a:rPr>
              <a:t>市场合伙人</a:t>
            </a:r>
          </a:p>
        </p:txBody>
      </p:sp>
      <p:sp>
        <p:nvSpPr>
          <p:cNvPr id="45" name="矩形 2"/>
          <p:cNvSpPr txBox="1"/>
          <p:nvPr/>
        </p:nvSpPr>
        <p:spPr>
          <a:xfrm>
            <a:off x="7755255" y="2020570"/>
            <a:ext cx="3432175" cy="1167130"/>
          </a:xfrm>
          <a:prstGeom prst="rect">
            <a:avLst/>
          </a:prstGeom>
          <a:noFill/>
          <a:ln w="12700" cap="flat">
            <a:noFill/>
            <a:miter lim="400000"/>
          </a:ln>
          <a:effectLst/>
        </p:spPr>
        <p:txBody>
          <a:bodyPr wrap="square" lIns="45719" tIns="45719" rIns="45719" bIns="45719" numCol="1" anchor="t">
            <a:spAutoFit/>
          </a:bodyPr>
          <a:lstStyle>
            <a:lvl1pPr algn="just" defTabSz="683260">
              <a:lnSpc>
                <a:spcPct val="140000"/>
              </a:lnSpc>
              <a:defRPr sz="1100">
                <a:solidFill>
                  <a:srgbClr val="404040"/>
                </a:solidFill>
                <a:latin typeface="Microsoft YaHei Light"/>
                <a:ea typeface="Microsoft YaHei Light"/>
                <a:cs typeface="Microsoft YaHei Light"/>
                <a:sym typeface="Microsoft YaHei Light"/>
              </a:defRPr>
            </a:lvl1pPr>
          </a:lstStyle>
          <a:p>
            <a:r>
              <a:rPr sz="1000">
                <a:solidFill>
                  <a:schemeClr val="tx1">
                    <a:lumMod val="75000"/>
                    <a:lumOff val="25000"/>
                  </a:schemeClr>
                </a:solidFill>
                <a:latin typeface="微软雅黑" panose="020B0703020204020201" charset="-122"/>
                <a:ea typeface="微软雅黑" panose="020B0703020204020201" charset="-122"/>
              </a:rPr>
              <a:t>十五年从业经验，曾供职于埃森哲、中软国际、香港赛马会等全球知名的IT管理咨询公司。曾为湖北移动省公司、万科地产、国泰航空、香港马会、华为等企业提供高端技术咨询服务。2017年加入旺链科技，负责行业解决方案研究及战略产品规划。</a:t>
            </a:r>
          </a:p>
        </p:txBody>
      </p:sp>
      <p:sp>
        <p:nvSpPr>
          <p:cNvPr id="46" name="矩形 3"/>
          <p:cNvSpPr txBox="1"/>
          <p:nvPr/>
        </p:nvSpPr>
        <p:spPr>
          <a:xfrm>
            <a:off x="7757795" y="1707515"/>
            <a:ext cx="3060700" cy="347980"/>
          </a:xfrm>
          <a:prstGeom prst="rect">
            <a:avLst/>
          </a:prstGeom>
          <a:noFill/>
          <a:ln w="12700" cap="flat">
            <a:noFill/>
            <a:miter lim="400000"/>
          </a:ln>
          <a:effectLst/>
        </p:spPr>
        <p:txBody>
          <a:bodyPr wrap="square" lIns="45719" tIns="45719" rIns="45719" bIns="45719" numCol="1" anchor="t">
            <a:spAutoFit/>
          </a:bodyPr>
          <a:lstStyle/>
          <a:p>
            <a:pPr algn="l">
              <a:lnSpc>
                <a:spcPct val="120000"/>
              </a:lnSpc>
              <a:defRPr sz="1600">
                <a:solidFill>
                  <a:srgbClr val="FA9D00"/>
                </a:solidFill>
                <a:latin typeface="Microsoft YaHei Light"/>
                <a:ea typeface="Microsoft YaHei Light"/>
                <a:cs typeface="Microsoft YaHei Light"/>
                <a:sym typeface="Microsoft YaHei Light"/>
              </a:defRPr>
            </a:pPr>
            <a:r>
              <a:rPr sz="1400" b="1">
                <a:latin typeface="Microsoft YaHei" panose="020B0703020204020201" charset="-122"/>
                <a:ea typeface="Microsoft YaHei" panose="020B0703020204020201" charset="-122"/>
              </a:rPr>
              <a:t>范席峰</a:t>
            </a:r>
            <a:r>
              <a:rPr sz="1400">
                <a:latin typeface="微软雅黑" panose="020B0703020204020201" charset="-122"/>
                <a:ea typeface="微软雅黑" panose="020B0703020204020201" charset="-122"/>
              </a:rPr>
              <a:t> </a:t>
            </a:r>
            <a:r>
              <a:rPr sz="1400">
                <a:solidFill>
                  <a:schemeClr val="bg1">
                    <a:lumMod val="50000"/>
                  </a:schemeClr>
                </a:solidFill>
                <a:latin typeface="微软雅黑" panose="020B0703020204020201" charset="-122"/>
                <a:ea typeface="微软雅黑" panose="020B0703020204020201" charset="-122"/>
              </a:rPr>
              <a:t>产品合伙人、宁波公司总经理</a:t>
            </a:r>
          </a:p>
        </p:txBody>
      </p:sp>
      <p:sp>
        <p:nvSpPr>
          <p:cNvPr id="48" name="矩形 5"/>
          <p:cNvSpPr txBox="1"/>
          <p:nvPr/>
        </p:nvSpPr>
        <p:spPr>
          <a:xfrm>
            <a:off x="7755255" y="4272280"/>
            <a:ext cx="3348355" cy="951865"/>
          </a:xfrm>
          <a:prstGeom prst="rect">
            <a:avLst/>
          </a:prstGeom>
          <a:noFill/>
          <a:ln w="12700" cap="flat">
            <a:noFill/>
            <a:miter lim="400000"/>
          </a:ln>
          <a:effectLst/>
        </p:spPr>
        <p:txBody>
          <a:bodyPr wrap="square" lIns="45719" tIns="45719" rIns="45719" bIns="45719" numCol="1" anchor="t">
            <a:spAutoFit/>
          </a:bodyPr>
          <a:lstStyle/>
          <a:p>
            <a:pPr algn="just" defTabSz="683260">
              <a:lnSpc>
                <a:spcPct val="140000"/>
              </a:lnSpc>
              <a:defRPr sz="1100">
                <a:solidFill>
                  <a:srgbClr val="404040"/>
                </a:solidFill>
                <a:latin typeface="Microsoft YaHei Light"/>
                <a:ea typeface="Microsoft YaHei Light"/>
                <a:cs typeface="Microsoft YaHei Light"/>
                <a:sym typeface="Microsoft YaHei Light"/>
              </a:defRPr>
            </a:pPr>
            <a:r>
              <a:rPr sz="1000">
                <a:solidFill>
                  <a:schemeClr val="tx1">
                    <a:lumMod val="75000"/>
                    <a:lumOff val="25000"/>
                  </a:schemeClr>
                </a:solidFill>
                <a:latin typeface="微软雅黑" panose="020B0703020204020201" charset="-122"/>
                <a:ea typeface="微软雅黑" panose="020B0703020204020201" charset="-122"/>
              </a:rPr>
              <a:t>澳门科技大学管理学硕士，丰富的人力资源及行政管理经验。擅长心理学、新型企业管理与企业经营的实践结合。2017年加入旺链科技，为企业人才培养提升、资源配置、企业文化搭建了科学高效的管理体系。</a:t>
            </a:r>
          </a:p>
        </p:txBody>
      </p:sp>
      <p:sp>
        <p:nvSpPr>
          <p:cNvPr id="49" name="矩形 6"/>
          <p:cNvSpPr txBox="1"/>
          <p:nvPr/>
        </p:nvSpPr>
        <p:spPr>
          <a:xfrm>
            <a:off x="7757795" y="3964940"/>
            <a:ext cx="2589530" cy="347980"/>
          </a:xfrm>
          <a:prstGeom prst="rect">
            <a:avLst/>
          </a:prstGeom>
          <a:noFill/>
          <a:ln w="12700" cap="flat">
            <a:noFill/>
            <a:miter lim="400000"/>
          </a:ln>
          <a:effectLst/>
        </p:spPr>
        <p:txBody>
          <a:bodyPr wrap="square" lIns="45719" tIns="45719" rIns="45719" bIns="45719" numCol="1" anchor="t">
            <a:spAutoFit/>
          </a:bodyPr>
          <a:lstStyle/>
          <a:p>
            <a:pPr algn="l">
              <a:lnSpc>
                <a:spcPct val="120000"/>
              </a:lnSpc>
              <a:defRPr sz="1600">
                <a:solidFill>
                  <a:srgbClr val="FA9D00"/>
                </a:solidFill>
                <a:latin typeface="Microsoft YaHei Light"/>
                <a:ea typeface="Microsoft YaHei Light"/>
                <a:cs typeface="Microsoft YaHei Light"/>
                <a:sym typeface="Microsoft YaHei Light"/>
              </a:defRPr>
            </a:pPr>
            <a:r>
              <a:rPr sz="1400" b="1">
                <a:latin typeface="Microsoft YaHei" panose="020B0703020204020201" charset="-122"/>
                <a:ea typeface="Microsoft YaHei" panose="020B0703020204020201" charset="-122"/>
                <a:cs typeface="Microsoft YaHei" panose="020B0703020204020201" charset="-122"/>
              </a:rPr>
              <a:t>钱欢欢 </a:t>
            </a:r>
            <a:r>
              <a:rPr sz="1400">
                <a:solidFill>
                  <a:schemeClr val="bg1">
                    <a:lumMod val="50000"/>
                  </a:schemeClr>
                </a:solidFill>
                <a:latin typeface="微软雅黑" panose="020B0703020204020201" charset="-122"/>
                <a:ea typeface="微软雅黑" panose="020B0703020204020201" charset="-122"/>
              </a:rPr>
              <a:t>人事行政合伙人</a:t>
            </a:r>
          </a:p>
        </p:txBody>
      </p:sp>
      <p:pic>
        <p:nvPicPr>
          <p:cNvPr id="52" name="图片 51" descr="22"/>
          <p:cNvPicPr>
            <a:picLocks noChangeAspect="1"/>
          </p:cNvPicPr>
          <p:nvPr/>
        </p:nvPicPr>
        <p:blipFill>
          <a:blip r:embed="rId8"/>
          <a:srcRect l="15960" t="1168" r="22141" b="49331"/>
          <a:stretch>
            <a:fillRect/>
          </a:stretch>
        </p:blipFill>
        <p:spPr>
          <a:xfrm>
            <a:off x="745490" y="1803400"/>
            <a:ext cx="1233805" cy="1480185"/>
          </a:xfrm>
          <a:prstGeom prst="rect">
            <a:avLst/>
          </a:prstGeom>
        </p:spPr>
      </p:pic>
      <p:pic>
        <p:nvPicPr>
          <p:cNvPr id="53" name="图片 52" descr="44"/>
          <p:cNvPicPr>
            <a:picLocks noChangeAspect="1"/>
          </p:cNvPicPr>
          <p:nvPr/>
        </p:nvPicPr>
        <p:blipFill>
          <a:blip r:embed="rId9"/>
          <a:srcRect l="22566" t="301" r="22594" b="55652"/>
          <a:stretch>
            <a:fillRect/>
          </a:stretch>
        </p:blipFill>
        <p:spPr>
          <a:xfrm>
            <a:off x="6336665" y="1803400"/>
            <a:ext cx="1237615" cy="1484630"/>
          </a:xfrm>
          <a:prstGeom prst="rect">
            <a:avLst/>
          </a:prstGeom>
        </p:spPr>
      </p:pic>
      <p:pic>
        <p:nvPicPr>
          <p:cNvPr id="55" name="图片 54" descr="13"/>
          <p:cNvPicPr>
            <a:picLocks noChangeAspect="1"/>
          </p:cNvPicPr>
          <p:nvPr/>
        </p:nvPicPr>
        <p:blipFill>
          <a:blip r:embed="rId10"/>
          <a:srcRect l="24385" t="670" r="24306" b="58039"/>
          <a:stretch>
            <a:fillRect/>
          </a:stretch>
        </p:blipFill>
        <p:spPr>
          <a:xfrm>
            <a:off x="6342380" y="4094480"/>
            <a:ext cx="1231900" cy="1487170"/>
          </a:xfrm>
          <a:prstGeom prst="rect">
            <a:avLst/>
          </a:prstGeom>
        </p:spPr>
      </p:pic>
      <p:pic>
        <p:nvPicPr>
          <p:cNvPr id="56" name="图片 55" descr="12"/>
          <p:cNvPicPr>
            <a:picLocks noChangeAspect="1"/>
          </p:cNvPicPr>
          <p:nvPr/>
        </p:nvPicPr>
        <p:blipFill>
          <a:blip r:embed="rId11"/>
          <a:srcRect l="18283" t="1908" r="21945" b="50811"/>
          <a:stretch>
            <a:fillRect/>
          </a:stretch>
        </p:blipFill>
        <p:spPr>
          <a:xfrm>
            <a:off x="745490" y="4094480"/>
            <a:ext cx="1233170" cy="1463040"/>
          </a:xfrm>
          <a:prstGeom prst="rect">
            <a:avLst/>
          </a:prstGeom>
        </p:spPr>
      </p:pic>
      <p:sp>
        <p:nvSpPr>
          <p:cNvPr id="58" name="矩形 57"/>
          <p:cNvSpPr/>
          <p:nvPr/>
        </p:nvSpPr>
        <p:spPr>
          <a:xfrm>
            <a:off x="189865" y="3673475"/>
            <a:ext cx="11268000" cy="18000"/>
          </a:xfrm>
          <a:prstGeom prst="rect">
            <a:avLst/>
          </a:prstGeom>
          <a:gradFill>
            <a:gsLst>
              <a:gs pos="100000">
                <a:srgbClr val="FCA100">
                  <a:alpha val="0"/>
                  <a:lumMod val="5000"/>
                  <a:lumOff val="95000"/>
                </a:srgbClr>
              </a:gs>
              <a:gs pos="0">
                <a:schemeClr val="accent1">
                  <a:lumMod val="5000"/>
                  <a:lumOff val="95000"/>
                  <a:alpha val="0"/>
                </a:schemeClr>
              </a:gs>
              <a:gs pos="51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
        <p:nvSpPr>
          <p:cNvPr id="60" name="矩形 59"/>
          <p:cNvSpPr/>
          <p:nvPr/>
        </p:nvSpPr>
        <p:spPr>
          <a:xfrm rot="5400000">
            <a:off x="3274470" y="3682810"/>
            <a:ext cx="5400000" cy="18000"/>
          </a:xfrm>
          <a:prstGeom prst="rect">
            <a:avLst/>
          </a:prstGeom>
          <a:gradFill>
            <a:gsLst>
              <a:gs pos="100000">
                <a:srgbClr val="FCA100">
                  <a:alpha val="0"/>
                  <a:lumMod val="5000"/>
                  <a:lumOff val="95000"/>
                </a:srgbClr>
              </a:gs>
              <a:gs pos="0">
                <a:schemeClr val="accent1">
                  <a:lumMod val="5000"/>
                  <a:lumOff val="95000"/>
                  <a:alpha val="0"/>
                </a:schemeClr>
              </a:gs>
              <a:gs pos="51000">
                <a:srgbClr val="FCA100"/>
              </a:gs>
            </a:gsLst>
            <a:lin ang="11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400">
              <a:solidFill>
                <a:schemeClr val="tx1">
                  <a:lumMod val="85000"/>
                  <a:lumOff val="15000"/>
                </a:schemeClr>
              </a:solidFill>
              <a:latin typeface="微软雅黑" panose="020B0703020204020201" charset="-122"/>
              <a:ea typeface="微软雅黑" panose="020B0703020204020201" charset="-122"/>
              <a:sym typeface="等线"/>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14" name="组合 13"/>
          <p:cNvGrpSpPr/>
          <p:nvPr/>
        </p:nvGrpSpPr>
        <p:grpSpPr>
          <a:xfrm>
            <a:off x="464185" y="326390"/>
            <a:ext cx="641985" cy="377190"/>
            <a:chOff x="731" y="514"/>
            <a:chExt cx="1011" cy="594"/>
          </a:xfrm>
        </p:grpSpPr>
        <p:sp>
          <p:nvSpPr>
            <p:cNvPr id="15"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6"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18" name="文本框 8"/>
          <p:cNvSpPr txBox="1"/>
          <p:nvPr/>
        </p:nvSpPr>
        <p:spPr>
          <a:xfrm>
            <a:off x="1299571" y="285280"/>
            <a:ext cx="92394"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endParaRPr lang="zh-CN" altLang="en-US" sz="2400" b="0" dirty="0">
              <a:solidFill>
                <a:schemeClr val="bg2"/>
              </a:solidFill>
              <a:latin typeface="微软雅黑" panose="020B0703020204020201" charset="-122"/>
              <a:ea typeface="微软雅黑" panose="020B0703020204020201" charset="-122"/>
            </a:endParaRPr>
          </a:p>
        </p:txBody>
      </p:sp>
      <p:sp>
        <p:nvSpPr>
          <p:cNvPr id="7" name="文本框 8"/>
          <p:cNvSpPr txBox="1"/>
          <p:nvPr/>
        </p:nvSpPr>
        <p:spPr>
          <a:xfrm>
            <a:off x="1299571" y="285280"/>
            <a:ext cx="2554541"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2"/>
                </a:solidFill>
                <a:latin typeface="微软雅黑" panose="020B0703020204020201" charset="-122"/>
                <a:ea typeface="微软雅黑" panose="020B0703020204020201" charset="-122"/>
              </a:rPr>
              <a:t>旺链科技的荣誉墙</a:t>
            </a:r>
          </a:p>
        </p:txBody>
      </p:sp>
      <p:pic>
        <p:nvPicPr>
          <p:cNvPr id="8" name="图片 11" descr="图片 11"/>
          <p:cNvPicPr>
            <a:picLocks noChangeAspect="1"/>
          </p:cNvPicPr>
          <p:nvPr/>
        </p:nvPicPr>
        <p:blipFill>
          <a:blip r:embed="rId4"/>
          <a:stretch>
            <a:fillRect/>
          </a:stretch>
        </p:blipFill>
        <p:spPr>
          <a:xfrm rot="16200000">
            <a:off x="9326245" y="1138063"/>
            <a:ext cx="1397000" cy="1960245"/>
          </a:xfrm>
          <a:prstGeom prst="rect">
            <a:avLst/>
          </a:prstGeom>
          <a:ln w="12700">
            <a:miter lim="400000"/>
            <a:headEnd/>
            <a:tailEnd/>
          </a:ln>
        </p:spPr>
      </p:pic>
      <p:pic>
        <p:nvPicPr>
          <p:cNvPr id="9" name="图片 8" descr="WechatIMG710"/>
          <p:cNvPicPr>
            <a:picLocks noChangeAspect="1"/>
          </p:cNvPicPr>
          <p:nvPr/>
        </p:nvPicPr>
        <p:blipFill>
          <a:blip r:embed="rId5"/>
          <a:srcRect/>
          <a:stretch>
            <a:fillRect/>
          </a:stretch>
        </p:blipFill>
        <p:spPr>
          <a:xfrm>
            <a:off x="6911340" y="1351423"/>
            <a:ext cx="2167255" cy="1532255"/>
          </a:xfrm>
          <a:prstGeom prst="rect">
            <a:avLst/>
          </a:prstGeom>
        </p:spPr>
      </p:pic>
      <p:grpSp>
        <p:nvGrpSpPr>
          <p:cNvPr id="10" name="组合 9"/>
          <p:cNvGrpSpPr/>
          <p:nvPr/>
        </p:nvGrpSpPr>
        <p:grpSpPr>
          <a:xfrm>
            <a:off x="4872990" y="4074938"/>
            <a:ext cx="6186805" cy="1852930"/>
            <a:chOff x="8729" y="6988"/>
            <a:chExt cx="8617" cy="2580"/>
          </a:xfrm>
        </p:grpSpPr>
        <p:pic>
          <p:nvPicPr>
            <p:cNvPr id="11" name="图片 10" descr="51564983078_.pic_hd"/>
            <p:cNvPicPr>
              <a:picLocks noChangeAspect="1"/>
            </p:cNvPicPr>
            <p:nvPr/>
          </p:nvPicPr>
          <p:blipFill>
            <a:blip r:embed="rId6"/>
            <a:stretch>
              <a:fillRect/>
            </a:stretch>
          </p:blipFill>
          <p:spPr>
            <a:xfrm>
              <a:off x="8729" y="7347"/>
              <a:ext cx="1316" cy="1863"/>
            </a:xfrm>
            <a:prstGeom prst="rect">
              <a:avLst/>
            </a:prstGeom>
          </p:spPr>
        </p:pic>
        <p:pic>
          <p:nvPicPr>
            <p:cNvPr id="12" name="图片 11" descr="81564983115_.pic_hd"/>
            <p:cNvPicPr>
              <a:picLocks noChangeAspect="1"/>
            </p:cNvPicPr>
            <p:nvPr/>
          </p:nvPicPr>
          <p:blipFill>
            <a:blip r:embed="rId7"/>
            <a:stretch>
              <a:fillRect/>
            </a:stretch>
          </p:blipFill>
          <p:spPr>
            <a:xfrm>
              <a:off x="10175" y="7347"/>
              <a:ext cx="1303" cy="1867"/>
            </a:xfrm>
            <a:prstGeom prst="rect">
              <a:avLst/>
            </a:prstGeom>
          </p:spPr>
        </p:pic>
        <p:pic>
          <p:nvPicPr>
            <p:cNvPr id="13" name="图片 12" descr="证书1"/>
            <p:cNvPicPr>
              <a:picLocks noChangeAspect="1"/>
            </p:cNvPicPr>
            <p:nvPr/>
          </p:nvPicPr>
          <p:blipFill>
            <a:blip r:embed="rId8"/>
            <a:srcRect/>
            <a:stretch>
              <a:fillRect/>
            </a:stretch>
          </p:blipFill>
          <p:spPr>
            <a:xfrm>
              <a:off x="14449" y="7347"/>
              <a:ext cx="1339" cy="1871"/>
            </a:xfrm>
            <a:prstGeom prst="rect">
              <a:avLst/>
            </a:prstGeom>
          </p:spPr>
        </p:pic>
        <p:pic>
          <p:nvPicPr>
            <p:cNvPr id="19" name="图片 18" descr="扫描文稿2"/>
            <p:cNvPicPr>
              <a:picLocks noChangeAspect="1"/>
            </p:cNvPicPr>
            <p:nvPr/>
          </p:nvPicPr>
          <p:blipFill>
            <a:blip r:embed="rId9"/>
            <a:stretch>
              <a:fillRect/>
            </a:stretch>
          </p:blipFill>
          <p:spPr>
            <a:xfrm>
              <a:off x="11613" y="7342"/>
              <a:ext cx="1314" cy="1867"/>
            </a:xfrm>
            <a:prstGeom prst="rect">
              <a:avLst/>
            </a:prstGeom>
          </p:spPr>
        </p:pic>
        <p:pic>
          <p:nvPicPr>
            <p:cNvPr id="20" name="图片 19" descr="获奖"/>
            <p:cNvPicPr>
              <a:picLocks noChangeAspect="1"/>
            </p:cNvPicPr>
            <p:nvPr/>
          </p:nvPicPr>
          <p:blipFill>
            <a:blip r:embed="rId10"/>
            <a:srcRect/>
            <a:stretch>
              <a:fillRect/>
            </a:stretch>
          </p:blipFill>
          <p:spPr>
            <a:xfrm>
              <a:off x="15788" y="6988"/>
              <a:ext cx="1559" cy="2580"/>
            </a:xfrm>
            <a:prstGeom prst="rect">
              <a:avLst/>
            </a:prstGeom>
          </p:spPr>
        </p:pic>
        <p:pic>
          <p:nvPicPr>
            <p:cNvPr id="21" name="图片 20" descr="ISO27001-01"/>
            <p:cNvPicPr>
              <a:picLocks noChangeAspect="1"/>
            </p:cNvPicPr>
            <p:nvPr/>
          </p:nvPicPr>
          <p:blipFill>
            <a:blip r:embed="rId11"/>
            <a:stretch>
              <a:fillRect/>
            </a:stretch>
          </p:blipFill>
          <p:spPr>
            <a:xfrm>
              <a:off x="13057" y="7357"/>
              <a:ext cx="1314" cy="1861"/>
            </a:xfrm>
            <a:prstGeom prst="rect">
              <a:avLst/>
            </a:prstGeom>
          </p:spPr>
        </p:pic>
      </p:grpSp>
      <p:grpSp>
        <p:nvGrpSpPr>
          <p:cNvPr id="22" name="组合 21"/>
          <p:cNvGrpSpPr/>
          <p:nvPr/>
        </p:nvGrpSpPr>
        <p:grpSpPr>
          <a:xfrm>
            <a:off x="4872355" y="2970038"/>
            <a:ext cx="6099175" cy="1204595"/>
            <a:chOff x="8737" y="4686"/>
            <a:chExt cx="8858" cy="1750"/>
          </a:xfrm>
        </p:grpSpPr>
        <p:grpSp>
          <p:nvGrpSpPr>
            <p:cNvPr id="23" name="组合 22"/>
            <p:cNvGrpSpPr/>
            <p:nvPr/>
          </p:nvGrpSpPr>
          <p:grpSpPr>
            <a:xfrm>
              <a:off x="8737" y="4686"/>
              <a:ext cx="5908" cy="1751"/>
              <a:chOff x="8737" y="4686"/>
              <a:chExt cx="8332" cy="2470"/>
            </a:xfrm>
          </p:grpSpPr>
          <p:pic>
            <p:nvPicPr>
              <p:cNvPr id="25" name="图片 24" descr="1_软件企业证书xiao"/>
              <p:cNvPicPr>
                <a:picLocks noChangeAspect="1"/>
              </p:cNvPicPr>
              <p:nvPr/>
            </p:nvPicPr>
            <p:blipFill>
              <a:blip r:embed="rId12"/>
              <a:stretch>
                <a:fillRect/>
              </a:stretch>
            </p:blipFill>
            <p:spPr>
              <a:xfrm>
                <a:off x="8737" y="4686"/>
                <a:ext cx="4113" cy="2471"/>
              </a:xfrm>
              <a:prstGeom prst="rect">
                <a:avLst/>
              </a:prstGeom>
            </p:spPr>
          </p:pic>
          <p:pic>
            <p:nvPicPr>
              <p:cNvPr id="26" name="图片 25" descr="24"/>
              <p:cNvPicPr>
                <a:picLocks noChangeAspect="1"/>
              </p:cNvPicPr>
              <p:nvPr/>
            </p:nvPicPr>
            <p:blipFill>
              <a:blip r:embed="rId13"/>
              <a:stretch>
                <a:fillRect/>
              </a:stretch>
            </p:blipFill>
            <p:spPr>
              <a:xfrm>
                <a:off x="13065" y="4686"/>
                <a:ext cx="4005" cy="2471"/>
              </a:xfrm>
              <a:prstGeom prst="rect">
                <a:avLst/>
              </a:prstGeom>
            </p:spPr>
          </p:pic>
        </p:grpSp>
        <p:pic>
          <p:nvPicPr>
            <p:cNvPr id="24" name="图片 23" descr="功能测试证书"/>
            <p:cNvPicPr>
              <a:picLocks noChangeAspect="1"/>
            </p:cNvPicPr>
            <p:nvPr/>
          </p:nvPicPr>
          <p:blipFill>
            <a:blip r:embed="rId14"/>
            <a:stretch>
              <a:fillRect/>
            </a:stretch>
          </p:blipFill>
          <p:spPr>
            <a:xfrm>
              <a:off x="14775" y="4686"/>
              <a:ext cx="2821" cy="1751"/>
            </a:xfrm>
            <a:prstGeom prst="rect">
              <a:avLst/>
            </a:prstGeom>
          </p:spPr>
        </p:pic>
      </p:grpSp>
      <p:grpSp>
        <p:nvGrpSpPr>
          <p:cNvPr id="27" name="组合 26"/>
          <p:cNvGrpSpPr/>
          <p:nvPr/>
        </p:nvGrpSpPr>
        <p:grpSpPr>
          <a:xfrm>
            <a:off x="4818380" y="1351423"/>
            <a:ext cx="2166620" cy="1531620"/>
            <a:chOff x="8542" y="3201"/>
            <a:chExt cx="2960" cy="2092"/>
          </a:xfrm>
        </p:grpSpPr>
        <p:pic>
          <p:nvPicPr>
            <p:cNvPr id="28" name="图片 27" descr="WechatIMG710"/>
            <p:cNvPicPr>
              <a:picLocks noChangeAspect="1"/>
            </p:cNvPicPr>
            <p:nvPr/>
          </p:nvPicPr>
          <p:blipFill>
            <a:blip r:embed="rId5"/>
            <a:srcRect/>
            <a:stretch>
              <a:fillRect/>
            </a:stretch>
          </p:blipFill>
          <p:spPr>
            <a:xfrm>
              <a:off x="8542" y="3201"/>
              <a:ext cx="2961" cy="2093"/>
            </a:xfrm>
            <a:prstGeom prst="rect">
              <a:avLst/>
            </a:prstGeom>
          </p:spPr>
        </p:pic>
        <p:pic>
          <p:nvPicPr>
            <p:cNvPr id="29" name="图片 28" descr="高新技术企业证书"/>
            <p:cNvPicPr>
              <a:picLocks noChangeAspect="1"/>
            </p:cNvPicPr>
            <p:nvPr/>
          </p:nvPicPr>
          <p:blipFill>
            <a:blip r:embed="rId15"/>
            <a:stretch>
              <a:fillRect/>
            </a:stretch>
          </p:blipFill>
          <p:spPr>
            <a:xfrm>
              <a:off x="8720" y="3402"/>
              <a:ext cx="2541" cy="1717"/>
            </a:xfrm>
            <a:prstGeom prst="rect">
              <a:avLst/>
            </a:prstGeom>
          </p:spPr>
        </p:pic>
      </p:grpSp>
      <p:sp>
        <p:nvSpPr>
          <p:cNvPr id="30" name="文本框 3"/>
          <p:cNvSpPr txBox="1"/>
          <p:nvPr/>
        </p:nvSpPr>
        <p:spPr>
          <a:xfrm>
            <a:off x="825500" y="1498743"/>
            <a:ext cx="4123055" cy="1381760"/>
          </a:xfrm>
          <a:prstGeom prst="rect">
            <a:avLst/>
          </a:prstGeom>
          <a:ln w="12700">
            <a:miter lim="400000"/>
          </a:ln>
        </p:spPr>
        <p:txBody>
          <a:bodyPr wrap="square" lIns="45718" tIns="45718" rIns="45718" bIns="45718">
            <a:spAutoFit/>
          </a:bodyPr>
          <a:lstStyle/>
          <a:p>
            <a:pPr marL="285750" indent="-285750">
              <a:lnSpc>
                <a:spcPct val="140000"/>
              </a:lnSpc>
              <a:buFont typeface="Wingdings" panose="05000000000000000000" charset="0"/>
              <a:buChar char=""/>
              <a:defRPr sz="1400">
                <a:solidFill>
                  <a:srgbClr val="595959"/>
                </a:solidFill>
                <a:latin typeface="Microsoft YaHei Light"/>
                <a:ea typeface="Microsoft YaHei Light"/>
                <a:cs typeface="Microsoft YaHei Light"/>
                <a:sym typeface="Microsoft YaHei Light"/>
              </a:defRPr>
            </a:pPr>
            <a:r>
              <a:rPr lang="zh-CN" sz="1200" b="1" dirty="0">
                <a:solidFill>
                  <a:srgbClr val="FF9C00"/>
                </a:solidFill>
                <a:latin typeface="微软雅黑" panose="020B0703020204020201" charset="-122"/>
                <a:ea typeface="微软雅黑" panose="020B0703020204020201" charset="-122"/>
                <a:cs typeface="微软雅黑" panose="020B0703020204020201" charset="-122"/>
                <a:sym typeface="+mn-ea"/>
              </a:rPr>
              <a:t>国家高新技术企业</a:t>
            </a:r>
            <a:endParaRPr sz="1200" b="1" dirty="0">
              <a:solidFill>
                <a:srgbClr val="FF9C00"/>
              </a:solidFill>
              <a:latin typeface="微软雅黑" panose="020B0703020204020201" charset="-122"/>
              <a:ea typeface="微软雅黑" panose="020B0703020204020201" charset="-122"/>
              <a:cs typeface="微软雅黑" panose="020B0703020204020201" charset="-122"/>
              <a:sym typeface="+mn-ea"/>
            </a:endParaRPr>
          </a:p>
          <a:p>
            <a:pPr marL="285750" indent="-285750">
              <a:lnSpc>
                <a:spcPct val="140000"/>
              </a:lnSpc>
              <a:buFont typeface="Wingdings" panose="05000000000000000000" charset="0"/>
              <a:buChar char=""/>
              <a:defRPr sz="1400">
                <a:solidFill>
                  <a:srgbClr val="595959"/>
                </a:solidFill>
                <a:latin typeface="Microsoft YaHei Light"/>
                <a:ea typeface="Microsoft YaHei Light"/>
                <a:cs typeface="Microsoft YaHei Light"/>
                <a:sym typeface="Microsoft YaHei Light"/>
              </a:defRPr>
            </a:pPr>
            <a:r>
              <a:rPr sz="1200" b="1" dirty="0" err="1">
                <a:solidFill>
                  <a:srgbClr val="FF9C00"/>
                </a:solidFill>
                <a:latin typeface="微软雅黑" panose="020B0703020204020201" charset="-122"/>
                <a:ea typeface="微软雅黑" panose="020B0703020204020201" charset="-122"/>
                <a:cs typeface="微软雅黑" panose="020B0703020204020201" charset="-122"/>
                <a:sym typeface="+mn-ea"/>
              </a:rPr>
              <a:t>双软企业认证</a:t>
            </a:r>
            <a:endParaRPr sz="1200" dirty="0">
              <a:solidFill>
                <a:schemeClr val="tx1">
                  <a:lumMod val="65000"/>
                  <a:lumOff val="35000"/>
                </a:schemeClr>
              </a:solidFill>
              <a:latin typeface="微软雅黑" panose="020B0703020204020201" charset="-122"/>
              <a:ea typeface="微软雅黑" panose="020B0703020204020201" charset="-122"/>
              <a:cs typeface="微软雅黑" panose="020B0703020204020201" charset="-122"/>
              <a:sym typeface="+mn-ea"/>
            </a:endParaRPr>
          </a:p>
          <a:p>
            <a:pPr marL="285750" indent="-285750">
              <a:lnSpc>
                <a:spcPct val="140000"/>
              </a:lnSpc>
              <a:buFont typeface="Wingdings" panose="05000000000000000000" charset="0"/>
              <a:buChar char=""/>
              <a:defRPr sz="1400">
                <a:solidFill>
                  <a:srgbClr val="595959"/>
                </a:solidFill>
                <a:latin typeface="Microsoft YaHei Light"/>
                <a:ea typeface="Microsoft YaHei Light"/>
                <a:cs typeface="Microsoft YaHei Light"/>
                <a:sym typeface="Microsoft YaHei Light"/>
              </a:defRPr>
            </a:pPr>
            <a:r>
              <a:rPr sz="1200" dirty="0">
                <a:solidFill>
                  <a:schemeClr val="tx1">
                    <a:lumMod val="65000"/>
                    <a:lumOff val="35000"/>
                  </a:schemeClr>
                </a:solidFill>
                <a:latin typeface="微软雅黑" panose="020B0703020204020201" charset="-122"/>
                <a:ea typeface="微软雅黑" panose="020B0703020204020201" charset="-122"/>
                <a:cs typeface="微软雅黑" panose="020B0703020204020201" charset="-122"/>
              </a:rPr>
              <a:t>ISO27001管理体系认证企业</a:t>
            </a:r>
          </a:p>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b="0" dirty="0" err="1">
                <a:solidFill>
                  <a:schemeClr val="tx1">
                    <a:lumMod val="65000"/>
                    <a:lumOff val="35000"/>
                  </a:schemeClr>
                </a:solidFill>
                <a:latin typeface="微软雅黑" panose="020B0703020204020201" charset="-122"/>
                <a:ea typeface="微软雅黑" panose="020B0703020204020201" charset="-122"/>
              </a:rPr>
              <a:t>AAA级信用单位</a:t>
            </a:r>
            <a:endParaRPr sz="1200" b="0" dirty="0">
              <a:solidFill>
                <a:schemeClr val="tx1">
                  <a:lumMod val="65000"/>
                  <a:lumOff val="35000"/>
                </a:schemeClr>
              </a:solidFill>
              <a:latin typeface="微软雅黑" panose="020B0703020204020201" charset="-122"/>
              <a:ea typeface="微软雅黑" panose="020B0703020204020201" charset="-122"/>
            </a:endParaRPr>
          </a:p>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200" b="0" dirty="0">
                <a:solidFill>
                  <a:schemeClr val="tx1">
                    <a:lumMod val="65000"/>
                    <a:lumOff val="35000"/>
                  </a:schemeClr>
                </a:solidFill>
                <a:latin typeface="微软雅黑" panose="020B0703020204020201" charset="-122"/>
                <a:ea typeface="微软雅黑" panose="020B0703020204020201" charset="-122"/>
              </a:rPr>
              <a:t>区块链系统功能测试认证</a:t>
            </a:r>
          </a:p>
        </p:txBody>
      </p:sp>
      <p:sp>
        <p:nvSpPr>
          <p:cNvPr id="31" name="文本框 30"/>
          <p:cNvSpPr txBox="1"/>
          <p:nvPr/>
        </p:nvSpPr>
        <p:spPr>
          <a:xfrm>
            <a:off x="825500" y="2971308"/>
            <a:ext cx="4123055" cy="1123315"/>
          </a:xfrm>
          <a:prstGeom prst="rect">
            <a:avLst/>
          </a:prstGeom>
          <a:ln w="12700">
            <a:miter lim="400000"/>
          </a:ln>
        </p:spPr>
        <p:txBody>
          <a:bodyPr wrap="square" lIns="45718" tIns="45718" rIns="45718" bIns="45718">
            <a:spAutoFit/>
          </a:bodyPr>
          <a:lstStyle/>
          <a:p>
            <a:pPr marL="285750" indent="-285750">
              <a:lnSpc>
                <a:spcPct val="140000"/>
              </a:lnSpc>
              <a:buFont typeface="Wingdings" panose="05000000000000000000" charset="0"/>
              <a:buChar char=""/>
              <a:defRPr sz="1400">
                <a:solidFill>
                  <a:srgbClr val="595959"/>
                </a:solidFill>
                <a:latin typeface="Microsoft YaHei Light"/>
                <a:ea typeface="Microsoft YaHei Light"/>
                <a:cs typeface="Microsoft YaHei Light"/>
                <a:sym typeface="Microsoft YaHei Light"/>
              </a:defRPr>
            </a:pPr>
            <a:r>
              <a:rPr lang="zh-CN" altLang="en-US" sz="1200" b="1">
                <a:solidFill>
                  <a:srgbClr val="FF9C00"/>
                </a:solidFill>
                <a:latin typeface="微软雅黑" panose="020B0703020204020201" charset="-122"/>
                <a:ea typeface="微软雅黑" panose="020B0703020204020201" charset="-122"/>
                <a:cs typeface="微软雅黑" panose="020B0703020204020201" charset="-122"/>
                <a:sym typeface="+mn-ea"/>
              </a:rPr>
              <a:t>2020亚太区块链企业TOP10</a:t>
            </a:r>
            <a:endParaRPr sz="1200">
              <a:solidFill>
                <a:schemeClr val="tx1">
                  <a:lumMod val="65000"/>
                  <a:lumOff val="35000"/>
                </a:schemeClr>
              </a:solidFill>
              <a:latin typeface="微软雅黑" panose="020B0703020204020201" charset="-122"/>
              <a:ea typeface="微软雅黑" panose="020B0703020204020201" charset="-122"/>
            </a:endParaRPr>
          </a:p>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en-US" altLang="zh-CN" sz="1200" b="0">
                <a:solidFill>
                  <a:schemeClr val="tx1">
                    <a:lumMod val="65000"/>
                    <a:lumOff val="35000"/>
                  </a:schemeClr>
                </a:solidFill>
                <a:sym typeface="+mn-ea"/>
              </a:rPr>
              <a:t>2019</a:t>
            </a:r>
            <a:r>
              <a:rPr lang="zh-CN" altLang="en-US" sz="1200" b="0">
                <a:solidFill>
                  <a:schemeClr val="tx1">
                    <a:lumMod val="65000"/>
                    <a:lumOff val="35000"/>
                  </a:schemeClr>
                </a:solidFill>
                <a:sym typeface="+mn-ea"/>
              </a:rPr>
              <a:t>上海区块链创新企业</a:t>
            </a:r>
            <a:r>
              <a:rPr lang="en-US" altLang="zh-CN" sz="1200" b="0">
                <a:solidFill>
                  <a:schemeClr val="tx1">
                    <a:lumMod val="65000"/>
                    <a:lumOff val="35000"/>
                  </a:schemeClr>
                </a:solidFill>
                <a:sym typeface="+mn-ea"/>
              </a:rPr>
              <a:t>TOP20</a:t>
            </a:r>
          </a:p>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b="0">
                <a:solidFill>
                  <a:schemeClr val="tx1">
                    <a:lumMod val="65000"/>
                    <a:lumOff val="35000"/>
                  </a:schemeClr>
                </a:solidFill>
                <a:sym typeface="+mn-ea"/>
              </a:rPr>
              <a:t>2018中国区块链企业100强</a:t>
            </a:r>
            <a:endParaRPr lang="en-US" altLang="zh-CN" sz="1200" b="0">
              <a:solidFill>
                <a:schemeClr val="tx1">
                  <a:lumMod val="65000"/>
                  <a:lumOff val="35000"/>
                </a:schemeClr>
              </a:solidFill>
              <a:sym typeface="+mn-ea"/>
            </a:endParaRPr>
          </a:p>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en-US" sz="1200" b="0">
                <a:solidFill>
                  <a:schemeClr val="tx1">
                    <a:lumMod val="65000"/>
                    <a:lumOff val="35000"/>
                  </a:schemeClr>
                </a:solidFill>
                <a:latin typeface="微软雅黑" panose="020B0703020204020201" charset="-122"/>
                <a:ea typeface="微软雅黑" panose="020B0703020204020201" charset="-122"/>
              </a:rPr>
              <a:t>首批H</a:t>
            </a:r>
            <a:r>
              <a:rPr sz="1200" b="0">
                <a:solidFill>
                  <a:schemeClr val="tx1">
                    <a:lumMod val="65000"/>
                    <a:lumOff val="35000"/>
                  </a:schemeClr>
                </a:solidFill>
                <a:latin typeface="微软雅黑" panose="020B0703020204020201" charset="-122"/>
                <a:ea typeface="微软雅黑" panose="020B0703020204020201" charset="-122"/>
              </a:rPr>
              <a:t>yperledger联盟成员</a:t>
            </a:r>
          </a:p>
        </p:txBody>
      </p:sp>
      <p:sp>
        <p:nvSpPr>
          <p:cNvPr id="32" name="文本框 3"/>
          <p:cNvSpPr txBox="1"/>
          <p:nvPr/>
        </p:nvSpPr>
        <p:spPr>
          <a:xfrm>
            <a:off x="838200" y="4235593"/>
            <a:ext cx="4123055" cy="1381760"/>
          </a:xfrm>
          <a:prstGeom prst="rect">
            <a:avLst/>
          </a:prstGeom>
          <a:ln w="12700">
            <a:miter lim="400000"/>
          </a:ln>
        </p:spPr>
        <p:txBody>
          <a:bodyPr wrap="square" lIns="45718" tIns="45718" rIns="45718" bIns="45718">
            <a:spAutoFit/>
          </a:bodyPr>
          <a:lstStyle/>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b="0" dirty="0">
                <a:solidFill>
                  <a:schemeClr val="tx1">
                    <a:lumMod val="65000"/>
                    <a:lumOff val="35000"/>
                  </a:schemeClr>
                </a:solidFill>
                <a:sym typeface="+mn-ea"/>
              </a:rPr>
              <a:t>2017-2018年度卓越区块链领军企业</a:t>
            </a:r>
            <a:endParaRPr sz="1200" b="0" dirty="0">
              <a:solidFill>
                <a:schemeClr val="tx1">
                  <a:lumMod val="65000"/>
                  <a:lumOff val="35000"/>
                </a:schemeClr>
              </a:solidFill>
              <a:latin typeface="微软雅黑" panose="020B0703020204020201" charset="-122"/>
              <a:ea typeface="微软雅黑" panose="020B0703020204020201" charset="-122"/>
            </a:endParaRPr>
          </a:p>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b="0" dirty="0">
                <a:solidFill>
                  <a:schemeClr val="tx1">
                    <a:lumMod val="65000"/>
                    <a:lumOff val="35000"/>
                  </a:schemeClr>
                </a:solidFill>
                <a:latin typeface="微软雅黑" panose="020B0703020204020201" charset="-122"/>
                <a:ea typeface="微软雅黑" panose="020B0703020204020201" charset="-122"/>
              </a:rPr>
              <a:t>2019区块链领域技术创新企业</a:t>
            </a:r>
          </a:p>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sz="1200" b="0" dirty="0">
                <a:solidFill>
                  <a:schemeClr val="tx1">
                    <a:lumMod val="65000"/>
                    <a:lumOff val="35000"/>
                  </a:schemeClr>
                </a:solidFill>
                <a:latin typeface="微软雅黑" panose="020B0703020204020201" charset="-122"/>
                <a:ea typeface="微软雅黑" panose="020B0703020204020201" charset="-122"/>
              </a:rPr>
              <a:t>2019上海区块链协会会员单位</a:t>
            </a:r>
          </a:p>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en-US" altLang="zh-CN" sz="1200" b="0" dirty="0">
                <a:solidFill>
                  <a:schemeClr val="tx1">
                    <a:lumMod val="65000"/>
                    <a:lumOff val="35000"/>
                  </a:schemeClr>
                </a:solidFill>
                <a:sym typeface="+mn-ea"/>
              </a:rPr>
              <a:t>2019</a:t>
            </a:r>
            <a:r>
              <a:rPr lang="zh-CN" altLang="en-US" sz="1200" b="0" dirty="0">
                <a:solidFill>
                  <a:schemeClr val="tx1">
                    <a:lumMod val="65000"/>
                    <a:lumOff val="35000"/>
                  </a:schemeClr>
                </a:solidFill>
                <a:sym typeface="+mn-ea"/>
              </a:rPr>
              <a:t>中国区块链技术服务首选品牌</a:t>
            </a:r>
            <a:endParaRPr sz="1200" b="0" dirty="0">
              <a:solidFill>
                <a:schemeClr val="tx1">
                  <a:lumMod val="65000"/>
                  <a:lumOff val="35000"/>
                </a:schemeClr>
              </a:solidFill>
              <a:latin typeface="微软雅黑" panose="020B0703020204020201" charset="-122"/>
              <a:ea typeface="微软雅黑" panose="020B0703020204020201" charset="-122"/>
            </a:endParaRPr>
          </a:p>
          <a:p>
            <a:pPr marL="285750" indent="-285750">
              <a:lnSpc>
                <a:spcPct val="140000"/>
              </a:lnSpc>
              <a:buFont typeface="Wingdings" panose="05000000000000000000" charset="0"/>
              <a:buChar char=""/>
              <a:defRPr sz="20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en-US" sz="1200" b="0" dirty="0">
                <a:solidFill>
                  <a:schemeClr val="tx1">
                    <a:lumMod val="65000"/>
                    <a:lumOff val="35000"/>
                  </a:schemeClr>
                </a:solidFill>
                <a:latin typeface="微软雅黑" panose="020B0703020204020201" charset="-122"/>
                <a:ea typeface="微软雅黑" panose="020B0703020204020201" charset="-122"/>
              </a:rPr>
              <a:t>2019</a:t>
            </a:r>
            <a:r>
              <a:rPr lang="zh-CN" altLang="en-US" sz="1200" b="0" dirty="0">
                <a:solidFill>
                  <a:schemeClr val="tx1">
                    <a:lumMod val="65000"/>
                    <a:lumOff val="35000"/>
                  </a:schemeClr>
                </a:solidFill>
                <a:latin typeface="微软雅黑" panose="020B0703020204020201" charset="-122"/>
                <a:ea typeface="微软雅黑" panose="020B0703020204020201" charset="-122"/>
              </a:rPr>
              <a:t>中国区块链创新产品奖（</a:t>
            </a:r>
            <a:r>
              <a:rPr lang="en-US" altLang="zh-CN" sz="1200" b="0" dirty="0" err="1">
                <a:solidFill>
                  <a:schemeClr val="tx1">
                    <a:lumMod val="65000"/>
                    <a:lumOff val="35000"/>
                  </a:schemeClr>
                </a:solidFill>
                <a:latin typeface="微软雅黑" panose="020B0703020204020201" charset="-122"/>
                <a:ea typeface="微软雅黑" panose="020B0703020204020201" charset="-122"/>
              </a:rPr>
              <a:t>VoneTracer</a:t>
            </a:r>
            <a:r>
              <a:rPr lang="zh-CN" sz="1200" b="0" dirty="0">
                <a:solidFill>
                  <a:schemeClr val="tx1">
                    <a:lumMod val="65000"/>
                    <a:lumOff val="35000"/>
                  </a:schemeClr>
                </a:solidFill>
                <a:latin typeface="微软雅黑" panose="020B0703020204020201" charset="-122"/>
                <a:ea typeface="微软雅黑" panose="020B0703020204020201" charset="-122"/>
              </a:rPr>
              <a:t>）</a:t>
            </a:r>
            <a:endParaRPr lang="zh-CN" altLang="en-US" sz="1200" b="0" dirty="0">
              <a:solidFill>
                <a:schemeClr val="tx1">
                  <a:lumMod val="65000"/>
                  <a:lumOff val="35000"/>
                </a:schemeClr>
              </a:solidFill>
              <a:latin typeface="微软雅黑" panose="020B0703020204020201" charset="-122"/>
              <a:ea typeface="微软雅黑" panose="020B0703020204020201" charset="-122"/>
            </a:endParaRPr>
          </a:p>
        </p:txBody>
      </p:sp>
      <p:pic>
        <p:nvPicPr>
          <p:cNvPr id="10244" name="Picture 4" descr="page5image330508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889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page5image330777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88900" cy="17018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age5image310456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838200" cy="264160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page5image328716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889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5" name="文本框 4"/>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38</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910" y="-45085"/>
            <a:ext cx="12275820" cy="6948170"/>
            <a:chOff x="-66" y="-71"/>
            <a:chExt cx="19332" cy="10942"/>
          </a:xfrm>
        </p:grpSpPr>
        <p:pic>
          <p:nvPicPr>
            <p:cNvPr id="7" name="图片 6" descr="黑色背景"/>
            <p:cNvPicPr>
              <a:picLocks noChangeAspect="1"/>
            </p:cNvPicPr>
            <p:nvPr/>
          </p:nvPicPr>
          <p:blipFill>
            <a:blip r:embed="rId3"/>
            <a:stretch>
              <a:fillRect/>
            </a:stretch>
          </p:blipFill>
          <p:spPr>
            <a:xfrm>
              <a:off x="-66" y="-37"/>
              <a:ext cx="19333" cy="10874"/>
            </a:xfrm>
            <a:prstGeom prst="rect">
              <a:avLst/>
            </a:prstGeom>
          </p:spPr>
        </p:pic>
        <p:sp>
          <p:nvSpPr>
            <p:cNvPr id="3" name="矩形 2"/>
            <p:cNvSpPr/>
            <p:nvPr/>
          </p:nvSpPr>
          <p:spPr>
            <a:xfrm>
              <a:off x="-66" y="-71"/>
              <a:ext cx="19332" cy="10942"/>
            </a:xfrm>
            <a:prstGeom prst="rect">
              <a:avLst/>
            </a:prstGeom>
            <a:solidFill>
              <a:schemeClr val="tx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pic>
        <p:nvPicPr>
          <p:cNvPr id="27" name="图片 26" descr="旺链logo--"/>
          <p:cNvPicPr>
            <a:picLocks noChangeAspect="1"/>
          </p:cNvPicPr>
          <p:nvPr/>
        </p:nvPicPr>
        <p:blipFill>
          <a:blip r:embed="rId4"/>
          <a:stretch>
            <a:fillRect/>
          </a:stretch>
        </p:blipFill>
        <p:spPr>
          <a:xfrm>
            <a:off x="10548620" y="382270"/>
            <a:ext cx="1217930" cy="367030"/>
          </a:xfrm>
          <a:prstGeom prst="rect">
            <a:avLst/>
          </a:prstGeom>
        </p:spPr>
      </p:pic>
      <p:grpSp>
        <p:nvGrpSpPr>
          <p:cNvPr id="4" name="组合 3"/>
          <p:cNvGrpSpPr/>
          <p:nvPr/>
        </p:nvGrpSpPr>
        <p:grpSpPr>
          <a:xfrm>
            <a:off x="1911262" y="2282358"/>
            <a:ext cx="1694921" cy="1077214"/>
            <a:chOff x="1911262" y="2282358"/>
            <a:chExt cx="1694921" cy="1077214"/>
          </a:xfrm>
        </p:grpSpPr>
        <p:sp>
          <p:nvSpPr>
            <p:cNvPr id="5" name="文本框 4"/>
            <p:cNvSpPr txBox="1"/>
            <p:nvPr/>
          </p:nvSpPr>
          <p:spPr>
            <a:xfrm>
              <a:off x="1911262" y="2282358"/>
              <a:ext cx="1543138" cy="10772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3600" dirty="0">
                  <a:solidFill>
                    <a:srgbClr val="F49D3F"/>
                  </a:solidFill>
                  <a:latin typeface="微软雅黑" panose="020B0703020204020201" charset="-122"/>
                  <a:ea typeface="微软雅黑" panose="020B0703020204020201" charset="-122"/>
                  <a:cs typeface="+mn-cs"/>
                  <a:sym typeface="Helvetica" panose="020B06040202020A0204"/>
                </a:rPr>
                <a:t>Part 1  </a:t>
              </a:r>
            </a:p>
            <a:p>
              <a:pPr marL="0" marR="0" indent="0" algn="l" defTabSz="457200" rtl="0" fontAlgn="auto" latinLnBrk="0" hangingPunct="0">
                <a:lnSpc>
                  <a:spcPct val="100000"/>
                </a:lnSpc>
                <a:spcBef>
                  <a:spcPts val="0"/>
                </a:spcBef>
                <a:spcAft>
                  <a:spcPts val="0"/>
                </a:spcAft>
                <a:buClrTx/>
                <a:buSzTx/>
                <a:buFontTx/>
                <a:buNone/>
              </a:pPr>
              <a:r>
                <a:rPr lang="zh-CN" altLang="en-US" sz="2800" dirty="0">
                  <a:solidFill>
                    <a:schemeClr val="bg1"/>
                  </a:solidFill>
                  <a:latin typeface="微软雅黑" panose="020B0703020204020201" charset="-122"/>
                  <a:ea typeface="微软雅黑" panose="020B0703020204020201" charset="-122"/>
                  <a:cs typeface="+mn-cs"/>
                  <a:sym typeface="Helvetica" panose="020B06040202020A0204"/>
                </a:rPr>
                <a:t>行业视野</a:t>
              </a:r>
              <a:endParaRPr kumimoji="0" lang="zh-CN" altLang="en-US" sz="28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Helvetica" panose="020B06040202020A0204"/>
              </a:endParaRPr>
            </a:p>
          </p:txBody>
        </p:sp>
        <p:cxnSp>
          <p:nvCxnSpPr>
            <p:cNvPr id="6" name="直线连接符 20"/>
            <p:cNvCxnSpPr/>
            <p:nvPr/>
          </p:nvCxnSpPr>
          <p:spPr>
            <a:xfrm>
              <a:off x="3606183" y="2395471"/>
              <a:ext cx="0" cy="904739"/>
            </a:xfrm>
            <a:prstGeom prst="line">
              <a:avLst/>
            </a:prstGeom>
            <a:noFill/>
            <a:ln w="25400" cap="flat">
              <a:solidFill>
                <a:srgbClr val="FF9300"/>
              </a:solidFill>
              <a:prstDash val="solid"/>
              <a:round/>
            </a:ln>
          </p:spPr>
          <p:style>
            <a:lnRef idx="0">
              <a:scrgbClr r="0" g="0" b="0"/>
            </a:lnRef>
            <a:fillRef idx="0">
              <a:scrgbClr r="0" g="0" b="0"/>
            </a:fillRef>
            <a:effectRef idx="0">
              <a:scrgbClr r="0" g="0" b="0"/>
            </a:effectRef>
            <a:fontRef idx="none"/>
          </p:style>
        </p:cxnSp>
      </p:grpSp>
      <p:sp>
        <p:nvSpPr>
          <p:cNvPr id="10" name="文本框 9"/>
          <p:cNvSpPr txBox="1"/>
          <p:nvPr/>
        </p:nvSpPr>
        <p:spPr>
          <a:xfrm>
            <a:off x="3757967" y="2776994"/>
            <a:ext cx="5321633"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mn-ea"/>
                <a:cs typeface="+mn-cs"/>
                <a:sym typeface="等线"/>
              </a:rPr>
              <a:t>权威研判：区块链市场越发明朗</a:t>
            </a:r>
            <a:endParaRPr lang="en-US" altLang="zh-CN" sz="1400" dirty="0">
              <a:solidFill>
                <a:schemeClr val="bg1"/>
              </a:solidFill>
              <a:latin typeface="+mn-ea"/>
              <a:cs typeface="+mn-cs"/>
              <a:sym typeface="等线"/>
            </a:endParaRPr>
          </a:p>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mn-ea"/>
                <a:cs typeface="+mn-cs"/>
                <a:sym typeface="等线"/>
              </a:rPr>
              <a:t>全球市场区块链应用场景展望</a:t>
            </a:r>
            <a:endParaRPr lang="en-US" altLang="zh-CN" sz="1400" dirty="0">
              <a:solidFill>
                <a:schemeClr val="bg1"/>
              </a:solidFill>
              <a:latin typeface="+mn-ea"/>
              <a:cs typeface="+mn-cs"/>
              <a:sym typeface="等线"/>
            </a:endParaRPr>
          </a:p>
        </p:txBody>
      </p:sp>
      <p:sp>
        <p:nvSpPr>
          <p:cNvPr id="2" name="文本框 1"/>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tx1">
                    <a:lumMod val="50000"/>
                    <a:lumOff val="50000"/>
                  </a:schemeClr>
                </a:solidFill>
                <a:latin typeface="微软雅黑" panose="020B0703020204020201" charset="-122"/>
                <a:ea typeface="微软雅黑" panose="020B0703020204020201" charset="-122"/>
                <a:cs typeface="+mn-cs"/>
                <a:sym typeface="等线"/>
              </a:rPr>
              <a:t>03</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14" name="组合 13"/>
          <p:cNvGrpSpPr/>
          <p:nvPr/>
        </p:nvGrpSpPr>
        <p:grpSpPr>
          <a:xfrm>
            <a:off x="464185" y="326390"/>
            <a:ext cx="641985" cy="377190"/>
            <a:chOff x="731" y="514"/>
            <a:chExt cx="1011" cy="594"/>
          </a:xfrm>
        </p:grpSpPr>
        <p:sp>
          <p:nvSpPr>
            <p:cNvPr id="15"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6"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18" name="文本框 8"/>
          <p:cNvSpPr txBox="1"/>
          <p:nvPr/>
        </p:nvSpPr>
        <p:spPr>
          <a:xfrm>
            <a:off x="1299571" y="285280"/>
            <a:ext cx="2862318"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2"/>
                </a:solidFill>
                <a:latin typeface="微软雅黑" panose="020B0703020204020201" charset="-122"/>
                <a:ea typeface="微软雅黑" panose="020B0703020204020201" charset="-122"/>
              </a:rPr>
              <a:t>旺链科技的创新能力</a:t>
            </a:r>
          </a:p>
        </p:txBody>
      </p:sp>
      <p:sp>
        <p:nvSpPr>
          <p:cNvPr id="19" name="旺链科技在五大领域都有成功服务案例"/>
          <p:cNvSpPr txBox="1"/>
          <p:nvPr/>
        </p:nvSpPr>
        <p:spPr>
          <a:xfrm>
            <a:off x="5949950" y="3528479"/>
            <a:ext cx="3912870" cy="367030"/>
          </a:xfrm>
          <a:prstGeom prst="rect">
            <a:avLst/>
          </a:prstGeom>
          <a:ln w="12700">
            <a:miter lim="400000"/>
          </a:ln>
        </p:spPr>
        <p:txBody>
          <a:bodyPr wrap="none" lIns="45718" tIns="45718" rIns="45718" bIns="45718">
            <a:spAutoFit/>
          </a:bodyPr>
          <a:lstStyle/>
          <a:p>
            <a:pPr algn="l" defTabSz="914400">
              <a:lnSpc>
                <a:spcPct val="150000"/>
              </a:lnSpc>
              <a:defRPr sz="2400" b="1">
                <a:solidFill>
                  <a:srgbClr val="FEA20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en-US" sz="1200">
                <a:solidFill>
                  <a:schemeClr val="bg2"/>
                </a:solidFill>
              </a:rPr>
              <a:t>20</a:t>
            </a:r>
            <a:r>
              <a:rPr sz="1200" b="0">
                <a:solidFill>
                  <a:schemeClr val="bg2"/>
                </a:solidFill>
              </a:rPr>
              <a:t>个软件著作权，</a:t>
            </a:r>
            <a:r>
              <a:rPr lang="en-US" sz="1200">
                <a:solidFill>
                  <a:schemeClr val="bg2"/>
                </a:solidFill>
              </a:rPr>
              <a:t>10</a:t>
            </a:r>
            <a:r>
              <a:rPr sz="1200" b="0">
                <a:solidFill>
                  <a:schemeClr val="bg2"/>
                </a:solidFill>
              </a:rPr>
              <a:t>个专利已经受理</a:t>
            </a:r>
            <a:r>
              <a:rPr lang="zh-CN" sz="1200" b="0">
                <a:solidFill>
                  <a:schemeClr val="bg2"/>
                </a:solidFill>
              </a:rPr>
              <a:t>，</a:t>
            </a:r>
            <a:r>
              <a:rPr lang="en-US" sz="1200">
                <a:solidFill>
                  <a:schemeClr val="bg2"/>
                </a:solidFill>
                <a:sym typeface="+mn-ea"/>
              </a:rPr>
              <a:t>2</a:t>
            </a:r>
            <a:r>
              <a:rPr sz="1200" b="0">
                <a:solidFill>
                  <a:schemeClr val="bg2"/>
                </a:solidFill>
                <a:sym typeface="+mn-ea"/>
              </a:rPr>
              <a:t>个专利成功认证</a:t>
            </a:r>
          </a:p>
        </p:txBody>
      </p:sp>
      <p:sp>
        <p:nvSpPr>
          <p:cNvPr id="20" name="文本框 2"/>
          <p:cNvSpPr txBox="1"/>
          <p:nvPr/>
        </p:nvSpPr>
        <p:spPr>
          <a:xfrm>
            <a:off x="5586730" y="3215640"/>
            <a:ext cx="4400550" cy="305435"/>
          </a:xfrm>
          <a:prstGeom prst="rect">
            <a:avLst/>
          </a:prstGeom>
          <a:ln w="12700">
            <a:miter lim="400000"/>
          </a:ln>
        </p:spPr>
        <p:txBody>
          <a:bodyPr wrap="square" lIns="45718" tIns="45718" rIns="45718" bIns="45718">
            <a:spAutoFit/>
          </a:bodyPr>
          <a:lstStyle>
            <a:lvl1pPr marL="285750" indent="-285750">
              <a:buSzPct val="100000"/>
              <a:buFont typeface="Arial" panose="020B06060202020A0204"/>
              <a:buChar char="•"/>
              <a:defRPr sz="2000">
                <a:solidFill>
                  <a:srgbClr val="595959"/>
                </a:solidFill>
                <a:latin typeface="Microsoft YaHei Light"/>
                <a:ea typeface="Microsoft YaHei Light"/>
                <a:cs typeface="Microsoft YaHei Light"/>
                <a:sym typeface="Microsoft YaHei Light"/>
              </a:defRPr>
            </a:lvl1pPr>
          </a:lstStyle>
          <a:p>
            <a:r>
              <a:rPr lang="en-US" sz="1400" b="1">
                <a:solidFill>
                  <a:schemeClr val="bg2"/>
                </a:solidFill>
                <a:latin typeface="微软雅黑" panose="020B0703020204020201" charset="-122"/>
                <a:ea typeface="微软雅黑" panose="020B0703020204020201" charset="-122"/>
              </a:rPr>
              <a:t> </a:t>
            </a:r>
            <a:r>
              <a:rPr sz="1400" b="1">
                <a:solidFill>
                  <a:schemeClr val="bg2"/>
                </a:solidFill>
                <a:latin typeface="微软雅黑" panose="020B0703020204020201" charset="-122"/>
                <a:ea typeface="微软雅黑" panose="020B0703020204020201" charset="-122"/>
              </a:rPr>
              <a:t>我们的创新能力，走在行业前列</a:t>
            </a:r>
          </a:p>
        </p:txBody>
      </p:sp>
      <p:pic>
        <p:nvPicPr>
          <p:cNvPr id="21" name="图片 18" descr="图片 18"/>
          <p:cNvPicPr>
            <a:picLocks noChangeAspect="1"/>
          </p:cNvPicPr>
          <p:nvPr/>
        </p:nvPicPr>
        <p:blipFill>
          <a:blip r:embed="rId4"/>
          <a:stretch>
            <a:fillRect/>
          </a:stretch>
        </p:blipFill>
        <p:spPr>
          <a:xfrm>
            <a:off x="-210820" y="1294765"/>
            <a:ext cx="5976620" cy="4671695"/>
          </a:xfrm>
          <a:prstGeom prst="rect">
            <a:avLst/>
          </a:prstGeom>
          <a:ln w="12700">
            <a:miter lim="400000"/>
            <a:headEnd/>
            <a:tailEnd/>
          </a:ln>
        </p:spPr>
      </p:pic>
      <p:pic>
        <p:nvPicPr>
          <p:cNvPr id="22" name="图片 20" descr="图片 20"/>
          <p:cNvPicPr>
            <a:picLocks noChangeAspect="1"/>
          </p:cNvPicPr>
          <p:nvPr/>
        </p:nvPicPr>
        <p:blipFill>
          <a:blip r:embed="rId5"/>
          <a:stretch>
            <a:fillRect/>
          </a:stretch>
        </p:blipFill>
        <p:spPr>
          <a:xfrm>
            <a:off x="5495925" y="1078865"/>
            <a:ext cx="3500120" cy="1823085"/>
          </a:xfrm>
          <a:prstGeom prst="rect">
            <a:avLst/>
          </a:prstGeom>
          <a:ln w="12700">
            <a:miter lim="400000"/>
            <a:headEnd/>
            <a:tailEnd/>
          </a:ln>
        </p:spPr>
      </p:pic>
      <p:sp>
        <p:nvSpPr>
          <p:cNvPr id="23" name="文本框 5"/>
          <p:cNvSpPr txBox="1"/>
          <p:nvPr/>
        </p:nvSpPr>
        <p:spPr>
          <a:xfrm>
            <a:off x="5586730" y="4324985"/>
            <a:ext cx="3455670" cy="305435"/>
          </a:xfrm>
          <a:prstGeom prst="rect">
            <a:avLst/>
          </a:prstGeom>
          <a:ln w="12700">
            <a:miter lim="400000"/>
          </a:ln>
        </p:spPr>
        <p:txBody>
          <a:bodyPr wrap="square" lIns="45718" tIns="45718" rIns="45718" bIns="45718">
            <a:spAutoFit/>
          </a:bodyPr>
          <a:lstStyle>
            <a:lvl1pPr marL="342900" indent="-342900">
              <a:buSzPct val="100000"/>
              <a:buFont typeface="Arial" panose="020B06060202020A0204"/>
              <a:buChar char="•"/>
              <a:defRPr sz="2000">
                <a:solidFill>
                  <a:srgbClr val="595959"/>
                </a:solidFill>
                <a:latin typeface="Microsoft YaHei Light"/>
                <a:ea typeface="Microsoft YaHei Light"/>
                <a:cs typeface="Microsoft YaHei Light"/>
                <a:sym typeface="Microsoft YaHei Light"/>
              </a:defRPr>
            </a:lvl1pPr>
          </a:lstStyle>
          <a:p>
            <a:r>
              <a:rPr sz="1400" b="1">
                <a:solidFill>
                  <a:schemeClr val="bg2"/>
                </a:solidFill>
                <a:latin typeface="微软雅黑" panose="020B0703020204020201" charset="-122"/>
                <a:ea typeface="微软雅黑" panose="020B0703020204020201" charset="-122"/>
              </a:rPr>
              <a:t>畅销区块链工具书</a:t>
            </a:r>
          </a:p>
        </p:txBody>
      </p:sp>
      <p:sp>
        <p:nvSpPr>
          <p:cNvPr id="24" name="文本框 9"/>
          <p:cNvSpPr txBox="1"/>
          <p:nvPr/>
        </p:nvSpPr>
        <p:spPr>
          <a:xfrm>
            <a:off x="5878195" y="4655820"/>
            <a:ext cx="4408805" cy="920750"/>
          </a:xfrm>
          <a:prstGeom prst="rect">
            <a:avLst/>
          </a:prstGeom>
          <a:ln w="12700">
            <a:miter lim="400000"/>
          </a:ln>
        </p:spPr>
        <p:txBody>
          <a:bodyPr wrap="square" lIns="45718" tIns="45718" rIns="45718" bIns="45718">
            <a:spAutoFit/>
          </a:bodyPr>
          <a:lstStyle/>
          <a:p>
            <a:pPr>
              <a:lnSpc>
                <a:spcPct val="150000"/>
              </a:lnSpc>
              <a:defRPr sz="1400">
                <a:solidFill>
                  <a:srgbClr val="595959"/>
                </a:solidFill>
                <a:latin typeface="Microsoft YaHei Light"/>
                <a:ea typeface="Microsoft YaHei Light"/>
                <a:cs typeface="Microsoft YaHei Light"/>
                <a:sym typeface="Microsoft YaHei Light"/>
              </a:defRPr>
            </a:pPr>
            <a:r>
              <a:rPr sz="1200" dirty="0">
                <a:solidFill>
                  <a:schemeClr val="bg2"/>
                </a:solidFill>
                <a:latin typeface="微软雅黑" panose="020B0703020204020201" charset="-122"/>
                <a:ea typeface="微软雅黑" panose="020B0703020204020201" charset="-122"/>
              </a:rPr>
              <a:t>《</a:t>
            </a:r>
            <a:r>
              <a:rPr sz="1200" dirty="0" err="1">
                <a:solidFill>
                  <a:schemeClr val="bg2"/>
                </a:solidFill>
                <a:latin typeface="微软雅黑" panose="020B0703020204020201" charset="-122"/>
                <a:ea typeface="微软雅黑" panose="020B0703020204020201" charset="-122"/>
              </a:rPr>
              <a:t>区块链开发实战：以太坊关键技术与案例分析</a:t>
            </a:r>
            <a:r>
              <a:rPr sz="1200" dirty="0">
                <a:solidFill>
                  <a:schemeClr val="bg2"/>
                </a:solidFill>
                <a:latin typeface="微软雅黑" panose="020B0703020204020201" charset="-122"/>
                <a:ea typeface="微软雅黑" panose="020B0703020204020201" charset="-122"/>
              </a:rPr>
              <a:t>》、</a:t>
            </a:r>
          </a:p>
          <a:p>
            <a:pPr>
              <a:lnSpc>
                <a:spcPct val="150000"/>
              </a:lnSpc>
              <a:defRPr sz="1400">
                <a:solidFill>
                  <a:srgbClr val="595959"/>
                </a:solidFill>
                <a:latin typeface="Microsoft YaHei Light"/>
                <a:ea typeface="Microsoft YaHei Light"/>
                <a:cs typeface="Microsoft YaHei Light"/>
                <a:sym typeface="Microsoft YaHei Light"/>
              </a:defRPr>
            </a:pPr>
            <a:r>
              <a:rPr sz="1200" dirty="0">
                <a:solidFill>
                  <a:schemeClr val="bg2"/>
                </a:solidFill>
                <a:latin typeface="微软雅黑" panose="020B0703020204020201" charset="-122"/>
                <a:ea typeface="微软雅黑" panose="020B0703020204020201" charset="-122"/>
              </a:rPr>
              <a:t>《</a:t>
            </a:r>
            <a:r>
              <a:rPr sz="1200" dirty="0" err="1">
                <a:solidFill>
                  <a:schemeClr val="bg2"/>
                </a:solidFill>
                <a:latin typeface="微软雅黑" panose="020B0703020204020201" charset="-122"/>
                <a:ea typeface="微软雅黑" panose="020B0703020204020201" charset="-122"/>
              </a:rPr>
              <a:t>区块链开发实战：Hyperledger</a:t>
            </a:r>
            <a:r>
              <a:rPr sz="1200" dirty="0">
                <a:solidFill>
                  <a:schemeClr val="bg2"/>
                </a:solidFill>
                <a:latin typeface="微软雅黑" panose="020B0703020204020201" charset="-122"/>
                <a:ea typeface="微软雅黑" panose="020B0703020204020201" charset="-122"/>
              </a:rPr>
              <a:t> </a:t>
            </a:r>
            <a:r>
              <a:rPr sz="1200" dirty="0" err="1">
                <a:solidFill>
                  <a:schemeClr val="bg2"/>
                </a:solidFill>
                <a:latin typeface="微软雅黑" panose="020B0703020204020201" charset="-122"/>
                <a:ea typeface="微软雅黑" panose="020B0703020204020201" charset="-122"/>
              </a:rPr>
              <a:t>Fabric关键技术与案例分析</a:t>
            </a:r>
            <a:r>
              <a:rPr sz="1200" dirty="0">
                <a:solidFill>
                  <a:schemeClr val="bg2"/>
                </a:solidFill>
                <a:latin typeface="微软雅黑" panose="020B0703020204020201" charset="-122"/>
                <a:ea typeface="微软雅黑" panose="020B0703020204020201" charset="-122"/>
              </a:rPr>
              <a:t>》   </a:t>
            </a:r>
          </a:p>
          <a:p>
            <a:pPr>
              <a:lnSpc>
                <a:spcPct val="150000"/>
              </a:lnSpc>
              <a:defRPr sz="1400">
                <a:solidFill>
                  <a:srgbClr val="595959"/>
                </a:solidFill>
                <a:latin typeface="Microsoft YaHei Light"/>
                <a:ea typeface="Microsoft YaHei Light"/>
                <a:cs typeface="Microsoft YaHei Light"/>
                <a:sym typeface="Microsoft YaHei Light"/>
              </a:defRPr>
            </a:pPr>
            <a:r>
              <a:rPr sz="1200" dirty="0">
                <a:solidFill>
                  <a:schemeClr val="bg2"/>
                </a:solidFill>
                <a:latin typeface="微软雅黑" panose="020B0703020204020201" charset="-122"/>
                <a:ea typeface="微软雅黑" panose="020B0703020204020201" charset="-122"/>
              </a:rPr>
              <a:t> </a:t>
            </a:r>
            <a:r>
              <a:rPr sz="1200" dirty="0" err="1">
                <a:solidFill>
                  <a:schemeClr val="bg2"/>
                </a:solidFill>
                <a:latin typeface="微软雅黑" panose="020B0703020204020201" charset="-122"/>
                <a:ea typeface="微软雅黑" panose="020B0703020204020201" charset="-122"/>
              </a:rPr>
              <a:t>由工业出版社出版，京东区块链技术开发类书籍销量遥遥领先</a:t>
            </a:r>
            <a:endParaRPr sz="1200" dirty="0">
              <a:solidFill>
                <a:schemeClr val="bg2"/>
              </a:solidFill>
              <a:latin typeface="微软雅黑" panose="020B0703020204020201" charset="-122"/>
              <a:ea typeface="微软雅黑" panose="020B0703020204020201" charset="-122"/>
            </a:endParaRPr>
          </a:p>
        </p:txBody>
      </p:sp>
      <p:pic>
        <p:nvPicPr>
          <p:cNvPr id="25" name="图片 24" descr="11"/>
          <p:cNvPicPr>
            <a:picLocks noChangeAspect="1"/>
          </p:cNvPicPr>
          <p:nvPr/>
        </p:nvPicPr>
        <p:blipFill>
          <a:blip r:embed="rId6"/>
          <a:stretch>
            <a:fillRect/>
          </a:stretch>
        </p:blipFill>
        <p:spPr>
          <a:xfrm>
            <a:off x="10442575" y="3987800"/>
            <a:ext cx="1323975" cy="1823720"/>
          </a:xfrm>
          <a:prstGeom prst="rect">
            <a:avLst/>
          </a:prstGeom>
        </p:spPr>
      </p:pic>
      <p:grpSp>
        <p:nvGrpSpPr>
          <p:cNvPr id="26" name="组合 25"/>
          <p:cNvGrpSpPr/>
          <p:nvPr/>
        </p:nvGrpSpPr>
        <p:grpSpPr>
          <a:xfrm>
            <a:off x="9064822" y="1320800"/>
            <a:ext cx="1966829" cy="1339646"/>
            <a:chOff x="7473" y="1824"/>
            <a:chExt cx="4565" cy="3109"/>
          </a:xfrm>
        </p:grpSpPr>
        <p:pic>
          <p:nvPicPr>
            <p:cNvPr id="27" name="图片 26" descr="WechatIMG77"/>
            <p:cNvPicPr>
              <a:picLocks noChangeAspect="1"/>
            </p:cNvPicPr>
            <p:nvPr/>
          </p:nvPicPr>
          <p:blipFill>
            <a:blip r:embed="rId7"/>
            <a:stretch>
              <a:fillRect/>
            </a:stretch>
          </p:blipFill>
          <p:spPr>
            <a:xfrm>
              <a:off x="7473" y="1824"/>
              <a:ext cx="2218" cy="3109"/>
            </a:xfrm>
            <a:prstGeom prst="rect">
              <a:avLst/>
            </a:prstGeom>
          </p:spPr>
        </p:pic>
        <p:pic>
          <p:nvPicPr>
            <p:cNvPr id="28" name="图片 27" descr="WechatIMG78"/>
            <p:cNvPicPr>
              <a:picLocks noChangeAspect="1"/>
            </p:cNvPicPr>
            <p:nvPr/>
          </p:nvPicPr>
          <p:blipFill>
            <a:blip r:embed="rId8"/>
            <a:stretch>
              <a:fillRect/>
            </a:stretch>
          </p:blipFill>
          <p:spPr>
            <a:xfrm>
              <a:off x="9821" y="1824"/>
              <a:ext cx="2217" cy="3109"/>
            </a:xfrm>
            <a:prstGeom prst="rect">
              <a:avLst/>
            </a:prstGeom>
          </p:spPr>
        </p:pic>
      </p:grpSp>
      <p:pic>
        <p:nvPicPr>
          <p:cNvPr id="8196" name="Picture 4" descr="page5image33050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9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page5image33077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8900" cy="1701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age5image310456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38200" cy="26416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page5image32871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889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5" name="文本框 4"/>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39</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白色背景"/>
          <p:cNvPicPr>
            <a:picLocks noChangeAspect="1"/>
          </p:cNvPicPr>
          <p:nvPr/>
        </p:nvPicPr>
        <p:blipFill>
          <a:blip r:embed="rId3"/>
          <a:srcRect l="25299" r="4721"/>
          <a:stretch>
            <a:fillRect/>
          </a:stretch>
        </p:blipFill>
        <p:spPr>
          <a:xfrm flipV="1">
            <a:off x="1270" y="-16510"/>
            <a:ext cx="12190095" cy="7057390"/>
          </a:xfrm>
          <a:prstGeom prst="rect">
            <a:avLst/>
          </a:prstGeom>
        </p:spPr>
      </p:pic>
      <p:grpSp>
        <p:nvGrpSpPr>
          <p:cNvPr id="14" name="组合 13"/>
          <p:cNvGrpSpPr/>
          <p:nvPr/>
        </p:nvGrpSpPr>
        <p:grpSpPr>
          <a:xfrm>
            <a:off x="464185" y="326390"/>
            <a:ext cx="641985" cy="377190"/>
            <a:chOff x="731" y="514"/>
            <a:chExt cx="1011" cy="594"/>
          </a:xfrm>
        </p:grpSpPr>
        <p:sp>
          <p:nvSpPr>
            <p:cNvPr id="15"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6"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18" name="文本框 8"/>
          <p:cNvSpPr txBox="1"/>
          <p:nvPr/>
        </p:nvSpPr>
        <p:spPr>
          <a:xfrm>
            <a:off x="1299571" y="285280"/>
            <a:ext cx="3785648"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2"/>
                </a:solidFill>
                <a:latin typeface="微软雅黑" panose="020B0703020204020201" charset="-122"/>
                <a:ea typeface="微软雅黑" panose="020B0703020204020201" charset="-122"/>
              </a:rPr>
              <a:t>他们选择了旺链科技</a:t>
            </a:r>
            <a:r>
              <a:rPr lang="zh-CN" altLang="en-US" sz="1100" b="0" dirty="0">
                <a:solidFill>
                  <a:schemeClr val="bg2"/>
                </a:solidFill>
                <a:latin typeface="微软雅黑" panose="020B0703020204020201" charset="-122"/>
                <a:ea typeface="微软雅黑" panose="020B0703020204020201" charset="-122"/>
              </a:rPr>
              <a:t>（部分展示）</a:t>
            </a:r>
            <a:endParaRPr lang="zh-CN" altLang="en-US" sz="2400" b="0" dirty="0">
              <a:solidFill>
                <a:schemeClr val="bg2"/>
              </a:solidFill>
              <a:latin typeface="微软雅黑" panose="020B0703020204020201" charset="-122"/>
              <a:ea typeface="微软雅黑" panose="020B0703020204020201" charset="-122"/>
            </a:endParaRPr>
          </a:p>
        </p:txBody>
      </p:sp>
      <p:sp>
        <p:nvSpPr>
          <p:cNvPr id="35" name="矩形 34"/>
          <p:cNvSpPr/>
          <p:nvPr/>
        </p:nvSpPr>
        <p:spPr>
          <a:xfrm>
            <a:off x="6480175" y="3392805"/>
            <a:ext cx="4752000" cy="306705"/>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r>
              <a:rPr lang="zh-CN" altLang="en-US" sz="1400" b="1">
                <a:latin typeface="微软雅黑" panose="020B0703020204020201" charset="-122"/>
                <a:ea typeface="微软雅黑" panose="020B0703020204020201" charset="-122"/>
                <a:sym typeface="等线"/>
              </a:rPr>
              <a:t>咨询</a:t>
            </a:r>
          </a:p>
        </p:txBody>
      </p:sp>
      <p:pic>
        <p:nvPicPr>
          <p:cNvPr id="26" name="图片 25"/>
          <p:cNvPicPr>
            <a:picLocks noChangeAspect="1"/>
          </p:cNvPicPr>
          <p:nvPr/>
        </p:nvPicPr>
        <p:blipFill>
          <a:blip r:embed="rId4"/>
          <a:stretch>
            <a:fillRect/>
          </a:stretch>
        </p:blipFill>
        <p:spPr>
          <a:xfrm>
            <a:off x="9149715" y="4113530"/>
            <a:ext cx="1720850" cy="415290"/>
          </a:xfrm>
          <a:prstGeom prst="rect">
            <a:avLst/>
          </a:prstGeom>
        </p:spPr>
      </p:pic>
      <p:sp>
        <p:nvSpPr>
          <p:cNvPr id="33" name="矩形 32"/>
          <p:cNvSpPr/>
          <p:nvPr/>
        </p:nvSpPr>
        <p:spPr>
          <a:xfrm>
            <a:off x="9116425" y="5132070"/>
            <a:ext cx="2159635" cy="306705"/>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r>
              <a:rPr lang="zh-CN" altLang="en-US" sz="1400" b="1">
                <a:latin typeface="微软雅黑" panose="020B0703020204020201" charset="-122"/>
                <a:ea typeface="微软雅黑" panose="020B0703020204020201" charset="-122"/>
                <a:sym typeface="等线"/>
              </a:rPr>
              <a:t>股权交易</a:t>
            </a:r>
          </a:p>
        </p:txBody>
      </p:sp>
      <p:sp>
        <p:nvSpPr>
          <p:cNvPr id="38" name="矩形 37"/>
          <p:cNvSpPr/>
          <p:nvPr/>
        </p:nvSpPr>
        <p:spPr>
          <a:xfrm>
            <a:off x="6480175" y="5144135"/>
            <a:ext cx="2159635" cy="306705"/>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r>
              <a:rPr lang="zh-CN" altLang="en-US" sz="1400" b="1">
                <a:latin typeface="微软雅黑" panose="020B0703020204020201" charset="-122"/>
                <a:ea typeface="微软雅黑" panose="020B0703020204020201" charset="-122"/>
                <a:sym typeface="等线"/>
              </a:rPr>
              <a:t>园区综合管理</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pic>
        <p:nvPicPr>
          <p:cNvPr id="20" name="图片 19"/>
          <p:cNvPicPr>
            <a:picLocks noChangeAspect="1"/>
          </p:cNvPicPr>
          <p:nvPr/>
        </p:nvPicPr>
        <p:blipFill>
          <a:blip r:embed="rId6"/>
          <a:srcRect r="18613"/>
          <a:stretch>
            <a:fillRect/>
          </a:stretch>
        </p:blipFill>
        <p:spPr>
          <a:xfrm>
            <a:off x="9096375" y="1566545"/>
            <a:ext cx="1774190" cy="603250"/>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pic>
      <p:pic>
        <p:nvPicPr>
          <p:cNvPr id="21" name="图片 20"/>
          <p:cNvPicPr>
            <a:picLocks noChangeAspect="1"/>
          </p:cNvPicPr>
          <p:nvPr/>
        </p:nvPicPr>
        <p:blipFill>
          <a:blip r:embed="rId7"/>
          <a:stretch>
            <a:fillRect/>
          </a:stretch>
        </p:blipFill>
        <p:spPr>
          <a:xfrm>
            <a:off x="6315710" y="2354580"/>
            <a:ext cx="2413000" cy="482600"/>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pic>
      <p:pic>
        <p:nvPicPr>
          <p:cNvPr id="22" name="图片 21"/>
          <p:cNvPicPr>
            <a:picLocks noChangeAspect="1"/>
          </p:cNvPicPr>
          <p:nvPr/>
        </p:nvPicPr>
        <p:blipFill>
          <a:blip r:embed="rId8"/>
          <a:stretch>
            <a:fillRect/>
          </a:stretch>
        </p:blipFill>
        <p:spPr>
          <a:xfrm>
            <a:off x="6406515" y="1512570"/>
            <a:ext cx="2133600" cy="609600"/>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pic>
      <p:pic>
        <p:nvPicPr>
          <p:cNvPr id="23" name="图片 22" descr="四季堂logo"/>
          <p:cNvPicPr>
            <a:picLocks noChangeAspect="1"/>
          </p:cNvPicPr>
          <p:nvPr/>
        </p:nvPicPr>
        <p:blipFill>
          <a:blip r:embed="rId9"/>
          <a:stretch>
            <a:fillRect/>
          </a:stretch>
        </p:blipFill>
        <p:spPr>
          <a:xfrm>
            <a:off x="9096375" y="2354580"/>
            <a:ext cx="1674495" cy="464185"/>
          </a:xfrm>
          <a:prstGeom prst="rect">
            <a:avLst/>
          </a:prstGeom>
        </p:spPr>
      </p:pic>
      <p:pic>
        <p:nvPicPr>
          <p:cNvPr id="37" name="图片 36" descr="logo3"/>
          <p:cNvPicPr>
            <a:picLocks noChangeAspect="1"/>
          </p:cNvPicPr>
          <p:nvPr/>
        </p:nvPicPr>
        <p:blipFill>
          <a:blip r:embed="rId10"/>
          <a:srcRect t="71093"/>
          <a:stretch>
            <a:fillRect/>
          </a:stretch>
        </p:blipFill>
        <p:spPr>
          <a:xfrm>
            <a:off x="9310370" y="5715000"/>
            <a:ext cx="1771650" cy="312420"/>
          </a:xfrm>
          <a:prstGeom prst="rect">
            <a:avLst/>
          </a:prstGeom>
        </p:spPr>
      </p:pic>
      <p:sp>
        <p:nvSpPr>
          <p:cNvPr id="19" name="矩形 18"/>
          <p:cNvSpPr/>
          <p:nvPr/>
        </p:nvSpPr>
        <p:spPr>
          <a:xfrm>
            <a:off x="3834765" y="1017905"/>
            <a:ext cx="2160000" cy="306705"/>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r>
              <a:rPr lang="zh-CN" altLang="en-US" sz="1400" b="1">
                <a:latin typeface="微软雅黑" panose="020B0703020204020201" charset="-122"/>
                <a:ea typeface="微软雅黑" panose="020B0703020204020201" charset="-122"/>
                <a:sym typeface="等线"/>
              </a:rPr>
              <a:t>金融</a:t>
            </a:r>
          </a:p>
        </p:txBody>
      </p:sp>
      <p:pic>
        <p:nvPicPr>
          <p:cNvPr id="6" name="图片 5"/>
          <p:cNvPicPr>
            <a:picLocks noChangeAspect="1"/>
          </p:cNvPicPr>
          <p:nvPr/>
        </p:nvPicPr>
        <p:blipFill>
          <a:blip r:embed="rId11"/>
          <a:stretch>
            <a:fillRect/>
          </a:stretch>
        </p:blipFill>
        <p:spPr>
          <a:xfrm>
            <a:off x="3989705" y="1610995"/>
            <a:ext cx="1851025" cy="517525"/>
          </a:xfrm>
          <a:prstGeom prst="rect">
            <a:avLst/>
          </a:prstGeom>
        </p:spPr>
      </p:pic>
      <p:pic>
        <p:nvPicPr>
          <p:cNvPr id="7" name="图片 6"/>
          <p:cNvPicPr>
            <a:picLocks noChangeAspect="1"/>
          </p:cNvPicPr>
          <p:nvPr/>
        </p:nvPicPr>
        <p:blipFill>
          <a:blip r:embed="rId12"/>
          <a:stretch>
            <a:fillRect/>
          </a:stretch>
        </p:blipFill>
        <p:spPr>
          <a:xfrm>
            <a:off x="3921125" y="2272665"/>
            <a:ext cx="1895475" cy="620395"/>
          </a:xfrm>
          <a:prstGeom prst="rect">
            <a:avLst/>
          </a:prstGeom>
        </p:spPr>
      </p:pic>
      <p:pic>
        <p:nvPicPr>
          <p:cNvPr id="8" name="图片 7"/>
          <p:cNvPicPr>
            <a:picLocks noChangeAspect="1"/>
          </p:cNvPicPr>
          <p:nvPr/>
        </p:nvPicPr>
        <p:blipFill>
          <a:blip r:embed="rId13"/>
          <a:stretch>
            <a:fillRect/>
          </a:stretch>
        </p:blipFill>
        <p:spPr>
          <a:xfrm>
            <a:off x="3902075" y="2865120"/>
            <a:ext cx="2011045" cy="815975"/>
          </a:xfrm>
          <a:prstGeom prst="rect">
            <a:avLst/>
          </a:prstGeom>
        </p:spPr>
      </p:pic>
      <p:pic>
        <p:nvPicPr>
          <p:cNvPr id="9" name="图片 8"/>
          <p:cNvPicPr>
            <a:picLocks noChangeAspect="1"/>
          </p:cNvPicPr>
          <p:nvPr/>
        </p:nvPicPr>
        <p:blipFill>
          <a:blip r:embed="rId14"/>
          <a:stretch>
            <a:fillRect/>
          </a:stretch>
        </p:blipFill>
        <p:spPr>
          <a:xfrm>
            <a:off x="4144645" y="3653790"/>
            <a:ext cx="1448435" cy="528955"/>
          </a:xfrm>
          <a:prstGeom prst="rect">
            <a:avLst/>
          </a:prstGeom>
        </p:spPr>
      </p:pic>
      <p:pic>
        <p:nvPicPr>
          <p:cNvPr id="10" name="图片 9"/>
          <p:cNvPicPr>
            <a:picLocks noChangeAspect="1"/>
          </p:cNvPicPr>
          <p:nvPr/>
        </p:nvPicPr>
        <p:blipFill>
          <a:blip r:embed="rId15"/>
          <a:stretch>
            <a:fillRect/>
          </a:stretch>
        </p:blipFill>
        <p:spPr>
          <a:xfrm>
            <a:off x="4093210" y="4263390"/>
            <a:ext cx="1551305" cy="678180"/>
          </a:xfrm>
          <a:prstGeom prst="rect">
            <a:avLst/>
          </a:prstGeom>
        </p:spPr>
      </p:pic>
      <p:pic>
        <p:nvPicPr>
          <p:cNvPr id="11" name="图片 10"/>
          <p:cNvPicPr>
            <a:picLocks noChangeAspect="1"/>
          </p:cNvPicPr>
          <p:nvPr/>
        </p:nvPicPr>
        <p:blipFill>
          <a:blip r:embed="rId16"/>
          <a:stretch>
            <a:fillRect/>
          </a:stretch>
        </p:blipFill>
        <p:spPr>
          <a:xfrm>
            <a:off x="4093210" y="4941570"/>
            <a:ext cx="1815465" cy="712470"/>
          </a:xfrm>
          <a:prstGeom prst="rect">
            <a:avLst/>
          </a:prstGeom>
        </p:spPr>
      </p:pic>
      <p:pic>
        <p:nvPicPr>
          <p:cNvPr id="30" name="图片 29"/>
          <p:cNvPicPr>
            <a:picLocks noChangeAspect="1"/>
          </p:cNvPicPr>
          <p:nvPr/>
        </p:nvPicPr>
        <p:blipFill>
          <a:blip r:embed="rId17"/>
          <a:stretch>
            <a:fillRect/>
          </a:stretch>
        </p:blipFill>
        <p:spPr>
          <a:xfrm>
            <a:off x="4226560" y="5507990"/>
            <a:ext cx="1377950" cy="769620"/>
          </a:xfrm>
          <a:prstGeom prst="rect">
            <a:avLst/>
          </a:prstGeom>
        </p:spPr>
      </p:pic>
      <p:sp>
        <p:nvSpPr>
          <p:cNvPr id="106" name="1"/>
          <p:cNvSpPr txBox="1"/>
          <p:nvPr/>
        </p:nvSpPr>
        <p:spPr>
          <a:xfrm>
            <a:off x="6710045" y="5710555"/>
            <a:ext cx="1705610" cy="368935"/>
          </a:xfrm>
          <a:prstGeom prst="rect">
            <a:avLst/>
          </a:prstGeom>
          <a:ln w="12700">
            <a:miter lim="400000"/>
          </a:ln>
        </p:spPr>
        <p:txBody>
          <a:bodyPr wrap="square" lIns="0" tIns="0" rIns="0" bIns="0">
            <a:spAutoFit/>
          </a:bodyPr>
          <a:lstStyle/>
          <a:p>
            <a:pPr defTabSz="914400">
              <a:lnSpc>
                <a:spcPct val="150000"/>
              </a:lnSpc>
              <a:buSzPct val="100000"/>
              <a:defRPr sz="1200">
                <a:solidFill>
                  <a:srgbClr val="404040"/>
                </a:solidFill>
                <a:latin typeface="微软雅黑" panose="020B0703020204020201" charset="-122"/>
                <a:ea typeface="微软雅黑" panose="020B0703020204020201" charset="-122"/>
                <a:cs typeface="微软雅黑" panose="020B0703020204020201" charset="-122"/>
                <a:sym typeface="微软雅黑" panose="020B0703020204020201" charset="-122"/>
              </a:defRPr>
            </a:pPr>
            <a:r>
              <a:rPr lang="zh-CN" altLang="en-US" sz="1600" dirty="0">
                <a:solidFill>
                  <a:schemeClr val="bg2"/>
                </a:solidFill>
                <a:latin typeface="微软雅黑" panose="020B0703020204020201" charset="-122"/>
                <a:ea typeface="微软雅黑" panose="020B0703020204020201" charset="-122"/>
              </a:rPr>
              <a:t>苏州茵梦湖集团</a:t>
            </a:r>
          </a:p>
        </p:txBody>
      </p:sp>
      <p:pic>
        <p:nvPicPr>
          <p:cNvPr id="3" name="图片 2"/>
          <p:cNvPicPr>
            <a:picLocks noChangeAspect="1"/>
          </p:cNvPicPr>
          <p:nvPr/>
        </p:nvPicPr>
        <p:blipFill>
          <a:blip r:embed="rId18"/>
          <a:stretch>
            <a:fillRect/>
          </a:stretch>
        </p:blipFill>
        <p:spPr>
          <a:xfrm>
            <a:off x="1299845" y="1597660"/>
            <a:ext cx="1889760" cy="440055"/>
          </a:xfrm>
          <a:prstGeom prst="rect">
            <a:avLst/>
          </a:prstGeom>
        </p:spPr>
      </p:pic>
      <p:pic>
        <p:nvPicPr>
          <p:cNvPr id="4" name="图片 3"/>
          <p:cNvPicPr>
            <a:picLocks noChangeAspect="1"/>
          </p:cNvPicPr>
          <p:nvPr/>
        </p:nvPicPr>
        <p:blipFill>
          <a:blip r:embed="rId19"/>
          <a:stretch>
            <a:fillRect/>
          </a:stretch>
        </p:blipFill>
        <p:spPr>
          <a:xfrm>
            <a:off x="1375410" y="2354580"/>
            <a:ext cx="1739265" cy="622935"/>
          </a:xfrm>
          <a:prstGeom prst="rect">
            <a:avLst/>
          </a:prstGeom>
        </p:spPr>
      </p:pic>
      <p:pic>
        <p:nvPicPr>
          <p:cNvPr id="5" name="图片 4"/>
          <p:cNvPicPr>
            <a:picLocks noChangeAspect="1"/>
          </p:cNvPicPr>
          <p:nvPr/>
        </p:nvPicPr>
        <p:blipFill>
          <a:blip r:embed="rId20"/>
          <a:stretch>
            <a:fillRect/>
          </a:stretch>
        </p:blipFill>
        <p:spPr>
          <a:xfrm>
            <a:off x="1299845" y="3286760"/>
            <a:ext cx="1954530" cy="450850"/>
          </a:xfrm>
          <a:prstGeom prst="rect">
            <a:avLst/>
          </a:prstGeom>
        </p:spPr>
      </p:pic>
      <p:pic>
        <p:nvPicPr>
          <p:cNvPr id="25" name="图片 24" descr="728da9773912b31bcfd483238918367adab4e104"/>
          <p:cNvPicPr>
            <a:picLocks noChangeAspect="1"/>
          </p:cNvPicPr>
          <p:nvPr/>
        </p:nvPicPr>
        <p:blipFill>
          <a:blip r:embed="rId21"/>
          <a:srcRect t="22394" r="2749" b="23511"/>
          <a:stretch>
            <a:fillRect/>
          </a:stretch>
        </p:blipFill>
        <p:spPr>
          <a:xfrm>
            <a:off x="1654175" y="3992880"/>
            <a:ext cx="1181100" cy="657225"/>
          </a:xfrm>
          <a:prstGeom prst="rect">
            <a:avLst/>
          </a:prstGeom>
        </p:spPr>
      </p:pic>
      <p:sp>
        <p:nvSpPr>
          <p:cNvPr id="2" name="矩形 1"/>
          <p:cNvSpPr/>
          <p:nvPr/>
        </p:nvSpPr>
        <p:spPr>
          <a:xfrm>
            <a:off x="1200150" y="1017905"/>
            <a:ext cx="2160000" cy="306705"/>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r>
              <a:rPr lang="zh-CN" altLang="en-US" sz="1400" b="1">
                <a:latin typeface="微软雅黑" panose="020B0703020204020201" charset="-122"/>
                <a:ea typeface="微软雅黑" panose="020B0703020204020201" charset="-122"/>
                <a:sym typeface="等线"/>
              </a:rPr>
              <a:t>溯源</a:t>
            </a:r>
          </a:p>
        </p:txBody>
      </p:sp>
      <p:pic>
        <p:nvPicPr>
          <p:cNvPr id="17" name="图片 16"/>
          <p:cNvPicPr>
            <a:picLocks noChangeAspect="1"/>
          </p:cNvPicPr>
          <p:nvPr/>
        </p:nvPicPr>
        <p:blipFill>
          <a:blip r:embed="rId22"/>
          <a:stretch>
            <a:fillRect/>
          </a:stretch>
        </p:blipFill>
        <p:spPr>
          <a:xfrm>
            <a:off x="6971665" y="3870325"/>
            <a:ext cx="1003300" cy="903605"/>
          </a:xfrm>
          <a:prstGeom prst="rect">
            <a:avLst/>
          </a:prstGeom>
        </p:spPr>
      </p:pic>
      <p:sp>
        <p:nvSpPr>
          <p:cNvPr id="27" name="矩形 26"/>
          <p:cNvSpPr/>
          <p:nvPr/>
        </p:nvSpPr>
        <p:spPr>
          <a:xfrm>
            <a:off x="6480175" y="1017905"/>
            <a:ext cx="4752000" cy="306705"/>
          </a:xfrm>
          <a:prstGeom prst="rect">
            <a:avLst/>
          </a:prstGeom>
          <a:gradFill>
            <a:gsLst>
              <a:gs pos="0">
                <a:schemeClr val="accent1">
                  <a:lumMod val="5000"/>
                  <a:lumOff val="95000"/>
                </a:schemeClr>
              </a:gs>
              <a:gs pos="25000">
                <a:srgbClr val="FCCF7F">
                  <a:alpha val="100000"/>
                </a:srgbClr>
              </a:gs>
              <a:gs pos="51000">
                <a:srgbClr val="FCA100"/>
              </a:gs>
            </a:gsLst>
            <a:lin ang="134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r>
              <a:rPr lang="zh-CN" altLang="en-US" sz="1400" b="1">
                <a:latin typeface="微软雅黑" panose="020B0703020204020201" charset="-122"/>
                <a:ea typeface="微软雅黑" panose="020B0703020204020201" charset="-122"/>
                <a:sym typeface="等线"/>
              </a:rPr>
              <a:t>营销</a:t>
            </a:r>
          </a:p>
        </p:txBody>
      </p:sp>
      <p:sp>
        <p:nvSpPr>
          <p:cNvPr id="29" name="文本框 28"/>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40</a:t>
            </a:r>
          </a:p>
        </p:txBody>
      </p:sp>
      <p:pic>
        <p:nvPicPr>
          <p:cNvPr id="31" name="图片 30" descr="logo"/>
          <p:cNvPicPr>
            <a:picLocks noChangeAspect="1"/>
          </p:cNvPicPr>
          <p:nvPr/>
        </p:nvPicPr>
        <p:blipFill>
          <a:blip r:embed="rId23"/>
          <a:stretch>
            <a:fillRect/>
          </a:stretch>
        </p:blipFill>
        <p:spPr>
          <a:xfrm>
            <a:off x="1640840" y="4968240"/>
            <a:ext cx="1271905" cy="424180"/>
          </a:xfrm>
          <a:prstGeom prst="rect">
            <a:avLst/>
          </a:prstGeom>
        </p:spPr>
      </p:pic>
      <p:pic>
        <p:nvPicPr>
          <p:cNvPr id="32" name="图片 31" descr="522"/>
          <p:cNvPicPr>
            <a:picLocks noChangeAspect="1"/>
          </p:cNvPicPr>
          <p:nvPr/>
        </p:nvPicPr>
        <p:blipFill>
          <a:blip r:embed="rId24"/>
          <a:stretch>
            <a:fillRect/>
          </a:stretch>
        </p:blipFill>
        <p:spPr>
          <a:xfrm>
            <a:off x="1557655" y="5772150"/>
            <a:ext cx="1373505" cy="36893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白色背景"/>
          <p:cNvPicPr>
            <a:picLocks noChangeAspect="1"/>
          </p:cNvPicPr>
          <p:nvPr/>
        </p:nvPicPr>
        <p:blipFill>
          <a:blip r:embed="rId3"/>
          <a:srcRect l="25299" r="4721"/>
          <a:stretch>
            <a:fillRect/>
          </a:stretch>
        </p:blipFill>
        <p:spPr>
          <a:xfrm flipV="1">
            <a:off x="1270" y="0"/>
            <a:ext cx="12190095" cy="7057390"/>
          </a:xfrm>
          <a:prstGeom prst="rect">
            <a:avLst/>
          </a:prstGeom>
        </p:spPr>
      </p:pic>
      <p:pic>
        <p:nvPicPr>
          <p:cNvPr id="5" name="图片 4" descr="活动"/>
          <p:cNvPicPr>
            <a:picLocks noChangeAspect="1"/>
          </p:cNvPicPr>
          <p:nvPr/>
        </p:nvPicPr>
        <p:blipFill>
          <a:blip r:embed="rId4"/>
          <a:srcRect b="24630"/>
          <a:stretch>
            <a:fillRect/>
          </a:stretch>
        </p:blipFill>
        <p:spPr>
          <a:xfrm>
            <a:off x="745490" y="1249680"/>
            <a:ext cx="10727055" cy="5307330"/>
          </a:xfrm>
          <a:prstGeom prst="rect">
            <a:avLst/>
          </a:prstGeom>
        </p:spPr>
      </p:pic>
      <p:pic>
        <p:nvPicPr>
          <p:cNvPr id="8196" name="Picture 4" descr="page5image33050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89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page5image33077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972" y="101600"/>
            <a:ext cx="88900" cy="1701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p:cNvGrpSpPr/>
          <p:nvPr/>
        </p:nvGrpSpPr>
        <p:grpSpPr>
          <a:xfrm>
            <a:off x="464185" y="326390"/>
            <a:ext cx="641985" cy="377190"/>
            <a:chOff x="731" y="514"/>
            <a:chExt cx="1011" cy="594"/>
          </a:xfrm>
        </p:grpSpPr>
        <p:sp>
          <p:nvSpPr>
            <p:cNvPr id="15"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6"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sp>
        <p:nvSpPr>
          <p:cNvPr id="18" name="文本框 8"/>
          <p:cNvSpPr txBox="1"/>
          <p:nvPr/>
        </p:nvSpPr>
        <p:spPr>
          <a:xfrm>
            <a:off x="1299571" y="285280"/>
            <a:ext cx="37477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a:spcBef>
                <a:spcPts val="0"/>
              </a:spcBef>
            </a:pPr>
            <a:r>
              <a:rPr lang="zh-CN" altLang="en-US" sz="2400" b="0" dirty="0">
                <a:solidFill>
                  <a:schemeClr val="bg2"/>
                </a:solidFill>
                <a:latin typeface="微软雅黑" panose="020B0703020204020201" charset="-122"/>
                <a:ea typeface="微软雅黑" panose="020B0703020204020201" charset="-122"/>
                <a:sym typeface="+mn-ea"/>
              </a:rPr>
              <a:t>行业布道，旺链科技在行动</a:t>
            </a:r>
            <a:endParaRPr lang="zh-CN" altLang="en-US" sz="2400" b="0" dirty="0">
              <a:solidFill>
                <a:schemeClr val="bg2"/>
              </a:solidFill>
              <a:latin typeface="微软雅黑" panose="020B0703020204020201" charset="-122"/>
              <a:ea typeface="微软雅黑" panose="020B0703020204020201" charset="-122"/>
            </a:endParaRP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 name="文本框 1"/>
          <p:cNvSpPr txBox="1"/>
          <p:nvPr/>
        </p:nvSpPr>
        <p:spPr>
          <a:xfrm>
            <a:off x="4314825" y="2272030"/>
            <a:ext cx="6834505" cy="9683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10000"/>
              </a:lnSpc>
              <a:spcBef>
                <a:spcPts val="0"/>
              </a:spcBef>
              <a:spcAft>
                <a:spcPts val="0"/>
              </a:spcAft>
              <a:buClrTx/>
              <a:buSzTx/>
              <a:buFontTx/>
              <a:buNone/>
            </a:pPr>
            <a:r>
              <a:rPr lang="en-US" altLang="zh-CN" sz="1200" dirty="0">
                <a:solidFill>
                  <a:schemeClr val="bg1"/>
                </a:solidFill>
                <a:latin typeface="微软雅黑" panose="020B0703020204020201" charset="-122"/>
                <a:ea typeface="微软雅黑" panose="020B0703020204020201" charset="-122"/>
                <a:cs typeface="微软雅黑" panose="020B0703020204020201" charset="-122"/>
                <a:sym typeface="等线"/>
              </a:rPr>
              <a:t>2016</a:t>
            </a:r>
            <a:r>
              <a:rPr lang="zh-CN" altLang="en-US" sz="1200" dirty="0">
                <a:solidFill>
                  <a:schemeClr val="bg1"/>
                </a:solidFill>
                <a:latin typeface="微软雅黑" panose="020B0703020204020201" charset="-122"/>
                <a:ea typeface="微软雅黑" panose="020B0703020204020201" charset="-122"/>
                <a:cs typeface="微软雅黑" panose="020B0703020204020201" charset="-122"/>
                <a:sym typeface="等线"/>
              </a:rPr>
              <a:t>年开始，旺链科技始终坚持行业布道，以公益性质向从业者及兴趣者进行区块链技术普及</a:t>
            </a:r>
            <a:r>
              <a:rPr lang="en-US" altLang="zh-CN" sz="1200" dirty="0">
                <a:solidFill>
                  <a:schemeClr val="bg1"/>
                </a:solidFill>
                <a:latin typeface="微软雅黑" panose="020B0703020204020201" charset="-122"/>
                <a:ea typeface="微软雅黑" panose="020B0703020204020201" charset="-122"/>
                <a:cs typeface="微软雅黑" panose="020B0703020204020201" charset="-122"/>
                <a:sym typeface="等线"/>
              </a:rPr>
              <a:t>…</a:t>
            </a:r>
          </a:p>
          <a:p>
            <a:pPr marL="0" marR="0" indent="0" algn="l" defTabSz="457200" rtl="0" fontAlgn="auto" latinLnBrk="0" hangingPunct="0">
              <a:lnSpc>
                <a:spcPct val="110000"/>
              </a:lnSpc>
              <a:spcBef>
                <a:spcPts val="0"/>
              </a:spcBef>
              <a:spcAft>
                <a:spcPts val="0"/>
              </a:spcAft>
              <a:buClrTx/>
              <a:buSzTx/>
              <a:buFontTx/>
              <a:buNone/>
            </a:pPr>
            <a:r>
              <a:rPr lang="zh-CN" altLang="en-US" sz="1200" dirty="0">
                <a:solidFill>
                  <a:schemeClr val="bg1"/>
                </a:solidFill>
                <a:latin typeface="微软雅黑" panose="020B0703020204020201" charset="-122"/>
                <a:ea typeface="微软雅黑" panose="020B0703020204020201" charset="-122"/>
                <a:cs typeface="微软雅黑" panose="020B0703020204020201" charset="-122"/>
                <a:sym typeface="等线"/>
              </a:rPr>
              <a:t>区块链浪潮已来，我们欢迎您加入这个充满未来的行业，让区块链 </a:t>
            </a:r>
            <a:r>
              <a:rPr lang="zh-CN" altLang="en-US" sz="1600" b="1" dirty="0">
                <a:ln>
                  <a:solidFill>
                    <a:srgbClr val="FF9C00"/>
                  </a:solidFill>
                </a:ln>
                <a:solidFill>
                  <a:schemeClr val="bg1"/>
                </a:solidFill>
                <a:latin typeface="微软雅黑" panose="020B0703020204020201" charset="-122"/>
                <a:ea typeface="微软雅黑" panose="020B0703020204020201" charset="-122"/>
                <a:cs typeface="微软雅黑" panose="020B0703020204020201" charset="-122"/>
                <a:sym typeface="等线"/>
              </a:rPr>
              <a:t>旺</a:t>
            </a:r>
            <a:r>
              <a:rPr lang="zh-CN" altLang="en-US" sz="1200" b="1" dirty="0">
                <a:solidFill>
                  <a:schemeClr val="bg1"/>
                </a:solidFill>
                <a:latin typeface="微软雅黑" panose="020B0703020204020201" charset="-122"/>
                <a:ea typeface="微软雅黑" panose="020B0703020204020201" charset="-122"/>
                <a:cs typeface="微软雅黑" panose="020B0703020204020201" charset="-122"/>
                <a:sym typeface="等线"/>
              </a:rPr>
              <a:t> </a:t>
            </a:r>
            <a:r>
              <a:rPr lang="zh-CN" altLang="en-US" sz="1200" dirty="0">
                <a:solidFill>
                  <a:schemeClr val="bg1"/>
                </a:solidFill>
                <a:latin typeface="微软雅黑" panose="020B0703020204020201" charset="-122"/>
                <a:ea typeface="微软雅黑" panose="020B0703020204020201" charset="-122"/>
                <a:cs typeface="微软雅黑" panose="020B0703020204020201" charset="-122"/>
                <a:sym typeface="等线"/>
              </a:rPr>
              <a:t>起来！</a:t>
            </a:r>
            <a:endParaRPr lang="en-US" altLang="zh-CN" sz="1200" dirty="0">
              <a:solidFill>
                <a:schemeClr val="bg1"/>
              </a:solidFill>
              <a:latin typeface="微软雅黑" panose="020B0703020204020201" charset="-122"/>
              <a:ea typeface="微软雅黑" panose="020B0703020204020201" charset="-122"/>
              <a:cs typeface="微软雅黑" panose="020B0703020204020201" charset="-122"/>
              <a:sym typeface="等线"/>
            </a:endParaRPr>
          </a:p>
          <a:p>
            <a:pPr marL="0" marR="0" indent="0" algn="l" defTabSz="457200" rtl="0" fontAlgn="auto" latinLnBrk="0" hangingPunct="0">
              <a:lnSpc>
                <a:spcPct val="110000"/>
              </a:lnSpc>
              <a:spcBef>
                <a:spcPts val="0"/>
              </a:spcBef>
              <a:spcAft>
                <a:spcPts val="0"/>
              </a:spcAft>
              <a:buClrTx/>
              <a:buSzTx/>
              <a:buFontTx/>
              <a:buNone/>
            </a:pPr>
            <a:endParaRPr lang="en-US" altLang="zh-CN" sz="1200" dirty="0">
              <a:solidFill>
                <a:schemeClr val="bg1"/>
              </a:solidFill>
              <a:latin typeface="微软雅黑" panose="020B0703020204020201" charset="-122"/>
              <a:ea typeface="微软雅黑" panose="020B0703020204020201" charset="-122"/>
              <a:cs typeface="微软雅黑" panose="020B0703020204020201" charset="-122"/>
              <a:sym typeface="等线"/>
            </a:endParaRPr>
          </a:p>
          <a:p>
            <a:pPr marL="0" marR="0" indent="0" algn="l" defTabSz="457200" rtl="0" fontAlgn="auto" latinLnBrk="0" hangingPunct="0">
              <a:lnSpc>
                <a:spcPct val="110000"/>
              </a:lnSpc>
              <a:spcBef>
                <a:spcPts val="0"/>
              </a:spcBef>
              <a:spcAft>
                <a:spcPts val="0"/>
              </a:spcAft>
              <a:buClrTx/>
              <a:buSzTx/>
              <a:buFontTx/>
              <a:buNone/>
            </a:pPr>
            <a:r>
              <a:rPr lang="en-US" altLang="zh-CN" sz="1200" dirty="0">
                <a:solidFill>
                  <a:schemeClr val="bg1"/>
                </a:solidFill>
                <a:latin typeface="微软雅黑" panose="020B0703020204020201" charset="-122"/>
                <a:ea typeface="微软雅黑" panose="020B0703020204020201" charset="-122"/>
                <a:cs typeface="微软雅黑" panose="020B0703020204020201" charset="-122"/>
                <a:sym typeface="等线"/>
              </a:rPr>
              <a:t>200+</a:t>
            </a:r>
            <a:r>
              <a:rPr lang="zh-CN" altLang="en-US" sz="1200" dirty="0">
                <a:solidFill>
                  <a:schemeClr val="bg1"/>
                </a:solidFill>
                <a:latin typeface="微软雅黑" panose="020B0703020204020201" charset="-122"/>
                <a:ea typeface="微软雅黑" panose="020B0703020204020201" charset="-122"/>
                <a:cs typeface="微软雅黑" panose="020B0703020204020201" charset="-122"/>
                <a:sym typeface="等线"/>
              </a:rPr>
              <a:t>场线下课程错过了不要紧，精彩的免费线上课程等着你哟～</a:t>
            </a:r>
          </a:p>
        </p:txBody>
      </p:sp>
      <p:sp>
        <p:nvSpPr>
          <p:cNvPr id="7" name="文本框 6"/>
          <p:cNvSpPr txBox="1"/>
          <p:nvPr/>
        </p:nvSpPr>
        <p:spPr>
          <a:xfrm>
            <a:off x="4280535" y="1609725"/>
            <a:ext cx="659257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3200" b="1" dirty="0">
                <a:solidFill>
                  <a:schemeClr val="bg1"/>
                </a:solidFill>
                <a:latin typeface="微软雅黑" panose="020B0703020204020201" charset="-122"/>
                <a:ea typeface="微软雅黑" panose="020B0703020204020201" charset="-122"/>
                <a:cs typeface="+mn-cs"/>
                <a:sym typeface="等线"/>
              </a:rPr>
              <a:t>惊喜彩蛋，</a:t>
            </a:r>
            <a:r>
              <a:rPr lang="zh-CN" altLang="en-US" sz="3200" b="1" dirty="0">
                <a:ln w="19050" cap="rnd">
                  <a:solidFill>
                    <a:schemeClr val="bg1"/>
                  </a:solidFill>
                </a:ln>
                <a:solidFill>
                  <a:srgbClr val="FF9C00"/>
                </a:solidFill>
                <a:latin typeface="微软雅黑" panose="020B0703020204020201" charset="-122"/>
                <a:ea typeface="微软雅黑" panose="020B0703020204020201" charset="-122"/>
                <a:cs typeface="+mn-cs"/>
                <a:sym typeface="等线"/>
              </a:rPr>
              <a:t>旺链科技</a:t>
            </a:r>
            <a:r>
              <a:rPr lang="zh-CN" altLang="en-US" sz="3200" b="1" dirty="0">
                <a:solidFill>
                  <a:schemeClr val="bg1"/>
                </a:solidFill>
                <a:latin typeface="微软雅黑" panose="020B0703020204020201" charset="-122"/>
                <a:ea typeface="微软雅黑" panose="020B0703020204020201" charset="-122"/>
                <a:cs typeface="+mn-cs"/>
                <a:sym typeface="等线"/>
              </a:rPr>
              <a:t>带你区块链入门</a:t>
            </a:r>
          </a:p>
        </p:txBody>
      </p:sp>
      <p:cxnSp>
        <p:nvCxnSpPr>
          <p:cNvPr id="19" name="直接连接符 18"/>
          <p:cNvCxnSpPr/>
          <p:nvPr/>
        </p:nvCxnSpPr>
        <p:spPr>
          <a:xfrm rot="5400000">
            <a:off x="7921685" y="-109795"/>
            <a:ext cx="0" cy="7056000"/>
          </a:xfrm>
          <a:prstGeom prst="line">
            <a:avLst/>
          </a:prstGeom>
          <a:noFill/>
          <a:ln w="6350" cap="flat">
            <a:solidFill>
              <a:schemeClr val="bg1"/>
            </a:solidFill>
            <a:prstDash val="solid"/>
            <a:round/>
          </a:ln>
        </p:spPr>
        <p:style>
          <a:lnRef idx="0">
            <a:scrgbClr r="0" g="0" b="0"/>
          </a:lnRef>
          <a:fillRef idx="0">
            <a:scrgbClr r="0" g="0" b="0"/>
          </a:fillRef>
          <a:effectRef idx="0">
            <a:scrgbClr r="0" g="0" b="0"/>
          </a:effectRef>
          <a:fontRef idx="none"/>
        </p:style>
      </p:cxnSp>
      <p:sp>
        <p:nvSpPr>
          <p:cNvPr id="20" name="文本框 19"/>
          <p:cNvSpPr txBox="1"/>
          <p:nvPr/>
        </p:nvSpPr>
        <p:spPr>
          <a:xfrm>
            <a:off x="6033135" y="3693795"/>
            <a:ext cx="4692650" cy="15284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fontAlgn="auto">
              <a:lnSpc>
                <a:spcPct val="130000"/>
              </a:lnSpc>
              <a:spcBef>
                <a:spcPts val="0"/>
              </a:spcBef>
              <a:spcAft>
                <a:spcPts val="0"/>
              </a:spcAft>
              <a:buFont typeface="Arial" panose="020B06060202020A0204" pitchFamily="34" charset="0"/>
              <a:buChar char="•"/>
            </a:pPr>
            <a:r>
              <a:rPr lang="zh-CN" altLang="en-US" sz="1800" b="1" dirty="0">
                <a:solidFill>
                  <a:schemeClr val="bg1"/>
                </a:solidFill>
                <a:latin typeface="微软雅黑" panose="020B0703020204020201" charset="-122"/>
                <a:ea typeface="微软雅黑" panose="020B0703020204020201" charset="-122"/>
                <a:cs typeface="微软雅黑" panose="020B0703020204020201" charset="-122"/>
                <a:sym typeface="等线"/>
              </a:rPr>
              <a:t>区块链精品课程视频</a:t>
            </a:r>
            <a:r>
              <a:rPr lang="en-US" altLang="zh-CN" sz="1800" b="1" dirty="0">
                <a:solidFill>
                  <a:schemeClr val="bg1"/>
                </a:solidFill>
                <a:latin typeface="微软雅黑" panose="020B0703020204020201" charset="-122"/>
                <a:ea typeface="微软雅黑" panose="020B0703020204020201" charset="-122"/>
                <a:cs typeface="微软雅黑" panose="020B0703020204020201" charset="-122"/>
                <a:sym typeface="等线"/>
              </a:rPr>
              <a:t> </a:t>
            </a:r>
          </a:p>
          <a:p>
            <a:pPr marL="285750" indent="-285750" fontAlgn="auto">
              <a:lnSpc>
                <a:spcPct val="130000"/>
              </a:lnSpc>
              <a:spcBef>
                <a:spcPts val="0"/>
              </a:spcBef>
              <a:spcAft>
                <a:spcPts val="0"/>
              </a:spcAft>
              <a:buFont typeface="Arial" panose="020B06060202020A0204" pitchFamily="34" charset="0"/>
              <a:buChar char="•"/>
            </a:pPr>
            <a:r>
              <a:rPr lang="zh-CN" altLang="en-US" sz="1800" b="1" dirty="0">
                <a:solidFill>
                  <a:schemeClr val="bg1"/>
                </a:solidFill>
                <a:latin typeface="微软雅黑" panose="020B0703020204020201" charset="-122"/>
                <a:ea typeface="微软雅黑" panose="020B0703020204020201" charset="-122"/>
                <a:cs typeface="微软雅黑" panose="020B0703020204020201" charset="-122"/>
                <a:sym typeface="等线"/>
              </a:rPr>
              <a:t>复旦大学区块链研究生课程实录</a:t>
            </a:r>
            <a:endParaRPr kumimoji="0" lang="en-US" altLang="zh-CN" sz="18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微软雅黑" panose="020B0703020204020201" charset="-122"/>
              <a:sym typeface="等线"/>
            </a:endParaRPr>
          </a:p>
          <a:p>
            <a:pPr marL="285750" indent="-285750" fontAlgn="auto">
              <a:lnSpc>
                <a:spcPct val="130000"/>
              </a:lnSpc>
              <a:spcBef>
                <a:spcPts val="0"/>
              </a:spcBef>
              <a:spcAft>
                <a:spcPts val="0"/>
              </a:spcAft>
              <a:buFont typeface="Arial" panose="020B06060202020A0204" pitchFamily="34" charset="0"/>
              <a:buChar char="•"/>
            </a:pPr>
            <a:r>
              <a:rPr kumimoji="0" lang="en-US" altLang="zh-CN" sz="18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微软雅黑" panose="020B0703020204020201" charset="-122"/>
                <a:sym typeface="等线"/>
              </a:rPr>
              <a:t>Fabric</a:t>
            </a:r>
            <a:r>
              <a:rPr kumimoji="0" lang="zh-CN" altLang="en-US" sz="18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微软雅黑" panose="020B0703020204020201" charset="-122"/>
                <a:sym typeface="等线"/>
              </a:rPr>
              <a:t>技术实践课报名</a:t>
            </a:r>
            <a:endParaRPr kumimoji="0" lang="en-US" altLang="zh-CN" sz="18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微软雅黑" panose="020B0703020204020201" charset="-122"/>
              <a:sym typeface="等线"/>
            </a:endParaRPr>
          </a:p>
          <a:p>
            <a:pPr marL="285750" indent="-285750" fontAlgn="auto">
              <a:lnSpc>
                <a:spcPct val="130000"/>
              </a:lnSpc>
              <a:spcBef>
                <a:spcPts val="0"/>
              </a:spcBef>
              <a:spcAft>
                <a:spcPts val="0"/>
              </a:spcAft>
              <a:buFont typeface="Arial" panose="020B06060202020A0204" pitchFamily="34" charset="0"/>
              <a:buChar char="•"/>
            </a:pPr>
            <a:r>
              <a:rPr lang="zh-CN" altLang="en-US" sz="1800" b="1" dirty="0">
                <a:solidFill>
                  <a:schemeClr val="bg1"/>
                </a:solidFill>
                <a:latin typeface="微软雅黑" panose="020B0703020204020201" charset="-122"/>
                <a:ea typeface="微软雅黑" panose="020B0703020204020201" charset="-122"/>
                <a:cs typeface="微软雅黑" panose="020B0703020204020201" charset="-122"/>
                <a:sym typeface="等线"/>
              </a:rPr>
              <a:t>行业场景及案例分享直播课报名</a:t>
            </a:r>
            <a:endParaRPr kumimoji="0" lang="zh-CN" altLang="en-US" sz="1800" b="1"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微软雅黑" panose="020B0703020204020201" charset="-122"/>
              <a:sym typeface="等线"/>
            </a:endParaRPr>
          </a:p>
        </p:txBody>
      </p:sp>
      <p:pic>
        <p:nvPicPr>
          <p:cNvPr id="21" name="图片 20" descr="二维码图片_7月3日15时19分55秒"/>
          <p:cNvPicPr>
            <a:picLocks noChangeAspect="1"/>
          </p:cNvPicPr>
          <p:nvPr/>
        </p:nvPicPr>
        <p:blipFill>
          <a:blip r:embed="rId8"/>
          <a:stretch>
            <a:fillRect/>
          </a:stretch>
        </p:blipFill>
        <p:spPr>
          <a:xfrm>
            <a:off x="4389755" y="3808095"/>
            <a:ext cx="1414145" cy="1414145"/>
          </a:xfrm>
          <a:prstGeom prst="rect">
            <a:avLst/>
          </a:prstGeom>
        </p:spPr>
      </p:pic>
      <p:sp>
        <p:nvSpPr>
          <p:cNvPr id="24" name="圆角矩形 23"/>
          <p:cNvSpPr/>
          <p:nvPr/>
        </p:nvSpPr>
        <p:spPr>
          <a:xfrm>
            <a:off x="4389755" y="5473065"/>
            <a:ext cx="4987290" cy="421640"/>
          </a:xfrm>
          <a:prstGeom prst="roundRect">
            <a:avLst/>
          </a:prstGeom>
          <a:solidFill>
            <a:srgbClr val="FFFFFF"/>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pic>
        <p:nvPicPr>
          <p:cNvPr id="23" name="图片 22" descr="鼠标手"/>
          <p:cNvPicPr>
            <a:picLocks noChangeAspect="1"/>
          </p:cNvPicPr>
          <p:nvPr/>
        </p:nvPicPr>
        <p:blipFill>
          <a:blip r:embed="rId9"/>
          <a:stretch>
            <a:fillRect/>
          </a:stretch>
        </p:blipFill>
        <p:spPr>
          <a:xfrm rot="19620000">
            <a:off x="9126220" y="5574030"/>
            <a:ext cx="527050" cy="527050"/>
          </a:xfrm>
          <a:prstGeom prst="rect">
            <a:avLst/>
          </a:prstGeom>
        </p:spPr>
      </p:pic>
      <p:sp>
        <p:nvSpPr>
          <p:cNvPr id="4" name="文本框 3"/>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41</a:t>
            </a:r>
          </a:p>
        </p:txBody>
      </p:sp>
      <p:sp>
        <p:nvSpPr>
          <p:cNvPr id="128003" name="文本框 26"/>
          <p:cNvSpPr txBox="1">
            <a:spLocks noChangeArrowheads="1"/>
          </p:cNvSpPr>
          <p:nvPr/>
        </p:nvSpPr>
        <p:spPr bwMode="auto">
          <a:xfrm>
            <a:off x="1563370" y="2719705"/>
            <a:ext cx="1570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8" tIns="45718" rIns="45718" bIns="45718">
            <a:spAutoFit/>
          </a:bodyPr>
          <a:lstStyle/>
          <a:p>
            <a:pPr algn="r" eaLnBrk="1"/>
            <a:r>
              <a:rPr lang="zh-CN" altLang="zh-CN" sz="2800" b="1">
                <a:solidFill>
                  <a:srgbClr val="FFFFFF"/>
                </a:solidFill>
                <a:latin typeface="Arial" panose="020B06060202020A0204" pitchFamily="34" charset="0"/>
                <a:cs typeface="Arial" panose="020B06060202020A0204" pitchFamily="34" charset="0"/>
                <a:sym typeface="Arial" panose="020B06060202020A0204" pitchFamily="34" charset="0"/>
              </a:rPr>
              <a:t>THANKS</a:t>
            </a:r>
          </a:p>
        </p:txBody>
      </p:sp>
      <p:cxnSp>
        <p:nvCxnSpPr>
          <p:cNvPr id="10" name="直接连接符 9"/>
          <p:cNvCxnSpPr/>
          <p:nvPr/>
        </p:nvCxnSpPr>
        <p:spPr>
          <a:xfrm rot="10800000">
            <a:off x="3759260" y="1705310"/>
            <a:ext cx="0" cy="4176000"/>
          </a:xfrm>
          <a:prstGeom prst="line">
            <a:avLst/>
          </a:prstGeom>
          <a:noFill/>
          <a:ln w="6350" cap="flat">
            <a:solidFill>
              <a:schemeClr val="bg1"/>
            </a:solidFill>
            <a:prstDash val="solid"/>
            <a:round/>
          </a:ln>
        </p:spPr>
        <p:style>
          <a:lnRef idx="0">
            <a:scrgbClr r="0" g="0" b="0"/>
          </a:lnRef>
          <a:fillRef idx="0">
            <a:scrgbClr r="0" g="0" b="0"/>
          </a:fillRef>
          <a:effectRef idx="0">
            <a:scrgbClr r="0" g="0" b="0"/>
          </a:effectRef>
          <a:fontRef idx="none"/>
        </p:style>
      </p:cxnSp>
      <p:sp>
        <p:nvSpPr>
          <p:cNvPr id="12" name="文本框 11">
            <a:hlinkClick r:id="rId10"/>
          </p:cNvPr>
          <p:cNvSpPr txBox="1"/>
          <p:nvPr/>
        </p:nvSpPr>
        <p:spPr>
          <a:xfrm>
            <a:off x="4537075" y="5500370"/>
            <a:ext cx="469265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fontAlgn="auto">
              <a:spcBef>
                <a:spcPts val="0"/>
              </a:spcBef>
              <a:spcAft>
                <a:spcPts val="0"/>
              </a:spcAft>
            </a:pPr>
            <a:r>
              <a:rPr lang="en-US" altLang="zh-CN" dirty="0">
                <a:solidFill>
                  <a:srgbClr val="FF9C00"/>
                </a:solidFill>
                <a:sym typeface="等线"/>
              </a:rPr>
              <a:t>http://www.vonechain.com/web/course/page</a:t>
            </a:r>
            <a:endParaRPr kumimoji="0" lang="en-US" altLang="zh-CN" sz="1800" b="0" i="0" u="none" strike="noStrike" cap="none" spc="0" normalizeH="0" baseline="0" dirty="0">
              <a:ln>
                <a:noFill/>
              </a:ln>
              <a:solidFill>
                <a:srgbClr val="FF9C00"/>
              </a:solidFill>
              <a:effectLst/>
              <a:uFillTx/>
              <a:latin typeface="+mn-lt"/>
              <a:ea typeface="+mn-ea"/>
              <a:cs typeface="+mn-cs"/>
              <a:sym typeface="等线"/>
            </a:endParaRPr>
          </a:p>
        </p:txBody>
      </p:sp>
      <p:pic>
        <p:nvPicPr>
          <p:cNvPr id="8" name="图片 7" descr="旺链最新公众号二维码"/>
          <p:cNvPicPr>
            <a:picLocks noChangeAspect="1"/>
          </p:cNvPicPr>
          <p:nvPr/>
        </p:nvPicPr>
        <p:blipFill>
          <a:blip r:embed="rId11"/>
          <a:stretch>
            <a:fillRect/>
          </a:stretch>
        </p:blipFill>
        <p:spPr>
          <a:xfrm>
            <a:off x="1614805" y="3418205"/>
            <a:ext cx="1519555" cy="151955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16" name="组合 15"/>
          <p:cNvGrpSpPr/>
          <p:nvPr/>
        </p:nvGrpSpPr>
        <p:grpSpPr>
          <a:xfrm>
            <a:off x="464185" y="326390"/>
            <a:ext cx="641985" cy="377190"/>
            <a:chOff x="731" y="514"/>
            <a:chExt cx="1011" cy="594"/>
          </a:xfrm>
        </p:grpSpPr>
        <p:sp>
          <p:nvSpPr>
            <p:cNvPr id="374"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375"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9" name="矩形 5"/>
          <p:cNvSpPr>
            <a:spLocks noChangeArrowheads="1"/>
          </p:cNvSpPr>
          <p:nvPr/>
        </p:nvSpPr>
        <p:spPr bwMode="auto">
          <a:xfrm>
            <a:off x="955040" y="1452245"/>
            <a:ext cx="5139690" cy="372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130000"/>
              </a:lnSpc>
            </a:pPr>
            <a:r>
              <a:rPr lang="zh-CN" altLang="en-US" sz="1400" b="1" dirty="0">
                <a:solidFill>
                  <a:srgbClr val="FF9300"/>
                </a:solidFill>
                <a:latin typeface="微软雅黑" panose="020B0703020204020201" charset="-122"/>
                <a:ea typeface="微软雅黑" panose="020B0703020204020201" charset="-122"/>
              </a:rPr>
              <a:t>国际数据公司</a:t>
            </a:r>
            <a:r>
              <a:rPr lang="en-US" altLang="zh-CN" sz="1400" b="1" dirty="0">
                <a:solidFill>
                  <a:srgbClr val="FF9300"/>
                </a:solidFill>
                <a:latin typeface="微软雅黑" panose="020B0703020204020201" charset="-122"/>
                <a:ea typeface="微软雅黑" panose="020B0703020204020201" charset="-122"/>
              </a:rPr>
              <a:t>IDC</a:t>
            </a:r>
            <a:r>
              <a:rPr lang="zh-CN" altLang="en-US" sz="1400" b="1" dirty="0">
                <a:solidFill>
                  <a:srgbClr val="FF9300"/>
                </a:solidFill>
                <a:latin typeface="微软雅黑" panose="020B0703020204020201" charset="-122"/>
                <a:ea typeface="微软雅黑" panose="020B0703020204020201" charset="-122"/>
              </a:rPr>
              <a:t>咨询预测</a:t>
            </a:r>
            <a:r>
              <a:rPr lang="zh-CN" altLang="en-US" sz="1400" dirty="0">
                <a:solidFill>
                  <a:srgbClr val="FF9300"/>
                </a:solidFill>
                <a:latin typeface="微软雅黑" panose="020B0703020204020201" charset="-122"/>
                <a:ea typeface="微软雅黑" panose="020B0703020204020201" charset="-122"/>
              </a:rPr>
              <a:t>：</a:t>
            </a:r>
            <a:endParaRPr lang="en-US" altLang="zh-CN" sz="1400" dirty="0">
              <a:solidFill>
                <a:srgbClr val="FF9300"/>
              </a:solidFill>
              <a:latin typeface="微软雅黑" panose="020B0703020204020201" charset="-122"/>
              <a:ea typeface="微软雅黑" panose="020B0703020204020201" charset="-122"/>
            </a:endParaRPr>
          </a:p>
          <a:p>
            <a:pPr eaLnBrk="1">
              <a:lnSpc>
                <a:spcPct val="130000"/>
              </a:lnSpc>
            </a:pPr>
            <a:endParaRPr lang="en-US" altLang="zh-CN" sz="1200" dirty="0">
              <a:solidFill>
                <a:schemeClr val="tx1">
                  <a:lumMod val="50000"/>
                  <a:lumOff val="50000"/>
                </a:schemeClr>
              </a:solidFill>
              <a:latin typeface="微软雅黑" panose="020B0703020204020201" charset="-122"/>
              <a:ea typeface="微软雅黑" panose="020B0703020204020201" charset="-122"/>
            </a:endParaRPr>
          </a:p>
          <a:p>
            <a:pPr eaLnBrk="1">
              <a:lnSpc>
                <a:spcPct val="130000"/>
              </a:lnSpc>
            </a:pPr>
            <a:r>
              <a:rPr lang="en-GB" altLang="zh-CN" sz="1200" dirty="0">
                <a:solidFill>
                  <a:schemeClr val="tx1">
                    <a:lumMod val="50000"/>
                    <a:lumOff val="50000"/>
                  </a:schemeClr>
                </a:solidFill>
                <a:latin typeface="微软雅黑" panose="020B0703020204020201" charset="-122"/>
                <a:ea typeface="微软雅黑" panose="020B0703020204020201" charset="-122"/>
              </a:rPr>
              <a:t>2020</a:t>
            </a:r>
            <a:r>
              <a:rPr lang="zh-CN" altLang="en-GB" sz="1200" dirty="0">
                <a:solidFill>
                  <a:schemeClr val="tx1">
                    <a:lumMod val="50000"/>
                    <a:lumOff val="50000"/>
                  </a:schemeClr>
                </a:solidFill>
                <a:latin typeface="微软雅黑" panose="020B0703020204020201" charset="-122"/>
                <a:ea typeface="微软雅黑" panose="020B0703020204020201" charset="-122"/>
              </a:rPr>
              <a:t>年</a:t>
            </a:r>
            <a:r>
              <a:rPr lang="zh-CN" altLang="en-US" sz="1200" dirty="0">
                <a:solidFill>
                  <a:schemeClr val="tx1">
                    <a:lumMod val="50000"/>
                    <a:lumOff val="50000"/>
                  </a:schemeClr>
                </a:solidFill>
                <a:latin typeface="微软雅黑" panose="020B0703020204020201" charset="-122"/>
                <a:ea typeface="微软雅黑" panose="020B0703020204020201" charset="-122"/>
              </a:rPr>
              <a:t>，</a:t>
            </a:r>
            <a:r>
              <a:rPr lang="en-GB" altLang="zh-CN" sz="1200" dirty="0">
                <a:solidFill>
                  <a:schemeClr val="tx1">
                    <a:lumMod val="50000"/>
                    <a:lumOff val="50000"/>
                  </a:schemeClr>
                </a:solidFill>
                <a:latin typeface="微软雅黑" panose="020B0703020204020201" charset="-122"/>
                <a:ea typeface="微软雅黑" panose="020B0703020204020201" charset="-122"/>
              </a:rPr>
              <a:t>IDC</a:t>
            </a:r>
            <a:r>
              <a:rPr lang="zh-CN" altLang="en-US" sz="1200" dirty="0">
                <a:solidFill>
                  <a:schemeClr val="tx1">
                    <a:lumMod val="50000"/>
                    <a:lumOff val="50000"/>
                  </a:schemeClr>
                </a:solidFill>
                <a:latin typeface="微软雅黑" panose="020B0703020204020201" charset="-122"/>
                <a:ea typeface="微软雅黑" panose="020B0703020204020201" charset="-122"/>
              </a:rPr>
              <a:t>咨询发布</a:t>
            </a:r>
            <a:r>
              <a:rPr lang="en-US" altLang="zh-CN" sz="1200" dirty="0">
                <a:solidFill>
                  <a:schemeClr val="tx1">
                    <a:lumMod val="50000"/>
                    <a:lumOff val="50000"/>
                  </a:schemeClr>
                </a:solidFill>
                <a:latin typeface="微软雅黑" panose="020B0703020204020201" charset="-122"/>
                <a:ea typeface="微软雅黑" panose="020B0703020204020201" charset="-122"/>
              </a:rPr>
              <a:t>《</a:t>
            </a:r>
            <a:r>
              <a:rPr lang="en-GB" altLang="zh-CN" sz="1200" dirty="0">
                <a:solidFill>
                  <a:schemeClr val="tx1">
                    <a:lumMod val="50000"/>
                    <a:lumOff val="50000"/>
                  </a:schemeClr>
                </a:solidFill>
                <a:latin typeface="微软雅黑" panose="020B0703020204020201" charset="-122"/>
                <a:ea typeface="微软雅黑" panose="020B0703020204020201" charset="-122"/>
              </a:rPr>
              <a:t>IDC </a:t>
            </a:r>
            <a:r>
              <a:rPr lang="en-GB" altLang="zh-CN" sz="1200" dirty="0" err="1">
                <a:solidFill>
                  <a:schemeClr val="tx1">
                    <a:lumMod val="50000"/>
                    <a:lumOff val="50000"/>
                  </a:schemeClr>
                </a:solidFill>
                <a:latin typeface="微软雅黑" panose="020B0703020204020201" charset="-122"/>
                <a:ea typeface="微软雅黑" panose="020B0703020204020201" charset="-122"/>
              </a:rPr>
              <a:t>FutureScape</a:t>
            </a:r>
            <a:r>
              <a:rPr lang="zh-CN" altLang="en-GB" sz="1200" dirty="0">
                <a:solidFill>
                  <a:schemeClr val="tx1">
                    <a:lumMod val="50000"/>
                    <a:lumOff val="50000"/>
                  </a:schemeClr>
                </a:solidFill>
                <a:latin typeface="微软雅黑" panose="020B0703020204020201" charset="-122"/>
                <a:ea typeface="微软雅黑" panose="020B0703020204020201" charset="-122"/>
              </a:rPr>
              <a:t>：</a:t>
            </a:r>
            <a:r>
              <a:rPr lang="en-GB" altLang="zh-CN" sz="1200" dirty="0">
                <a:solidFill>
                  <a:schemeClr val="tx1">
                    <a:lumMod val="50000"/>
                    <a:lumOff val="50000"/>
                  </a:schemeClr>
                </a:solidFill>
                <a:latin typeface="微软雅黑" panose="020B0703020204020201" charset="-122"/>
                <a:ea typeface="微软雅黑" panose="020B0703020204020201" charset="-122"/>
              </a:rPr>
              <a:t>2020</a:t>
            </a:r>
            <a:r>
              <a:rPr lang="zh-CN" altLang="en-US" sz="1200" dirty="0">
                <a:solidFill>
                  <a:schemeClr val="tx1">
                    <a:lumMod val="50000"/>
                    <a:lumOff val="50000"/>
                  </a:schemeClr>
                </a:solidFill>
                <a:latin typeface="微软雅黑" panose="020B0703020204020201" charset="-122"/>
                <a:ea typeface="微软雅黑" panose="020B0703020204020201" charset="-122"/>
              </a:rPr>
              <a:t>全球区块链市场预测</a:t>
            </a:r>
            <a:r>
              <a:rPr lang="en-US" altLang="zh-CN" sz="1200" dirty="0">
                <a:solidFill>
                  <a:schemeClr val="tx1">
                    <a:lumMod val="50000"/>
                    <a:lumOff val="50000"/>
                  </a:schemeClr>
                </a:solidFill>
                <a:latin typeface="微软雅黑" panose="020B0703020204020201" charset="-122"/>
                <a:ea typeface="微软雅黑" panose="020B0703020204020201" charset="-122"/>
              </a:rPr>
              <a:t>——</a:t>
            </a:r>
            <a:r>
              <a:rPr lang="zh-CN" altLang="en-US" sz="1200" dirty="0">
                <a:solidFill>
                  <a:schemeClr val="tx1">
                    <a:lumMod val="50000"/>
                    <a:lumOff val="50000"/>
                  </a:schemeClr>
                </a:solidFill>
                <a:latin typeface="微软雅黑" panose="020B0703020204020201" charset="-122"/>
                <a:ea typeface="微软雅黑" panose="020B0703020204020201" charset="-122"/>
              </a:rPr>
              <a:t>中国启示</a:t>
            </a:r>
            <a:r>
              <a:rPr lang="en-US" altLang="zh-CN" sz="1200" dirty="0">
                <a:solidFill>
                  <a:schemeClr val="tx1">
                    <a:lumMod val="50000"/>
                    <a:lumOff val="50000"/>
                  </a:schemeClr>
                </a:solidFill>
                <a:latin typeface="微软雅黑" panose="020B0703020204020201" charset="-122"/>
                <a:ea typeface="微软雅黑" panose="020B0703020204020201" charset="-122"/>
              </a:rPr>
              <a:t>》</a:t>
            </a:r>
            <a:r>
              <a:rPr lang="zh-CN" altLang="en-US" sz="1200" dirty="0">
                <a:solidFill>
                  <a:schemeClr val="tx1">
                    <a:lumMod val="50000"/>
                    <a:lumOff val="50000"/>
                  </a:schemeClr>
                </a:solidFill>
                <a:latin typeface="微软雅黑" panose="020B0703020204020201" charset="-122"/>
                <a:ea typeface="微软雅黑" panose="020B0703020204020201" charset="-122"/>
              </a:rPr>
              <a:t>，报告认为：</a:t>
            </a:r>
            <a:endParaRPr lang="en-US" altLang="zh-CN" sz="1200" dirty="0">
              <a:solidFill>
                <a:schemeClr val="tx1">
                  <a:lumMod val="50000"/>
                  <a:lumOff val="50000"/>
                </a:schemeClr>
              </a:solidFill>
              <a:latin typeface="微软雅黑" panose="020B0703020204020201" charset="-122"/>
              <a:ea typeface="微软雅黑" panose="020B0703020204020201" charset="-122"/>
            </a:endParaRPr>
          </a:p>
          <a:p>
            <a:pPr marL="285750" indent="-285750" eaLnBrk="1">
              <a:lnSpc>
                <a:spcPct val="130000"/>
              </a:lnSpc>
              <a:buFont typeface="Arial" panose="020B06060202020A0204" pitchFamily="34" charset="0"/>
              <a:buChar char="•"/>
            </a:pPr>
            <a:r>
              <a:rPr lang="zh-CN" altLang="en-US" sz="1200" dirty="0">
                <a:solidFill>
                  <a:schemeClr val="tx1">
                    <a:lumMod val="50000"/>
                    <a:lumOff val="50000"/>
                  </a:schemeClr>
                </a:solidFill>
                <a:latin typeface="微软雅黑" panose="020B0703020204020201" charset="-122"/>
                <a:ea typeface="微软雅黑" panose="020B0703020204020201" charset="-122"/>
              </a:rPr>
              <a:t>到</a:t>
            </a:r>
            <a:r>
              <a:rPr lang="en-US" altLang="zh-CN" sz="1200" dirty="0">
                <a:solidFill>
                  <a:schemeClr val="tx1">
                    <a:lumMod val="50000"/>
                    <a:lumOff val="50000"/>
                  </a:schemeClr>
                </a:solidFill>
                <a:latin typeface="微软雅黑" panose="020B0703020204020201" charset="-122"/>
                <a:ea typeface="微软雅黑" panose="020B0703020204020201" charset="-122"/>
              </a:rPr>
              <a:t>2022</a:t>
            </a:r>
            <a:r>
              <a:rPr lang="zh-CN" altLang="en-US" sz="1200" dirty="0">
                <a:solidFill>
                  <a:schemeClr val="tx1">
                    <a:lumMod val="50000"/>
                    <a:lumOff val="50000"/>
                  </a:schemeClr>
                </a:solidFill>
                <a:latin typeface="微软雅黑" panose="020B0703020204020201" charset="-122"/>
                <a:ea typeface="微软雅黑" panose="020B0703020204020201" charset="-122"/>
              </a:rPr>
              <a:t>年，全球区块链支出将达到</a:t>
            </a:r>
            <a:r>
              <a:rPr lang="en-US" altLang="zh-CN" sz="1600" b="1" dirty="0">
                <a:solidFill>
                  <a:srgbClr val="FF9300"/>
                </a:solidFill>
                <a:latin typeface="微软雅黑" panose="020B0703020204020201" charset="-122"/>
                <a:ea typeface="微软雅黑" panose="020B0703020204020201" charset="-122"/>
              </a:rPr>
              <a:t>117</a:t>
            </a:r>
            <a:r>
              <a:rPr lang="zh-CN" altLang="en-US" sz="1200" dirty="0">
                <a:solidFill>
                  <a:schemeClr val="tx1">
                    <a:lumMod val="50000"/>
                    <a:lumOff val="50000"/>
                  </a:schemeClr>
                </a:solidFill>
                <a:latin typeface="微软雅黑" panose="020B0703020204020201" charset="-122"/>
                <a:ea typeface="微软雅黑" panose="020B0703020204020201" charset="-122"/>
              </a:rPr>
              <a:t>亿美元</a:t>
            </a:r>
            <a:endParaRPr lang="en-US" altLang="zh-CN" sz="1200" dirty="0">
              <a:solidFill>
                <a:schemeClr val="tx1">
                  <a:lumMod val="50000"/>
                  <a:lumOff val="50000"/>
                </a:schemeClr>
              </a:solidFill>
              <a:latin typeface="微软雅黑" panose="020B0703020204020201" charset="-122"/>
              <a:ea typeface="微软雅黑" panose="020B0703020204020201" charset="-122"/>
            </a:endParaRPr>
          </a:p>
          <a:p>
            <a:pPr marL="285750" indent="-285750" eaLnBrk="1">
              <a:lnSpc>
                <a:spcPct val="130000"/>
              </a:lnSpc>
              <a:buFont typeface="Arial" panose="020B06060202020A0204" pitchFamily="34" charset="0"/>
              <a:buChar char="•"/>
            </a:pPr>
            <a:r>
              <a:rPr lang="zh-CN" altLang="en-US" sz="1200" dirty="0">
                <a:solidFill>
                  <a:schemeClr val="tx1">
                    <a:lumMod val="50000"/>
                    <a:lumOff val="50000"/>
                  </a:schemeClr>
                </a:solidFill>
                <a:latin typeface="微软雅黑" panose="020B0703020204020201" charset="-122"/>
                <a:ea typeface="微软雅黑" panose="020B0703020204020201" charset="-122"/>
              </a:rPr>
              <a:t>到</a:t>
            </a:r>
            <a:r>
              <a:rPr lang="en-US" altLang="zh-CN" sz="1200" dirty="0">
                <a:solidFill>
                  <a:schemeClr val="tx1">
                    <a:lumMod val="50000"/>
                    <a:lumOff val="50000"/>
                  </a:schemeClr>
                </a:solidFill>
                <a:latin typeface="微软雅黑" panose="020B0703020204020201" charset="-122"/>
                <a:ea typeface="微软雅黑" panose="020B0703020204020201" charset="-122"/>
              </a:rPr>
              <a:t>2022</a:t>
            </a:r>
            <a:r>
              <a:rPr lang="zh-CN" altLang="en-US" sz="1200" dirty="0">
                <a:solidFill>
                  <a:schemeClr val="tx1">
                    <a:lumMod val="50000"/>
                    <a:lumOff val="50000"/>
                  </a:schemeClr>
                </a:solidFill>
                <a:latin typeface="微软雅黑" panose="020B0703020204020201" charset="-122"/>
                <a:ea typeface="微软雅黑" panose="020B0703020204020201" charset="-122"/>
              </a:rPr>
              <a:t>年</a:t>
            </a:r>
            <a:r>
              <a:rPr lang="en-US" altLang="zh-CN" sz="1600" b="1" dirty="0">
                <a:solidFill>
                  <a:srgbClr val="FF9300"/>
                </a:solidFill>
                <a:latin typeface="微软雅黑" panose="020B0703020204020201" charset="-122"/>
                <a:ea typeface="微软雅黑" panose="020B0703020204020201" charset="-122"/>
              </a:rPr>
              <a:t>35</a:t>
            </a:r>
            <a:r>
              <a:rPr lang="en-US" altLang="zh-CN" sz="1200" dirty="0">
                <a:solidFill>
                  <a:schemeClr val="tx1">
                    <a:lumMod val="50000"/>
                    <a:lumOff val="50000"/>
                  </a:schemeClr>
                </a:solidFill>
                <a:latin typeface="微软雅黑" panose="020B0703020204020201" charset="-122"/>
                <a:ea typeface="微软雅黑" panose="020B0703020204020201" charset="-122"/>
              </a:rPr>
              <a:t>%</a:t>
            </a:r>
            <a:r>
              <a:rPr lang="zh-CN" altLang="en-US" sz="1200" dirty="0">
                <a:solidFill>
                  <a:schemeClr val="tx1">
                    <a:lumMod val="50000"/>
                    <a:lumOff val="50000"/>
                  </a:schemeClr>
                </a:solidFill>
                <a:latin typeface="微软雅黑" panose="020B0703020204020201" charset="-122"/>
                <a:ea typeface="微软雅黑" panose="020B0703020204020201" charset="-122"/>
              </a:rPr>
              <a:t>的中国政府机构将会发放区块链身份认证</a:t>
            </a:r>
            <a:endParaRPr lang="en-US" altLang="zh-CN" sz="1200" dirty="0">
              <a:solidFill>
                <a:schemeClr val="tx1">
                  <a:lumMod val="50000"/>
                  <a:lumOff val="50000"/>
                </a:schemeClr>
              </a:solidFill>
              <a:latin typeface="微软雅黑" panose="020B0703020204020201" charset="-122"/>
              <a:ea typeface="微软雅黑" panose="020B0703020204020201" charset="-122"/>
            </a:endParaRPr>
          </a:p>
          <a:p>
            <a:pPr marL="285750" indent="-285750" eaLnBrk="1">
              <a:lnSpc>
                <a:spcPct val="130000"/>
              </a:lnSpc>
              <a:buFont typeface="Arial" panose="020B06060202020A0204" pitchFamily="34" charset="0"/>
              <a:buChar char="•"/>
            </a:pPr>
            <a:r>
              <a:rPr lang="zh-CN" altLang="en-US" sz="1200" dirty="0">
                <a:solidFill>
                  <a:schemeClr val="tx1">
                    <a:lumMod val="50000"/>
                    <a:lumOff val="50000"/>
                  </a:schemeClr>
                </a:solidFill>
                <a:latin typeface="微软雅黑" panose="020B0703020204020201" charset="-122"/>
                <a:ea typeface="微软雅黑" panose="020B0703020204020201" charset="-122"/>
              </a:rPr>
              <a:t>到</a:t>
            </a:r>
            <a:r>
              <a:rPr lang="en-US" altLang="zh-CN" sz="1200" dirty="0">
                <a:solidFill>
                  <a:schemeClr val="tx1">
                    <a:lumMod val="50000"/>
                    <a:lumOff val="50000"/>
                  </a:schemeClr>
                </a:solidFill>
                <a:latin typeface="微软雅黑" panose="020B0703020204020201" charset="-122"/>
                <a:ea typeface="微软雅黑" panose="020B0703020204020201" charset="-122"/>
              </a:rPr>
              <a:t>2023</a:t>
            </a:r>
            <a:r>
              <a:rPr lang="zh-CN" altLang="en-US" sz="1200" dirty="0">
                <a:solidFill>
                  <a:schemeClr val="tx1">
                    <a:lumMod val="50000"/>
                    <a:lumOff val="50000"/>
                  </a:schemeClr>
                </a:solidFill>
                <a:latin typeface="微软雅黑" panose="020B0703020204020201" charset="-122"/>
                <a:ea typeface="微软雅黑" panose="020B0703020204020201" charset="-122"/>
              </a:rPr>
              <a:t>年，中国企业将在区块链服务（咨询、实施、维护、支持等）上投入</a:t>
            </a:r>
            <a:r>
              <a:rPr lang="en-US" altLang="zh-CN" sz="1600" b="1" dirty="0">
                <a:solidFill>
                  <a:srgbClr val="FF9300"/>
                </a:solidFill>
                <a:latin typeface="微软雅黑" panose="020B0703020204020201" charset="-122"/>
                <a:ea typeface="微软雅黑" panose="020B0703020204020201" charset="-122"/>
              </a:rPr>
              <a:t>27</a:t>
            </a:r>
            <a:r>
              <a:rPr lang="zh-CN" altLang="en-US" sz="1200" dirty="0">
                <a:solidFill>
                  <a:schemeClr val="tx1">
                    <a:lumMod val="50000"/>
                    <a:lumOff val="50000"/>
                  </a:schemeClr>
                </a:solidFill>
                <a:latin typeface="微软雅黑" panose="020B0703020204020201" charset="-122"/>
                <a:ea typeface="微软雅黑" panose="020B0703020204020201" charset="-122"/>
              </a:rPr>
              <a:t>亿美元，占企业管理服务支出的</a:t>
            </a:r>
            <a:r>
              <a:rPr lang="en-US" altLang="zh-CN" sz="1600" b="1" dirty="0">
                <a:solidFill>
                  <a:srgbClr val="FF9300"/>
                </a:solidFill>
                <a:latin typeface="微软雅黑" panose="020B0703020204020201" charset="-122"/>
                <a:ea typeface="微软雅黑" panose="020B0703020204020201" charset="-122"/>
              </a:rPr>
              <a:t>29</a:t>
            </a:r>
            <a:r>
              <a:rPr lang="en-US" altLang="zh-CN" sz="1200" dirty="0">
                <a:solidFill>
                  <a:schemeClr val="tx1">
                    <a:lumMod val="50000"/>
                    <a:lumOff val="50000"/>
                  </a:schemeClr>
                </a:solidFill>
                <a:latin typeface="微软雅黑" panose="020B0703020204020201" charset="-122"/>
                <a:ea typeface="微软雅黑" panose="020B0703020204020201" charset="-122"/>
              </a:rPr>
              <a:t>%</a:t>
            </a:r>
          </a:p>
          <a:p>
            <a:pPr eaLnBrk="1">
              <a:lnSpc>
                <a:spcPct val="130000"/>
              </a:lnSpc>
            </a:pPr>
            <a:endParaRPr lang="en-GB" altLang="zh-CN" sz="1200" b="1" i="1" dirty="0">
              <a:solidFill>
                <a:schemeClr val="tx1">
                  <a:lumMod val="50000"/>
                  <a:lumOff val="50000"/>
                </a:schemeClr>
              </a:solidFill>
              <a:latin typeface="微软雅黑" panose="020B0703020204020201" charset="-122"/>
              <a:ea typeface="微软雅黑" panose="020B0703020204020201" charset="-122"/>
            </a:endParaRPr>
          </a:p>
          <a:p>
            <a:pPr eaLnBrk="1">
              <a:lnSpc>
                <a:spcPct val="130000"/>
              </a:lnSpc>
            </a:pPr>
            <a:r>
              <a:rPr lang="en-GB" altLang="zh-CN" sz="1200" b="1" i="1" dirty="0">
                <a:solidFill>
                  <a:schemeClr val="tx1">
                    <a:lumMod val="50000"/>
                    <a:lumOff val="50000"/>
                  </a:schemeClr>
                </a:solidFill>
                <a:latin typeface="微软雅黑" panose="020B0703020204020201" charset="-122"/>
                <a:ea typeface="微软雅黑" panose="020B0703020204020201" charset="-122"/>
              </a:rPr>
              <a:t>IDC</a:t>
            </a:r>
            <a:r>
              <a:rPr lang="zh-CN" altLang="en-US" sz="1200" b="1" i="1" dirty="0">
                <a:solidFill>
                  <a:schemeClr val="tx1">
                    <a:lumMod val="50000"/>
                    <a:lumOff val="50000"/>
                  </a:schemeClr>
                </a:solidFill>
                <a:latin typeface="微软雅黑" panose="020B0703020204020201" charset="-122"/>
                <a:ea typeface="微软雅黑" panose="020B0703020204020201" charset="-122"/>
              </a:rPr>
              <a:t>表示，中国区块链市场迎来重大政策利好，被称为“</a:t>
            </a:r>
            <a:r>
              <a:rPr lang="zh-CN" altLang="en-US" sz="1200" b="1" i="1" dirty="0">
                <a:solidFill>
                  <a:srgbClr val="FF9300"/>
                </a:solidFill>
                <a:latin typeface="微软雅黑" panose="020B0703020204020201" charset="-122"/>
                <a:ea typeface="微软雅黑" panose="020B0703020204020201" charset="-122"/>
              </a:rPr>
              <a:t>核心技术自主创新的重要突破口</a:t>
            </a:r>
            <a:r>
              <a:rPr lang="zh-CN" altLang="en-US" sz="1200" b="1" i="1" dirty="0">
                <a:solidFill>
                  <a:schemeClr val="tx1">
                    <a:lumMod val="50000"/>
                    <a:lumOff val="50000"/>
                  </a:schemeClr>
                </a:solidFill>
                <a:latin typeface="微软雅黑" panose="020B0703020204020201" charset="-122"/>
                <a:ea typeface="微软雅黑" panose="020B0703020204020201" charset="-122"/>
              </a:rPr>
              <a:t>”。</a:t>
            </a:r>
          </a:p>
          <a:p>
            <a:pPr eaLnBrk="1">
              <a:lnSpc>
                <a:spcPct val="130000"/>
              </a:lnSpc>
            </a:pPr>
            <a:r>
              <a:rPr lang="zh-CN" altLang="en-US" sz="1200" b="1" i="1" dirty="0">
                <a:solidFill>
                  <a:schemeClr val="tx1">
                    <a:lumMod val="50000"/>
                    <a:lumOff val="50000"/>
                  </a:schemeClr>
                </a:solidFill>
                <a:latin typeface="微软雅黑" panose="020B0703020204020201" charset="-122"/>
                <a:ea typeface="微软雅黑" panose="020B0703020204020201" charset="-122"/>
              </a:rPr>
              <a:t>区块链发展的政策环境一下子变得明朗起来，也为产业带来了重大发展机遇。</a:t>
            </a:r>
            <a:r>
              <a:rPr lang="zh-CN" altLang="en-US" sz="1200" b="1" i="1" dirty="0">
                <a:solidFill>
                  <a:srgbClr val="FF9300"/>
                </a:solidFill>
                <a:latin typeface="微软雅黑" panose="020B0703020204020201" charset="-122"/>
                <a:ea typeface="微软雅黑" panose="020B0703020204020201" charset="-122"/>
              </a:rPr>
              <a:t>中国区块链市场未来可期。</a:t>
            </a:r>
          </a:p>
          <a:p>
            <a:pPr eaLnBrk="1">
              <a:lnSpc>
                <a:spcPct val="130000"/>
              </a:lnSpc>
            </a:pPr>
            <a:endParaRPr lang="zh-CN" altLang="en-US" sz="1200" b="1" dirty="0">
              <a:solidFill>
                <a:schemeClr val="tx1">
                  <a:lumMod val="50000"/>
                  <a:lumOff val="50000"/>
                </a:schemeClr>
              </a:solidFill>
              <a:latin typeface="微软雅黑" panose="020B0703020204020201" charset="-122"/>
              <a:ea typeface="微软雅黑" panose="020B0703020204020201" charset="-122"/>
              <a:cs typeface="等线" panose="02010600030101010101" pitchFamily="2" charset="-122"/>
            </a:endParaRPr>
          </a:p>
        </p:txBody>
      </p:sp>
      <p:sp>
        <p:nvSpPr>
          <p:cNvPr id="11" name="文本框 8"/>
          <p:cNvSpPr txBox="1"/>
          <p:nvPr/>
        </p:nvSpPr>
        <p:spPr>
          <a:xfrm>
            <a:off x="1299571" y="285280"/>
            <a:ext cx="28333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a:r>
              <a:rPr lang="zh-CN" altLang="en-US" sz="2400" b="0" dirty="0">
                <a:solidFill>
                  <a:schemeClr val="bg2"/>
                </a:solidFill>
                <a:latin typeface="微软雅黑" panose="020B0703020204020201" charset="-122"/>
                <a:ea typeface="微软雅黑" panose="020B0703020204020201" charset="-122"/>
                <a:sym typeface="等线"/>
              </a:rPr>
              <a:t>区块链市场越发明朗</a:t>
            </a:r>
            <a:endParaRPr lang="en-US" altLang="zh-CN" sz="2400" b="0" dirty="0">
              <a:solidFill>
                <a:schemeClr val="bg2"/>
              </a:solidFill>
              <a:latin typeface="微软雅黑" panose="020B0703020204020201" charset="-122"/>
              <a:ea typeface="微软雅黑" panose="020B0703020204020201" charset="-122"/>
              <a:sym typeface="等线"/>
            </a:endParaRPr>
          </a:p>
        </p:txBody>
      </p:sp>
      <p:sp>
        <p:nvSpPr>
          <p:cNvPr id="31" name="上箭头 30"/>
          <p:cNvSpPr/>
          <p:nvPr/>
        </p:nvSpPr>
        <p:spPr>
          <a:xfrm rot="5400000">
            <a:off x="7216706" y="1360558"/>
            <a:ext cx="504000" cy="1116000"/>
          </a:xfrm>
          <a:prstGeom prst="upArrow">
            <a:avLst/>
          </a:prstGeom>
          <a:gradFill>
            <a:gsLst>
              <a:gs pos="0">
                <a:schemeClr val="accent1">
                  <a:lumMod val="5000"/>
                  <a:lumOff val="95000"/>
                  <a:alpha val="0"/>
                </a:schemeClr>
              </a:gs>
              <a:gs pos="88000">
                <a:srgbClr val="FCA100"/>
              </a:gs>
            </a:gsLst>
            <a:lin ang="13140000" scaled="0"/>
          </a:gradFill>
          <a:ln w="9525"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spAutoFit/>
          </a:bodyPr>
          <a:lstStyle/>
          <a:p>
            <a:pPr lvl="0" algn="ctr" fontAlgn="auto">
              <a:spcBef>
                <a:spcPts val="0"/>
              </a:spcBef>
              <a:spcAft>
                <a:spcPts val="0"/>
              </a:spcAft>
              <a:buClrTx/>
              <a:buSzTx/>
              <a:buFontTx/>
            </a:pPr>
            <a:endParaRPr lang="zh-CN" altLang="en-US" sz="1400" dirty="0">
              <a:solidFill>
                <a:schemeClr val="bg1"/>
              </a:solidFill>
              <a:latin typeface="微软雅黑" panose="020B0703020204020201" charset="-122"/>
              <a:ea typeface="微软雅黑" panose="020B0703020204020201" charset="-122"/>
              <a:cs typeface="+mn-cs"/>
              <a:sym typeface="等线"/>
            </a:endParaRPr>
          </a:p>
        </p:txBody>
      </p:sp>
      <p:sp>
        <p:nvSpPr>
          <p:cNvPr id="8" name="流程图: 磁盘 7"/>
          <p:cNvSpPr/>
          <p:nvPr/>
        </p:nvSpPr>
        <p:spPr>
          <a:xfrm>
            <a:off x="8234680" y="1350334"/>
            <a:ext cx="2655570" cy="864000"/>
          </a:xfrm>
          <a:prstGeom prst="flowChartMagneticDisk">
            <a:avLst/>
          </a:prstGeom>
          <a:gradFill>
            <a:gsLst>
              <a:gs pos="0">
                <a:schemeClr val="accent1">
                  <a:lumMod val="5000"/>
                  <a:lumOff val="95000"/>
                </a:schemeClr>
              </a:gs>
              <a:gs pos="25000">
                <a:srgbClr val="FCCF7F"/>
              </a:gs>
              <a:gs pos="51000">
                <a:srgbClr val="FCA100"/>
              </a:gs>
            </a:gsLst>
            <a:lin ang="13140000" scaled="0"/>
          </a:gradFill>
          <a:ln w="25400" cap="flat">
            <a:solidFill>
              <a:schemeClr val="bg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spAutoFit/>
          </a:bodyPr>
          <a:lstStyle/>
          <a:p>
            <a:pPr lvl="0" algn="l" fontAlgn="auto">
              <a:spcBef>
                <a:spcPts val="0"/>
              </a:spcBef>
              <a:spcAft>
                <a:spcPts val="0"/>
              </a:spcAft>
              <a:buClrTx/>
              <a:buSzTx/>
              <a:buFontTx/>
            </a:pPr>
            <a:endParaRPr lang="zh-CN" altLang="en-US" sz="1800" dirty="0">
              <a:ln>
                <a:noFill/>
              </a:ln>
              <a:effectLst/>
              <a:uFillTx/>
              <a:latin typeface="+mn-lt"/>
              <a:cs typeface="+mn-cs"/>
              <a:sym typeface="等线"/>
            </a:endParaRPr>
          </a:p>
        </p:txBody>
      </p:sp>
      <p:sp>
        <p:nvSpPr>
          <p:cNvPr id="12" name="流程图: 磁盘 11"/>
          <p:cNvSpPr/>
          <p:nvPr/>
        </p:nvSpPr>
        <p:spPr>
          <a:xfrm>
            <a:off x="8234680" y="2766390"/>
            <a:ext cx="2655570" cy="864000"/>
          </a:xfrm>
          <a:prstGeom prst="flowChartMagneticDisk">
            <a:avLst/>
          </a:prstGeom>
          <a:gradFill>
            <a:gsLst>
              <a:gs pos="0">
                <a:schemeClr val="accent1">
                  <a:lumMod val="5000"/>
                  <a:lumOff val="95000"/>
                </a:schemeClr>
              </a:gs>
              <a:gs pos="25000">
                <a:srgbClr val="FCCF7F"/>
              </a:gs>
              <a:gs pos="51000">
                <a:srgbClr val="FCA100"/>
              </a:gs>
            </a:gsLst>
            <a:lin ang="13140000" scaled="0"/>
          </a:gradFill>
          <a:ln w="25400" cap="flat">
            <a:solidFill>
              <a:schemeClr val="bg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spAutoFit/>
          </a:bodyPr>
          <a:lstStyle/>
          <a:p>
            <a:pPr lvl="0" algn="l" fontAlgn="auto">
              <a:spcBef>
                <a:spcPts val="0"/>
              </a:spcBef>
              <a:spcAft>
                <a:spcPts val="0"/>
              </a:spcAft>
              <a:buClrTx/>
              <a:buSzTx/>
              <a:buFontTx/>
            </a:pPr>
            <a:endParaRPr lang="zh-CN" altLang="en-US" sz="1800" dirty="0">
              <a:ln>
                <a:noFill/>
              </a:ln>
              <a:effectLst/>
              <a:uFillTx/>
              <a:latin typeface="+mn-lt"/>
              <a:cs typeface="+mn-cs"/>
              <a:sym typeface="等线"/>
            </a:endParaRPr>
          </a:p>
        </p:txBody>
      </p:sp>
      <p:sp>
        <p:nvSpPr>
          <p:cNvPr id="13" name="流程图: 磁盘 12"/>
          <p:cNvSpPr/>
          <p:nvPr/>
        </p:nvSpPr>
        <p:spPr>
          <a:xfrm>
            <a:off x="8234680" y="4160215"/>
            <a:ext cx="2655570" cy="864000"/>
          </a:xfrm>
          <a:prstGeom prst="flowChartMagneticDisk">
            <a:avLst/>
          </a:prstGeom>
          <a:gradFill>
            <a:gsLst>
              <a:gs pos="0">
                <a:schemeClr val="accent1">
                  <a:lumMod val="5000"/>
                  <a:lumOff val="95000"/>
                </a:schemeClr>
              </a:gs>
              <a:gs pos="25000">
                <a:srgbClr val="FCCF7F"/>
              </a:gs>
              <a:gs pos="51000">
                <a:srgbClr val="FCA100"/>
              </a:gs>
            </a:gsLst>
            <a:lin ang="13140000" scaled="0"/>
          </a:gradFill>
          <a:ln w="25400" cap="flat">
            <a:solidFill>
              <a:schemeClr val="bg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spAutoFit/>
          </a:bodyPr>
          <a:lstStyle/>
          <a:p>
            <a:pPr lvl="0" algn="l" fontAlgn="auto">
              <a:spcBef>
                <a:spcPts val="0"/>
              </a:spcBef>
              <a:spcAft>
                <a:spcPts val="0"/>
              </a:spcAft>
              <a:buClrTx/>
              <a:buSzTx/>
              <a:buFontTx/>
            </a:pPr>
            <a:endParaRPr lang="zh-CN" altLang="en-US" sz="1800" dirty="0">
              <a:ln>
                <a:noFill/>
              </a:ln>
              <a:effectLst/>
              <a:uFillTx/>
              <a:latin typeface="+mn-lt"/>
              <a:cs typeface="+mn-cs"/>
              <a:sym typeface="等线"/>
            </a:endParaRPr>
          </a:p>
        </p:txBody>
      </p:sp>
      <p:sp>
        <p:nvSpPr>
          <p:cNvPr id="49" name="矩形 48"/>
          <p:cNvSpPr/>
          <p:nvPr/>
        </p:nvSpPr>
        <p:spPr>
          <a:xfrm>
            <a:off x="7062470" y="1765935"/>
            <a:ext cx="811530" cy="305435"/>
          </a:xfrm>
          <a:prstGeom prst="rect">
            <a:avLst/>
          </a:prstGeom>
          <a:noFill/>
          <a:ln w="9525" cap="flat">
            <a:noFill/>
            <a:prstDash val="solid"/>
            <a:round/>
          </a:ln>
          <a:extLst>
            <a:ext uri="{909E8E84-426E-40DD-AFC4-6F175D3DCCD1}">
              <a14:hiddenFill xmlns:a14="http://schemas.microsoft.com/office/drawing/2010/main">
                <a:gradFill>
                  <a:gsLst>
                    <a:gs pos="0">
                      <a:schemeClr val="accent1">
                        <a:lumMod val="5000"/>
                        <a:lumOff val="95000"/>
                      </a:schemeClr>
                    </a:gs>
                    <a:gs pos="25000">
                      <a:srgbClr val="FCCF7F"/>
                    </a:gs>
                    <a:gs pos="51000">
                      <a:srgbClr val="FCA100"/>
                    </a:gs>
                  </a:gsLst>
                  <a:lin ang="13140000" scaled="0"/>
                </a:gradFill>
              </a14:hiddenFill>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en-US" altLang="zh-CN" sz="1400" dirty="0">
                <a:solidFill>
                  <a:schemeClr val="tx1">
                    <a:lumMod val="75000"/>
                    <a:lumOff val="25000"/>
                  </a:schemeClr>
                </a:solidFill>
                <a:latin typeface="微软雅黑" panose="020B0703020204020201" charset="-122"/>
                <a:ea typeface="微软雅黑" panose="020B0703020204020201" charset="-122"/>
                <a:cs typeface="+mn-cs"/>
                <a:sym typeface="等线"/>
              </a:rPr>
              <a:t>2022</a:t>
            </a:r>
            <a:endParaRPr kumimoji="0" lang="en-US" altLang="zh-CN"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14" name="上箭头 13"/>
          <p:cNvSpPr/>
          <p:nvPr/>
        </p:nvSpPr>
        <p:spPr>
          <a:xfrm rot="5400000">
            <a:off x="7217341" y="2709298"/>
            <a:ext cx="504000" cy="1116000"/>
          </a:xfrm>
          <a:prstGeom prst="upArrow">
            <a:avLst/>
          </a:prstGeom>
          <a:gradFill>
            <a:gsLst>
              <a:gs pos="0">
                <a:schemeClr val="accent1">
                  <a:lumMod val="5000"/>
                  <a:lumOff val="95000"/>
                  <a:alpha val="0"/>
                </a:schemeClr>
              </a:gs>
              <a:gs pos="88000">
                <a:srgbClr val="FCA100"/>
              </a:gs>
            </a:gsLst>
            <a:lin ang="13140000" scaled="0"/>
          </a:gradFill>
          <a:ln w="9525"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spAutoFit/>
          </a:bodyPr>
          <a:lstStyle/>
          <a:p>
            <a:pPr lvl="0" algn="ctr" fontAlgn="auto">
              <a:spcBef>
                <a:spcPts val="0"/>
              </a:spcBef>
              <a:spcAft>
                <a:spcPts val="0"/>
              </a:spcAft>
              <a:buClrTx/>
              <a:buSzTx/>
              <a:buFontTx/>
            </a:pPr>
            <a:endParaRPr lang="zh-CN" altLang="en-US" sz="1400" dirty="0">
              <a:solidFill>
                <a:schemeClr val="bg1"/>
              </a:solidFill>
              <a:latin typeface="微软雅黑" panose="020B0703020204020201" charset="-122"/>
              <a:ea typeface="微软雅黑" panose="020B0703020204020201" charset="-122"/>
              <a:cs typeface="+mn-cs"/>
              <a:sym typeface="等线"/>
            </a:endParaRPr>
          </a:p>
        </p:txBody>
      </p:sp>
      <p:sp>
        <p:nvSpPr>
          <p:cNvPr id="15" name="上箭头 14"/>
          <p:cNvSpPr/>
          <p:nvPr/>
        </p:nvSpPr>
        <p:spPr>
          <a:xfrm rot="5400000">
            <a:off x="7217341" y="4032638"/>
            <a:ext cx="504000" cy="1116000"/>
          </a:xfrm>
          <a:prstGeom prst="upArrow">
            <a:avLst/>
          </a:prstGeom>
          <a:gradFill>
            <a:gsLst>
              <a:gs pos="0">
                <a:schemeClr val="accent1">
                  <a:lumMod val="5000"/>
                  <a:lumOff val="95000"/>
                  <a:alpha val="0"/>
                </a:schemeClr>
              </a:gs>
              <a:gs pos="88000">
                <a:srgbClr val="FCA100"/>
              </a:gs>
            </a:gsLst>
            <a:lin ang="13140000" scaled="0"/>
          </a:gradFill>
          <a:ln w="9525"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spAutoFit/>
          </a:bodyPr>
          <a:lstStyle/>
          <a:p>
            <a:pPr lvl="0" algn="ctr" fontAlgn="auto">
              <a:spcBef>
                <a:spcPts val="0"/>
              </a:spcBef>
              <a:spcAft>
                <a:spcPts val="0"/>
              </a:spcAft>
              <a:buClrTx/>
              <a:buSzTx/>
              <a:buFontTx/>
            </a:pPr>
            <a:endParaRPr lang="zh-CN" altLang="en-US" sz="1400" dirty="0">
              <a:solidFill>
                <a:schemeClr val="bg1"/>
              </a:solidFill>
              <a:latin typeface="微软雅黑" panose="020B0703020204020201" charset="-122"/>
              <a:ea typeface="微软雅黑" panose="020B0703020204020201" charset="-122"/>
              <a:cs typeface="+mn-cs"/>
              <a:sym typeface="等线"/>
            </a:endParaRPr>
          </a:p>
        </p:txBody>
      </p:sp>
      <p:sp>
        <p:nvSpPr>
          <p:cNvPr id="17" name="矩形 16"/>
          <p:cNvSpPr/>
          <p:nvPr/>
        </p:nvSpPr>
        <p:spPr>
          <a:xfrm>
            <a:off x="7062470" y="3115310"/>
            <a:ext cx="811530" cy="305435"/>
          </a:xfrm>
          <a:prstGeom prst="rect">
            <a:avLst/>
          </a:prstGeom>
          <a:noFill/>
          <a:ln w="9525" cap="flat">
            <a:noFill/>
            <a:prstDash val="solid"/>
            <a:round/>
          </a:ln>
          <a:extLst>
            <a:ext uri="{909E8E84-426E-40DD-AFC4-6F175D3DCCD1}">
              <a14:hiddenFill xmlns:a14="http://schemas.microsoft.com/office/drawing/2010/main">
                <a:gradFill>
                  <a:gsLst>
                    <a:gs pos="0">
                      <a:schemeClr val="accent1">
                        <a:lumMod val="5000"/>
                        <a:lumOff val="95000"/>
                      </a:schemeClr>
                    </a:gs>
                    <a:gs pos="25000">
                      <a:srgbClr val="FCCF7F"/>
                    </a:gs>
                    <a:gs pos="51000">
                      <a:srgbClr val="FCA100"/>
                    </a:gs>
                  </a:gsLst>
                  <a:lin ang="13140000" scaled="0"/>
                </a:gradFill>
              </a14:hiddenFill>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en-US" altLang="zh-CN" sz="1400" dirty="0">
                <a:solidFill>
                  <a:schemeClr val="tx1">
                    <a:lumMod val="75000"/>
                    <a:lumOff val="25000"/>
                  </a:schemeClr>
                </a:solidFill>
                <a:latin typeface="微软雅黑" panose="020B0703020204020201" charset="-122"/>
                <a:ea typeface="微软雅黑" panose="020B0703020204020201" charset="-122"/>
                <a:cs typeface="+mn-cs"/>
                <a:sym typeface="等线"/>
              </a:rPr>
              <a:t>2022</a:t>
            </a:r>
            <a:endParaRPr kumimoji="0" lang="en-US" altLang="zh-CN"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18" name="矩形 17"/>
          <p:cNvSpPr/>
          <p:nvPr/>
        </p:nvSpPr>
        <p:spPr>
          <a:xfrm>
            <a:off x="7062470" y="4438015"/>
            <a:ext cx="811530" cy="305435"/>
          </a:xfrm>
          <a:prstGeom prst="rect">
            <a:avLst/>
          </a:prstGeom>
          <a:noFill/>
          <a:ln w="9525" cap="flat">
            <a:noFill/>
            <a:prstDash val="solid"/>
            <a:round/>
          </a:ln>
          <a:extLst>
            <a:ext uri="{909E8E84-426E-40DD-AFC4-6F175D3DCCD1}">
              <a14:hiddenFill xmlns:a14="http://schemas.microsoft.com/office/drawing/2010/main">
                <a:gradFill>
                  <a:gsLst>
                    <a:gs pos="0">
                      <a:schemeClr val="accent1">
                        <a:lumMod val="5000"/>
                        <a:lumOff val="95000"/>
                      </a:schemeClr>
                    </a:gs>
                    <a:gs pos="25000">
                      <a:srgbClr val="FCCF7F"/>
                    </a:gs>
                    <a:gs pos="51000">
                      <a:srgbClr val="FCA100"/>
                    </a:gs>
                  </a:gsLst>
                  <a:lin ang="13140000" scaled="0"/>
                </a:gradFill>
              </a14:hiddenFill>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en-US" altLang="zh-CN" sz="1400" dirty="0">
                <a:solidFill>
                  <a:schemeClr val="tx1">
                    <a:lumMod val="75000"/>
                    <a:lumOff val="25000"/>
                  </a:schemeClr>
                </a:solidFill>
                <a:latin typeface="微软雅黑" panose="020B0703020204020201" charset="-122"/>
                <a:ea typeface="微软雅黑" panose="020B0703020204020201" charset="-122"/>
                <a:cs typeface="+mn-cs"/>
                <a:sym typeface="等线"/>
              </a:rPr>
              <a:t>2023</a:t>
            </a:r>
            <a:endParaRPr kumimoji="0" lang="en-US" altLang="zh-CN"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19" name="文本框 18"/>
          <p:cNvSpPr txBox="1"/>
          <p:nvPr/>
        </p:nvSpPr>
        <p:spPr>
          <a:xfrm>
            <a:off x="8385810" y="1765935"/>
            <a:ext cx="2353310" cy="274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200" dirty="0">
                <a:solidFill>
                  <a:schemeClr val="tx1">
                    <a:lumMod val="75000"/>
                    <a:lumOff val="25000"/>
                  </a:schemeClr>
                </a:solidFill>
                <a:latin typeface="微软雅黑" panose="020B0703020204020201" charset="-122"/>
                <a:ea typeface="微软雅黑" panose="020B0703020204020201" charset="-122"/>
                <a:sym typeface="+mn-ea"/>
              </a:rPr>
              <a:t>全球区块链支出将达到</a:t>
            </a:r>
            <a:r>
              <a:rPr lang="en-US" altLang="zh-CN" sz="1200" b="1" dirty="0">
                <a:solidFill>
                  <a:schemeClr val="tx1">
                    <a:lumMod val="75000"/>
                    <a:lumOff val="25000"/>
                  </a:schemeClr>
                </a:solidFill>
                <a:latin typeface="微软雅黑" panose="020B0703020204020201" charset="-122"/>
                <a:ea typeface="微软雅黑" panose="020B0703020204020201" charset="-122"/>
                <a:sym typeface="+mn-ea"/>
              </a:rPr>
              <a:t>117</a:t>
            </a:r>
            <a:r>
              <a:rPr lang="zh-CN" altLang="en-US" sz="1200" dirty="0">
                <a:solidFill>
                  <a:schemeClr val="tx1">
                    <a:lumMod val="75000"/>
                    <a:lumOff val="25000"/>
                  </a:schemeClr>
                </a:solidFill>
                <a:latin typeface="微软雅黑" panose="020B0703020204020201" charset="-122"/>
                <a:ea typeface="微软雅黑" panose="020B0703020204020201" charset="-122"/>
                <a:sym typeface="+mn-ea"/>
              </a:rPr>
              <a:t>亿美元</a:t>
            </a: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mn-ea"/>
            </a:endParaRPr>
          </a:p>
        </p:txBody>
      </p:sp>
      <p:sp>
        <p:nvSpPr>
          <p:cNvPr id="20" name="文本框 19"/>
          <p:cNvSpPr txBox="1"/>
          <p:nvPr/>
        </p:nvSpPr>
        <p:spPr>
          <a:xfrm>
            <a:off x="8572500" y="3086735"/>
            <a:ext cx="1979295"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indent="0" algn="ctr" defTabSz="457200" rtl="0" fontAlgn="auto" latinLnBrk="0" hangingPunct="0">
              <a:lnSpc>
                <a:spcPct val="100000"/>
              </a:lnSpc>
              <a:spcBef>
                <a:spcPts val="0"/>
              </a:spcBef>
              <a:spcAft>
                <a:spcPts val="0"/>
              </a:spcAft>
              <a:buClrTx/>
              <a:buSzTx/>
              <a:buFontTx/>
              <a:buNone/>
            </a:pPr>
            <a:r>
              <a:rPr lang="en-US" altLang="zh-CN" sz="1200" b="1" dirty="0">
                <a:solidFill>
                  <a:schemeClr val="tx1">
                    <a:lumMod val="75000"/>
                    <a:lumOff val="25000"/>
                  </a:schemeClr>
                </a:solidFill>
                <a:latin typeface="微软雅黑" panose="020B0703020204020201" charset="-122"/>
                <a:ea typeface="微软雅黑" panose="020B0703020204020201" charset="-122"/>
                <a:sym typeface="+mn-ea"/>
              </a:rPr>
              <a:t>35</a:t>
            </a:r>
            <a:r>
              <a:rPr lang="en-US" altLang="zh-CN" sz="1200" dirty="0">
                <a:solidFill>
                  <a:schemeClr val="tx1">
                    <a:lumMod val="75000"/>
                    <a:lumOff val="25000"/>
                  </a:schemeClr>
                </a:solidFill>
                <a:latin typeface="微软雅黑" panose="020B0703020204020201" charset="-122"/>
                <a:ea typeface="微软雅黑" panose="020B0703020204020201" charset="-122"/>
                <a:sym typeface="+mn-ea"/>
              </a:rPr>
              <a:t>%</a:t>
            </a:r>
            <a:r>
              <a:rPr lang="zh-CN" altLang="en-US" sz="1200" dirty="0">
                <a:solidFill>
                  <a:schemeClr val="tx1">
                    <a:lumMod val="75000"/>
                    <a:lumOff val="25000"/>
                  </a:schemeClr>
                </a:solidFill>
                <a:latin typeface="微软雅黑" panose="020B0703020204020201" charset="-122"/>
                <a:ea typeface="微软雅黑" panose="020B0703020204020201" charset="-122"/>
                <a:sym typeface="+mn-ea"/>
              </a:rPr>
              <a:t>的中国政府机构将会发放区块链身份认证</a:t>
            </a: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mn-ea"/>
            </a:endParaRPr>
          </a:p>
        </p:txBody>
      </p:sp>
      <p:sp>
        <p:nvSpPr>
          <p:cNvPr id="21" name="文本框 20"/>
          <p:cNvSpPr txBox="1"/>
          <p:nvPr/>
        </p:nvSpPr>
        <p:spPr>
          <a:xfrm>
            <a:off x="8512810" y="4498340"/>
            <a:ext cx="209931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algn="ctr" defTabSz="457200" rtl="0" fontAlgn="auto" latinLnBrk="0" hangingPunct="0">
              <a:lnSpc>
                <a:spcPct val="100000"/>
              </a:lnSpc>
              <a:spcBef>
                <a:spcPts val="0"/>
              </a:spcBef>
              <a:spcAft>
                <a:spcPts val="0"/>
              </a:spcAft>
              <a:buClrTx/>
              <a:buSzTx/>
              <a:buFontTx/>
              <a:buNone/>
            </a:pPr>
            <a:r>
              <a:rPr lang="en-US" altLang="zh-CN" sz="1200" dirty="0">
                <a:solidFill>
                  <a:schemeClr val="tx1">
                    <a:lumMod val="75000"/>
                    <a:lumOff val="25000"/>
                  </a:schemeClr>
                </a:solidFill>
                <a:latin typeface="微软雅黑" panose="020B0703020204020201" charset="-122"/>
                <a:ea typeface="微软雅黑" panose="020B0703020204020201" charset="-122"/>
                <a:sym typeface="+mn-ea"/>
              </a:rPr>
              <a:t>中国企业将在区块链服务，</a:t>
            </a:r>
          </a:p>
          <a:p>
            <a:pPr marL="0" marR="0" algn="ctr" defTabSz="457200" rtl="0" fontAlgn="auto" latinLnBrk="0" hangingPunct="0">
              <a:lnSpc>
                <a:spcPct val="100000"/>
              </a:lnSpc>
              <a:spcBef>
                <a:spcPts val="0"/>
              </a:spcBef>
              <a:spcAft>
                <a:spcPts val="0"/>
              </a:spcAft>
              <a:buClrTx/>
              <a:buSzTx/>
              <a:buFontTx/>
              <a:buNone/>
            </a:pPr>
            <a:r>
              <a:rPr lang="zh-CN" altLang="en-US" sz="1200" dirty="0">
                <a:solidFill>
                  <a:schemeClr val="tx1">
                    <a:lumMod val="75000"/>
                    <a:lumOff val="25000"/>
                  </a:schemeClr>
                </a:solidFill>
                <a:latin typeface="微软雅黑" panose="020B0703020204020201" charset="-122"/>
                <a:ea typeface="微软雅黑" panose="020B0703020204020201" charset="-122"/>
                <a:sym typeface="+mn-ea"/>
              </a:rPr>
              <a:t>将</a:t>
            </a:r>
            <a:r>
              <a:rPr lang="en-US" altLang="zh-CN" sz="1200" dirty="0">
                <a:solidFill>
                  <a:schemeClr val="tx1">
                    <a:lumMod val="75000"/>
                    <a:lumOff val="25000"/>
                  </a:schemeClr>
                </a:solidFill>
                <a:latin typeface="微软雅黑" panose="020B0703020204020201" charset="-122"/>
                <a:ea typeface="微软雅黑" panose="020B0703020204020201" charset="-122"/>
                <a:sym typeface="+mn-ea"/>
              </a:rPr>
              <a:t>占企业管理服务支出的29%</a:t>
            </a:r>
            <a:endParaRPr kumimoji="0" lang="en-US" altLang="zh-CN" sz="1200" i="0" u="none" strike="noStrike" cap="none" spc="0" normalizeH="0" baseline="0" dirty="0">
              <a:solidFill>
                <a:schemeClr val="tx1">
                  <a:lumMod val="75000"/>
                  <a:lumOff val="25000"/>
                </a:schemeClr>
              </a:solidFill>
              <a:latin typeface="微软雅黑" panose="020B0703020204020201" charset="-122"/>
              <a:ea typeface="微软雅黑" panose="020B0703020204020201" charset="-122"/>
              <a:sym typeface="+mn-ea"/>
            </a:endParaRPr>
          </a:p>
        </p:txBody>
      </p:sp>
      <p:sp>
        <p:nvSpPr>
          <p:cNvPr id="22" name="文本框 21"/>
          <p:cNvSpPr txBox="1"/>
          <p:nvPr/>
        </p:nvSpPr>
        <p:spPr>
          <a:xfrm>
            <a:off x="6892925" y="5386070"/>
            <a:ext cx="4427220" cy="274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1200" dirty="0">
                <a:solidFill>
                  <a:schemeClr val="tx1">
                    <a:lumMod val="50000"/>
                    <a:lumOff val="50000"/>
                  </a:schemeClr>
                </a:solidFill>
                <a:latin typeface="微软雅黑" panose="020B0703020204020201" charset="-122"/>
                <a:ea typeface="微软雅黑" panose="020B0703020204020201" charset="-122"/>
                <a:sym typeface="+mn-ea"/>
              </a:rPr>
              <a:t>《</a:t>
            </a:r>
            <a:r>
              <a:rPr lang="en-GB" altLang="zh-CN" sz="1200" dirty="0">
                <a:solidFill>
                  <a:schemeClr val="tx1">
                    <a:lumMod val="50000"/>
                    <a:lumOff val="50000"/>
                  </a:schemeClr>
                </a:solidFill>
                <a:latin typeface="微软雅黑" panose="020B0703020204020201" charset="-122"/>
                <a:ea typeface="微软雅黑" panose="020B0703020204020201" charset="-122"/>
                <a:sym typeface="+mn-ea"/>
              </a:rPr>
              <a:t>IDC </a:t>
            </a:r>
            <a:r>
              <a:rPr lang="en-GB" altLang="zh-CN" sz="1200" dirty="0" err="1">
                <a:solidFill>
                  <a:schemeClr val="tx1">
                    <a:lumMod val="50000"/>
                    <a:lumOff val="50000"/>
                  </a:schemeClr>
                </a:solidFill>
                <a:latin typeface="微软雅黑" panose="020B0703020204020201" charset="-122"/>
                <a:ea typeface="微软雅黑" panose="020B0703020204020201" charset="-122"/>
                <a:sym typeface="+mn-ea"/>
              </a:rPr>
              <a:t>FutureScape</a:t>
            </a:r>
            <a:r>
              <a:rPr lang="zh-CN" altLang="en-GB" sz="1200" dirty="0">
                <a:solidFill>
                  <a:schemeClr val="tx1">
                    <a:lumMod val="50000"/>
                    <a:lumOff val="50000"/>
                  </a:schemeClr>
                </a:solidFill>
                <a:latin typeface="微软雅黑" panose="020B0703020204020201" charset="-122"/>
                <a:ea typeface="微软雅黑" panose="020B0703020204020201" charset="-122"/>
                <a:sym typeface="+mn-ea"/>
              </a:rPr>
              <a:t>：</a:t>
            </a:r>
            <a:r>
              <a:rPr lang="en-GB" altLang="zh-CN" sz="1200" dirty="0">
                <a:solidFill>
                  <a:schemeClr val="tx1">
                    <a:lumMod val="50000"/>
                    <a:lumOff val="50000"/>
                  </a:schemeClr>
                </a:solidFill>
                <a:latin typeface="微软雅黑" panose="020B0703020204020201" charset="-122"/>
                <a:ea typeface="微软雅黑" panose="020B0703020204020201" charset="-122"/>
                <a:sym typeface="+mn-ea"/>
              </a:rPr>
              <a:t>2020</a:t>
            </a:r>
            <a:r>
              <a:rPr lang="zh-CN" altLang="en-US" sz="1200" dirty="0">
                <a:solidFill>
                  <a:schemeClr val="tx1">
                    <a:lumMod val="50000"/>
                    <a:lumOff val="50000"/>
                  </a:schemeClr>
                </a:solidFill>
                <a:latin typeface="微软雅黑" panose="020B0703020204020201" charset="-122"/>
                <a:ea typeface="微软雅黑" panose="020B0703020204020201" charset="-122"/>
                <a:sym typeface="+mn-ea"/>
              </a:rPr>
              <a:t>全球区块链市场预测</a:t>
            </a:r>
            <a:r>
              <a:rPr lang="en-US" altLang="zh-CN" sz="1200" dirty="0">
                <a:solidFill>
                  <a:schemeClr val="tx1">
                    <a:lumMod val="50000"/>
                    <a:lumOff val="50000"/>
                  </a:schemeClr>
                </a:solidFill>
                <a:latin typeface="微软雅黑" panose="020B0703020204020201" charset="-122"/>
                <a:ea typeface="微软雅黑" panose="020B0703020204020201" charset="-122"/>
                <a:sym typeface="+mn-ea"/>
              </a:rPr>
              <a:t>——</a:t>
            </a:r>
            <a:r>
              <a:rPr lang="zh-CN" altLang="en-US" sz="1200" dirty="0">
                <a:solidFill>
                  <a:schemeClr val="tx1">
                    <a:lumMod val="50000"/>
                    <a:lumOff val="50000"/>
                  </a:schemeClr>
                </a:solidFill>
                <a:latin typeface="微软雅黑" panose="020B0703020204020201" charset="-122"/>
                <a:ea typeface="微软雅黑" panose="020B0703020204020201" charset="-122"/>
                <a:sym typeface="+mn-ea"/>
              </a:rPr>
              <a:t>中国启示</a:t>
            </a:r>
            <a:r>
              <a:rPr lang="en-US" altLang="zh-CN" sz="1200" dirty="0">
                <a:solidFill>
                  <a:schemeClr val="tx1">
                    <a:lumMod val="50000"/>
                    <a:lumOff val="50000"/>
                  </a:schemeClr>
                </a:solidFill>
                <a:latin typeface="微软雅黑" panose="020B0703020204020201" charset="-122"/>
                <a:ea typeface="微软雅黑" panose="020B0703020204020201" charset="-122"/>
                <a:sym typeface="+mn-ea"/>
              </a:rPr>
              <a:t>》</a:t>
            </a:r>
            <a:endParaRPr kumimoji="0" lang="zh-CN" altLang="en-US" sz="1200" b="0" i="0" u="none" strike="noStrike" cap="none" spc="0" normalizeH="0" baseline="0">
              <a:ln>
                <a:noFill/>
              </a:ln>
              <a:solidFill>
                <a:srgbClr val="000000"/>
              </a:solidFill>
              <a:effectLst/>
              <a:uFillTx/>
              <a:latin typeface="+mn-lt"/>
              <a:ea typeface="+mn-ea"/>
              <a:cs typeface="+mn-cs"/>
              <a:sym typeface="等线"/>
            </a:endParaRPr>
          </a:p>
        </p:txBody>
      </p:sp>
      <p:cxnSp>
        <p:nvCxnSpPr>
          <p:cNvPr id="53" name="直线连接符 52"/>
          <p:cNvCxnSpPr/>
          <p:nvPr/>
        </p:nvCxnSpPr>
        <p:spPr>
          <a:xfrm rot="16200000" flipH="1">
            <a:off x="9098756" y="193219"/>
            <a:ext cx="16091" cy="4594461"/>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cxnSp>
        <p:nvCxnSpPr>
          <p:cNvPr id="23" name="直线连接符 52"/>
          <p:cNvCxnSpPr/>
          <p:nvPr/>
        </p:nvCxnSpPr>
        <p:spPr>
          <a:xfrm rot="16200000" flipH="1">
            <a:off x="9098756" y="1599109"/>
            <a:ext cx="16091" cy="4594461"/>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2" name="文本框 1"/>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04</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16" name="组合 15"/>
          <p:cNvGrpSpPr/>
          <p:nvPr/>
        </p:nvGrpSpPr>
        <p:grpSpPr>
          <a:xfrm>
            <a:off x="464185" y="326390"/>
            <a:ext cx="641985" cy="377190"/>
            <a:chOff x="731" y="514"/>
            <a:chExt cx="1011" cy="594"/>
          </a:xfrm>
        </p:grpSpPr>
        <p:sp>
          <p:nvSpPr>
            <p:cNvPr id="374"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375"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49" name="矩形 5"/>
          <p:cNvSpPr>
            <a:spLocks noChangeArrowheads="1"/>
          </p:cNvSpPr>
          <p:nvPr/>
        </p:nvSpPr>
        <p:spPr bwMode="auto">
          <a:xfrm>
            <a:off x="464185" y="1208380"/>
            <a:ext cx="6071386" cy="172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130000"/>
              </a:lnSpc>
            </a:pPr>
            <a:r>
              <a:rPr lang="zh-CN" altLang="en-US" sz="1400" b="1" dirty="0">
                <a:solidFill>
                  <a:srgbClr val="FF9300"/>
                </a:solidFill>
                <a:latin typeface="微软雅黑" panose="020B0703020204020201" charset="-122"/>
                <a:ea typeface="微软雅黑" panose="020B0703020204020201" charset="-122"/>
              </a:rPr>
              <a:t>全球权威咨询机构</a:t>
            </a:r>
            <a:r>
              <a:rPr lang="en-US" altLang="zh-CN" sz="1400" b="1" dirty="0">
                <a:solidFill>
                  <a:srgbClr val="FF9300"/>
                </a:solidFill>
                <a:latin typeface="微软雅黑" panose="020B0703020204020201" charset="-122"/>
                <a:ea typeface="微软雅黑" panose="020B0703020204020201" charset="-122"/>
              </a:rPr>
              <a:t>Gartner</a:t>
            </a:r>
            <a:r>
              <a:rPr lang="zh-CN" altLang="en-US" sz="1400" b="1" dirty="0">
                <a:solidFill>
                  <a:srgbClr val="FF9300"/>
                </a:solidFill>
                <a:latin typeface="微软雅黑" panose="020B0703020204020201" charset="-122"/>
                <a:ea typeface="微软雅黑" panose="020B0703020204020201" charset="-122"/>
              </a:rPr>
              <a:t>发现</a:t>
            </a:r>
            <a:r>
              <a:rPr lang="zh-CN" altLang="en-US" sz="1400" dirty="0">
                <a:solidFill>
                  <a:srgbClr val="FF9300"/>
                </a:solidFill>
                <a:latin typeface="微软雅黑" panose="020B0703020204020201" charset="-122"/>
                <a:ea typeface="微软雅黑" panose="020B0703020204020201" charset="-122"/>
              </a:rPr>
              <a:t>：</a:t>
            </a:r>
            <a:endParaRPr lang="en-US" altLang="zh-CN" sz="1400" dirty="0">
              <a:solidFill>
                <a:srgbClr val="FF9300"/>
              </a:solidFill>
              <a:latin typeface="微软雅黑" panose="020B0703020204020201" charset="-122"/>
              <a:ea typeface="微软雅黑" panose="020B0703020204020201" charset="-122"/>
            </a:endParaRPr>
          </a:p>
          <a:p>
            <a:pPr>
              <a:lnSpc>
                <a:spcPct val="150000"/>
              </a:lnSpc>
            </a:pPr>
            <a:endParaRPr lang="en-US" altLang="zh-CN" sz="1200" dirty="0">
              <a:solidFill>
                <a:schemeClr val="tx1">
                  <a:lumMod val="50000"/>
                  <a:lumOff val="50000"/>
                </a:schemeClr>
              </a:solidFill>
              <a:latin typeface="微软雅黑" panose="020B0703020204020201" charset="-122"/>
              <a:ea typeface="微软雅黑" panose="020B0703020204020201" charset="-122"/>
            </a:endParaRPr>
          </a:p>
          <a:p>
            <a:pPr>
              <a:lnSpc>
                <a:spcPct val="150000"/>
              </a:lnSpc>
            </a:pPr>
            <a:r>
              <a:rPr lang="en-US" altLang="zh-CN" sz="1200" dirty="0">
                <a:solidFill>
                  <a:schemeClr val="tx1">
                    <a:lumMod val="50000"/>
                    <a:lumOff val="50000"/>
                  </a:schemeClr>
                </a:solidFill>
                <a:latin typeface="微软雅黑" panose="020B0703020204020201" charset="-122"/>
                <a:ea typeface="微软雅黑" panose="020B0703020204020201" charset="-122"/>
              </a:rPr>
              <a:t>2019</a:t>
            </a:r>
            <a:r>
              <a:rPr lang="zh-CN" altLang="en-US" sz="1200" dirty="0">
                <a:solidFill>
                  <a:schemeClr val="tx1">
                    <a:lumMod val="50000"/>
                    <a:lumOff val="50000"/>
                  </a:schemeClr>
                </a:solidFill>
                <a:latin typeface="微软雅黑" panose="020B0703020204020201" charset="-122"/>
                <a:ea typeface="微软雅黑" panose="020B0703020204020201" charset="-122"/>
              </a:rPr>
              <a:t>年，</a:t>
            </a:r>
            <a:r>
              <a:rPr lang="en-GB" altLang="zh-CN" sz="1200" dirty="0">
                <a:solidFill>
                  <a:schemeClr val="tx1">
                    <a:lumMod val="50000"/>
                    <a:lumOff val="50000"/>
                  </a:schemeClr>
                </a:solidFill>
                <a:latin typeface="微软雅黑" panose="020B0703020204020201" charset="-122"/>
                <a:ea typeface="微软雅黑" panose="020B0703020204020201" charset="-122"/>
              </a:rPr>
              <a:t>Gartner</a:t>
            </a:r>
            <a:r>
              <a:rPr lang="zh-CN" altLang="en-US" sz="1200" dirty="0">
                <a:solidFill>
                  <a:schemeClr val="tx1">
                    <a:lumMod val="50000"/>
                    <a:lumOff val="50000"/>
                  </a:schemeClr>
                </a:solidFill>
                <a:latin typeface="微软雅黑" panose="020B0703020204020201" charset="-122"/>
                <a:ea typeface="微软雅黑" panose="020B0703020204020201" charset="-122"/>
              </a:rPr>
              <a:t>发布了</a:t>
            </a:r>
            <a:r>
              <a:rPr lang="en-US" altLang="zh-CN" sz="1200" dirty="0">
                <a:solidFill>
                  <a:schemeClr val="tx1">
                    <a:lumMod val="50000"/>
                    <a:lumOff val="50000"/>
                  </a:schemeClr>
                </a:solidFill>
                <a:latin typeface="微软雅黑" panose="020B0703020204020201" charset="-122"/>
                <a:ea typeface="微软雅黑" panose="020B0703020204020201" charset="-122"/>
              </a:rPr>
              <a:t>《</a:t>
            </a:r>
            <a:r>
              <a:rPr lang="zh-CN" altLang="en-US" sz="1200" dirty="0">
                <a:solidFill>
                  <a:schemeClr val="tx1">
                    <a:lumMod val="50000"/>
                    <a:lumOff val="50000"/>
                  </a:schemeClr>
                </a:solidFill>
                <a:latin typeface="微软雅黑" panose="020B0703020204020201" charset="-122"/>
                <a:ea typeface="微软雅黑" panose="020B0703020204020201" charset="-122"/>
              </a:rPr>
              <a:t>区块链在各行业的应用趋向实用主义</a:t>
            </a:r>
            <a:r>
              <a:rPr lang="en-US" altLang="zh-CN" sz="1200" dirty="0">
                <a:solidFill>
                  <a:schemeClr val="tx1">
                    <a:lumMod val="50000"/>
                    <a:lumOff val="50000"/>
                  </a:schemeClr>
                </a:solidFill>
                <a:latin typeface="微软雅黑" panose="020B0703020204020201" charset="-122"/>
                <a:ea typeface="微软雅黑" panose="020B0703020204020201" charset="-122"/>
              </a:rPr>
              <a:t>》</a:t>
            </a:r>
            <a:r>
              <a:rPr lang="zh-CN" altLang="en-US" sz="1200" dirty="0">
                <a:solidFill>
                  <a:schemeClr val="tx1">
                    <a:lumMod val="50000"/>
                    <a:lumOff val="50000"/>
                  </a:schemeClr>
                </a:solidFill>
                <a:latin typeface="微软雅黑" panose="020B0703020204020201" charset="-122"/>
                <a:ea typeface="微软雅黑" panose="020B0703020204020201" charset="-122"/>
              </a:rPr>
              <a:t>。报告发现：</a:t>
            </a:r>
            <a:endParaRPr lang="en-US" altLang="zh-CN" sz="1200" dirty="0">
              <a:solidFill>
                <a:schemeClr val="tx1">
                  <a:lumMod val="50000"/>
                  <a:lumOff val="50000"/>
                </a:schemeClr>
              </a:solidFill>
              <a:latin typeface="微软雅黑" panose="020B0703020204020201" charset="-122"/>
              <a:ea typeface="微软雅黑" panose="020B0703020204020201" charset="-122"/>
            </a:endParaRPr>
          </a:p>
          <a:p>
            <a:pPr marL="171450" indent="-171450">
              <a:lnSpc>
                <a:spcPct val="150000"/>
              </a:lnSpc>
              <a:buFont typeface="Arial" panose="020B06060202020A0204" pitchFamily="34" charset="0"/>
              <a:buChar char="•"/>
            </a:pPr>
            <a:r>
              <a:rPr lang="zh-CN" altLang="en-US" sz="1200" dirty="0">
                <a:solidFill>
                  <a:schemeClr val="tx1">
                    <a:lumMod val="50000"/>
                    <a:lumOff val="50000"/>
                  </a:schemeClr>
                </a:solidFill>
                <a:latin typeface="微软雅黑" panose="020B0703020204020201" charset="-122"/>
                <a:ea typeface="微软雅黑" panose="020B0703020204020201" charset="-122"/>
              </a:rPr>
              <a:t>区块链技术在全球众多垂直领域中呈现加速测试和应用的趋势</a:t>
            </a:r>
            <a:endParaRPr lang="en-US" altLang="zh-CN" sz="1200" dirty="0">
              <a:solidFill>
                <a:schemeClr val="tx1">
                  <a:lumMod val="50000"/>
                  <a:lumOff val="50000"/>
                </a:schemeClr>
              </a:solidFill>
              <a:latin typeface="微软雅黑" panose="020B0703020204020201" charset="-122"/>
              <a:ea typeface="微软雅黑" panose="020B0703020204020201" charset="-122"/>
            </a:endParaRPr>
          </a:p>
          <a:p>
            <a:pPr marL="171450" indent="-171450">
              <a:lnSpc>
                <a:spcPct val="150000"/>
              </a:lnSpc>
              <a:buFont typeface="Arial" panose="020B06060202020A0204" pitchFamily="34" charset="0"/>
              <a:buChar char="•"/>
            </a:pPr>
            <a:r>
              <a:rPr lang="zh-CN" altLang="en-US" sz="1200" dirty="0">
                <a:solidFill>
                  <a:schemeClr val="tx1">
                    <a:lumMod val="50000"/>
                    <a:lumOff val="50000"/>
                  </a:schemeClr>
                </a:solidFill>
                <a:latin typeface="微软雅黑" panose="020B0703020204020201" charset="-122"/>
                <a:ea typeface="微软雅黑" panose="020B0703020204020201" charset="-122"/>
              </a:rPr>
              <a:t>企业普遍将关注重心转移到解决直接的业务问题上，而不是突破性的应用</a:t>
            </a:r>
          </a:p>
          <a:p>
            <a:pPr marL="171450" indent="-171450">
              <a:lnSpc>
                <a:spcPct val="150000"/>
              </a:lnSpc>
              <a:buFont typeface="Arial" panose="020B06060202020A0204" pitchFamily="34" charset="0"/>
              <a:buChar char="•"/>
            </a:pPr>
            <a:r>
              <a:rPr lang="zh-CN" altLang="en-US" sz="1200" dirty="0">
                <a:solidFill>
                  <a:schemeClr val="tx1">
                    <a:lumMod val="50000"/>
                    <a:lumOff val="50000"/>
                  </a:schemeClr>
                </a:solidFill>
                <a:latin typeface="微软雅黑" panose="020B0703020204020201" charset="-122"/>
                <a:ea typeface="微软雅黑" panose="020B0703020204020201" charset="-122"/>
              </a:rPr>
              <a:t>企业对区块链技术及其提供的创新潜力表现出越来越大的兴趣</a:t>
            </a:r>
          </a:p>
        </p:txBody>
      </p:sp>
      <p:sp>
        <p:nvSpPr>
          <p:cNvPr id="51" name="矩形 50"/>
          <p:cNvSpPr/>
          <p:nvPr/>
        </p:nvSpPr>
        <p:spPr>
          <a:xfrm>
            <a:off x="464185" y="3081950"/>
            <a:ext cx="3108543" cy="308995"/>
          </a:xfrm>
          <a:prstGeom prst="rect">
            <a:avLst/>
          </a:prstGeom>
        </p:spPr>
        <p:txBody>
          <a:bodyPr wrap="none">
            <a:spAutoFit/>
          </a:bodyPr>
          <a:lstStyle/>
          <a:p>
            <a:pPr eaLnBrk="1">
              <a:lnSpc>
                <a:spcPct val="130000"/>
              </a:lnSpc>
            </a:pPr>
            <a:r>
              <a:rPr lang="zh-CN" altLang="en-US" sz="1200" b="1" dirty="0">
                <a:solidFill>
                  <a:srgbClr val="FF9300"/>
                </a:solidFill>
                <a:latin typeface="微软雅黑" panose="020B0703020204020201" charset="-122"/>
                <a:ea typeface="微软雅黑" panose="020B0703020204020201" charset="-122"/>
              </a:rPr>
              <a:t>区块链在金融服务以外的行业应用步伐加快</a:t>
            </a:r>
            <a:endParaRPr lang="en-US" altLang="zh-CN" sz="1200" dirty="0">
              <a:solidFill>
                <a:srgbClr val="FF9300"/>
              </a:solidFill>
              <a:latin typeface="微软雅黑" panose="020B0703020204020201" charset="-122"/>
              <a:ea typeface="微软雅黑" panose="020B0703020204020201" charset="-122"/>
            </a:endParaRPr>
          </a:p>
        </p:txBody>
      </p:sp>
      <p:sp>
        <p:nvSpPr>
          <p:cNvPr id="52" name="矩形 51"/>
          <p:cNvSpPr/>
          <p:nvPr/>
        </p:nvSpPr>
        <p:spPr>
          <a:xfrm>
            <a:off x="6535571" y="1208380"/>
            <a:ext cx="5230979" cy="1389291"/>
          </a:xfrm>
          <a:prstGeom prst="rect">
            <a:avLst/>
          </a:prstGeom>
        </p:spPr>
        <p:txBody>
          <a:bodyPr wrap="square">
            <a:spAutoFit/>
          </a:bodyPr>
          <a:lstStyle/>
          <a:p>
            <a:pPr eaLnBrk="1">
              <a:lnSpc>
                <a:spcPct val="130000"/>
              </a:lnSpc>
            </a:pPr>
            <a:r>
              <a:rPr lang="en-US" altLang="zh-CN" sz="1400" b="1" dirty="0">
                <a:solidFill>
                  <a:srgbClr val="FF9300"/>
                </a:solidFill>
                <a:latin typeface="微软雅黑" panose="020B0703020204020201" charset="-122"/>
                <a:ea typeface="微软雅黑" panose="020B0703020204020201" charset="-122"/>
              </a:rPr>
              <a:t>Gartner</a:t>
            </a:r>
            <a:r>
              <a:rPr lang="zh-CN" altLang="en-US" sz="1400" b="1" dirty="0">
                <a:solidFill>
                  <a:srgbClr val="FF9300"/>
                </a:solidFill>
                <a:latin typeface="微软雅黑" panose="020B0703020204020201" charset="-122"/>
                <a:ea typeface="微软雅黑" panose="020B0703020204020201" charset="-122"/>
              </a:rPr>
              <a:t>预测</a:t>
            </a:r>
            <a:r>
              <a:rPr lang="zh-CN" altLang="en-US" sz="1400" dirty="0">
                <a:solidFill>
                  <a:srgbClr val="FF9300"/>
                </a:solidFill>
                <a:latin typeface="微软雅黑" panose="020B0703020204020201" charset="-122"/>
                <a:ea typeface="微软雅黑" panose="020B0703020204020201" charset="-122"/>
              </a:rPr>
              <a:t>：</a:t>
            </a:r>
            <a:endParaRPr lang="en-US" altLang="zh-CN" sz="1400" dirty="0">
              <a:solidFill>
                <a:srgbClr val="FF9300"/>
              </a:solidFill>
              <a:latin typeface="微软雅黑" panose="020B0703020204020201" charset="-122"/>
              <a:ea typeface="微软雅黑" panose="020B0703020204020201" charset="-122"/>
            </a:endParaRPr>
          </a:p>
          <a:p>
            <a:pPr eaLnBrk="1">
              <a:lnSpc>
                <a:spcPct val="130000"/>
              </a:lnSpc>
            </a:pPr>
            <a:endParaRPr lang="en-US" altLang="zh-CN" sz="1400" b="1" dirty="0">
              <a:solidFill>
                <a:schemeClr val="tx1">
                  <a:lumMod val="50000"/>
                  <a:lumOff val="50000"/>
                </a:schemeClr>
              </a:solidFill>
              <a:latin typeface="微软雅黑" panose="020B0703020204020201" charset="-122"/>
              <a:ea typeface="微软雅黑" panose="020B0703020204020201" charset="-122"/>
            </a:endParaRPr>
          </a:p>
          <a:p>
            <a:pPr eaLnBrk="1">
              <a:lnSpc>
                <a:spcPct val="130000"/>
              </a:lnSpc>
            </a:pPr>
            <a:r>
              <a:rPr lang="zh-CN" altLang="en-US" sz="1400" b="1" dirty="0">
                <a:solidFill>
                  <a:schemeClr val="tx1">
                    <a:lumMod val="50000"/>
                    <a:lumOff val="50000"/>
                  </a:schemeClr>
                </a:solidFill>
                <a:latin typeface="微软雅黑" panose="020B0703020204020201" charset="-122"/>
                <a:ea typeface="微软雅黑" panose="020B0703020204020201" charset="-122"/>
              </a:rPr>
              <a:t>未来</a:t>
            </a:r>
            <a:r>
              <a:rPr lang="en-US" altLang="zh-CN" sz="1400" b="1" dirty="0">
                <a:solidFill>
                  <a:schemeClr val="tx1">
                    <a:lumMod val="50000"/>
                    <a:lumOff val="50000"/>
                  </a:schemeClr>
                </a:solidFill>
                <a:latin typeface="微软雅黑" panose="020B0703020204020201" charset="-122"/>
                <a:ea typeface="微软雅黑" panose="020B0703020204020201" charset="-122"/>
              </a:rPr>
              <a:t>5-10</a:t>
            </a:r>
            <a:r>
              <a:rPr lang="zh-CN" altLang="en-US" sz="1400" b="1" dirty="0">
                <a:solidFill>
                  <a:schemeClr val="tx1">
                    <a:lumMod val="50000"/>
                    <a:lumOff val="50000"/>
                  </a:schemeClr>
                </a:solidFill>
                <a:latin typeface="微软雅黑" panose="020B0703020204020201" charset="-122"/>
                <a:ea typeface="微软雅黑" panose="020B0703020204020201" charset="-122"/>
              </a:rPr>
              <a:t>年，区块链将改变大多数行业</a:t>
            </a:r>
            <a:endParaRPr lang="en-US" altLang="zh-CN" sz="1400" dirty="0">
              <a:solidFill>
                <a:schemeClr val="tx1">
                  <a:lumMod val="50000"/>
                  <a:lumOff val="50000"/>
                </a:schemeClr>
              </a:solidFill>
              <a:latin typeface="微软雅黑" panose="020B0703020204020201" charset="-122"/>
              <a:ea typeface="微软雅黑" panose="020B0703020204020201" charset="-122"/>
            </a:endParaRPr>
          </a:p>
          <a:p>
            <a:pPr eaLnBrk="1">
              <a:lnSpc>
                <a:spcPct val="130000"/>
              </a:lnSpc>
            </a:pPr>
            <a:r>
              <a:rPr lang="zh-CN" altLang="en-US" sz="1200" dirty="0">
                <a:solidFill>
                  <a:schemeClr val="tx1">
                    <a:lumMod val="50000"/>
                    <a:lumOff val="50000"/>
                  </a:schemeClr>
                </a:solidFill>
                <a:latin typeface="微软雅黑" panose="020B0703020204020201" charset="-122"/>
                <a:ea typeface="微软雅黑" panose="020B0703020204020201" charset="-122"/>
              </a:rPr>
              <a:t>区块链在金融行业、零售行业、教育行业、保险行业、媒体和娱乐产业、区块链游戏以及“区块链</a:t>
            </a:r>
            <a:r>
              <a:rPr lang="en-US" altLang="zh-CN" sz="1200" dirty="0">
                <a:solidFill>
                  <a:schemeClr val="tx1">
                    <a:lumMod val="50000"/>
                    <a:lumOff val="50000"/>
                  </a:schemeClr>
                </a:solidFill>
                <a:latin typeface="微软雅黑" panose="020B0703020204020201" charset="-122"/>
                <a:ea typeface="微软雅黑" panose="020B0703020204020201" charset="-122"/>
              </a:rPr>
              <a:t>+</a:t>
            </a:r>
            <a:r>
              <a:rPr lang="zh-CN" altLang="en-US" sz="1200" dirty="0">
                <a:solidFill>
                  <a:schemeClr val="tx1">
                    <a:lumMod val="50000"/>
                    <a:lumOff val="50000"/>
                  </a:schemeClr>
                </a:solidFill>
                <a:latin typeface="微软雅黑" panose="020B0703020204020201" charset="-122"/>
                <a:ea typeface="微软雅黑" panose="020B0703020204020201" charset="-122"/>
              </a:rPr>
              <a:t>物联网”领域均存在商业落地可能性。</a:t>
            </a:r>
            <a:endParaRPr lang="en-US" altLang="zh-CN" sz="1200" dirty="0">
              <a:solidFill>
                <a:schemeClr val="tx1">
                  <a:lumMod val="50000"/>
                  <a:lumOff val="50000"/>
                </a:schemeClr>
              </a:solidFill>
              <a:latin typeface="微软雅黑" panose="020B0703020204020201" charset="-122"/>
              <a:ea typeface="微软雅黑" panose="020B0703020204020201" charset="-122"/>
            </a:endParaRPr>
          </a:p>
        </p:txBody>
      </p:sp>
      <p:cxnSp>
        <p:nvCxnSpPr>
          <p:cNvPr id="53" name="直线连接符 52"/>
          <p:cNvCxnSpPr/>
          <p:nvPr/>
        </p:nvCxnSpPr>
        <p:spPr>
          <a:xfrm flipH="1">
            <a:off x="6194266" y="1378129"/>
            <a:ext cx="16091" cy="4594461"/>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54" name="矩形 53"/>
          <p:cNvSpPr/>
          <p:nvPr/>
        </p:nvSpPr>
        <p:spPr>
          <a:xfrm>
            <a:off x="6535571" y="3031471"/>
            <a:ext cx="3416320" cy="308995"/>
          </a:xfrm>
          <a:prstGeom prst="rect">
            <a:avLst/>
          </a:prstGeom>
        </p:spPr>
        <p:txBody>
          <a:bodyPr wrap="none">
            <a:spAutoFit/>
          </a:bodyPr>
          <a:lstStyle/>
          <a:p>
            <a:pPr eaLnBrk="1">
              <a:lnSpc>
                <a:spcPct val="130000"/>
              </a:lnSpc>
            </a:pPr>
            <a:r>
              <a:rPr lang="zh-CN" altLang="en-US" sz="1200" b="1" dirty="0">
                <a:solidFill>
                  <a:srgbClr val="FF9300"/>
                </a:solidFill>
                <a:latin typeface="微软雅黑" panose="020B0703020204020201" charset="-122"/>
                <a:ea typeface="微软雅黑" panose="020B0703020204020201" charset="-122"/>
              </a:rPr>
              <a:t>从全球来看，未来，一些应用场景将更快落地：</a:t>
            </a:r>
            <a:endParaRPr lang="en-US" altLang="zh-CN" sz="1200" b="1" dirty="0">
              <a:solidFill>
                <a:srgbClr val="FF9300"/>
              </a:solidFill>
              <a:latin typeface="微软雅黑" panose="020B0703020204020201" charset="-122"/>
              <a:ea typeface="微软雅黑" panose="020B0703020204020201" charset="-122"/>
            </a:endParaRPr>
          </a:p>
        </p:txBody>
      </p:sp>
      <p:sp>
        <p:nvSpPr>
          <p:cNvPr id="86" name="文本框 8"/>
          <p:cNvSpPr txBox="1"/>
          <p:nvPr/>
        </p:nvSpPr>
        <p:spPr>
          <a:xfrm>
            <a:off x="1299571" y="285280"/>
            <a:ext cx="4093424" cy="461661"/>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r>
              <a:rPr lang="zh-CN" altLang="en-US" sz="2400" b="0" dirty="0">
                <a:solidFill>
                  <a:schemeClr val="bg2"/>
                </a:solidFill>
                <a:latin typeface="微软雅黑" panose="020B0703020204020201" charset="-122"/>
                <a:ea typeface="微软雅黑" panose="020B0703020204020201" charset="-122"/>
                <a:sym typeface="等线"/>
              </a:rPr>
              <a:t>全球市场区块链应用行业展望</a:t>
            </a:r>
            <a:endParaRPr lang="en-US" altLang="zh-CN" sz="2400" b="0" dirty="0">
              <a:solidFill>
                <a:schemeClr val="bg2"/>
              </a:solidFill>
              <a:latin typeface="微软雅黑" panose="020B0703020204020201" charset="-122"/>
              <a:ea typeface="微软雅黑" panose="020B0703020204020201" charset="-122"/>
              <a:sym typeface="等线"/>
            </a:endParaRPr>
          </a:p>
        </p:txBody>
      </p:sp>
      <p:grpSp>
        <p:nvGrpSpPr>
          <p:cNvPr id="87" name="组合 86"/>
          <p:cNvGrpSpPr/>
          <p:nvPr/>
        </p:nvGrpSpPr>
        <p:grpSpPr>
          <a:xfrm>
            <a:off x="6722172" y="3455706"/>
            <a:ext cx="4688233" cy="2881995"/>
            <a:chOff x="6850442" y="3135342"/>
            <a:chExt cx="4688233" cy="2881995"/>
          </a:xfrm>
        </p:grpSpPr>
        <p:grpSp>
          <p:nvGrpSpPr>
            <p:cNvPr id="88" name="组合 87"/>
            <p:cNvGrpSpPr/>
            <p:nvPr/>
          </p:nvGrpSpPr>
          <p:grpSpPr>
            <a:xfrm>
              <a:off x="6850442" y="3624146"/>
              <a:ext cx="1060704" cy="914400"/>
              <a:chOff x="6839291" y="3624146"/>
              <a:chExt cx="1060704" cy="914400"/>
            </a:xfrm>
          </p:grpSpPr>
          <p:sp>
            <p:nvSpPr>
              <p:cNvPr id="116" name="六边形 115"/>
              <p:cNvSpPr/>
              <p:nvPr/>
            </p:nvSpPr>
            <p:spPr>
              <a:xfrm>
                <a:off x="6839291" y="3624146"/>
                <a:ext cx="1060704" cy="914400"/>
              </a:xfrm>
              <a:prstGeom prst="hexagon">
                <a:avLst/>
              </a:prstGeom>
              <a:gradFill>
                <a:gsLst>
                  <a:gs pos="0">
                    <a:schemeClr val="accent1">
                      <a:lumMod val="5000"/>
                      <a:lumOff val="95000"/>
                    </a:schemeClr>
                  </a:gs>
                  <a:gs pos="25000">
                    <a:srgbClr val="FCCF7F"/>
                  </a:gs>
                  <a:gs pos="51000">
                    <a:srgbClr val="FCA100"/>
                  </a:gs>
                </a:gsLst>
                <a:lin ang="131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17" name="文本框 116"/>
              <p:cNvSpPr txBox="1"/>
              <p:nvPr/>
            </p:nvSpPr>
            <p:spPr>
              <a:xfrm>
                <a:off x="7179900" y="3819738"/>
                <a:ext cx="602166"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rgbClr val="000000"/>
                    </a:solidFill>
                    <a:effectLst/>
                    <a:uFillTx/>
                    <a:latin typeface="+mn-lt"/>
                    <a:ea typeface="+mn-ea"/>
                    <a:cs typeface="+mn-cs"/>
                    <a:sym typeface="等线"/>
                  </a:rPr>
                  <a:t>跨境支付</a:t>
                </a:r>
              </a:p>
            </p:txBody>
          </p:sp>
        </p:grpSp>
        <p:grpSp>
          <p:nvGrpSpPr>
            <p:cNvPr id="89" name="组合 88"/>
            <p:cNvGrpSpPr/>
            <p:nvPr/>
          </p:nvGrpSpPr>
          <p:grpSpPr>
            <a:xfrm>
              <a:off x="7763291" y="5102937"/>
              <a:ext cx="1060704" cy="914400"/>
              <a:chOff x="6839291" y="3624146"/>
              <a:chExt cx="1060704" cy="914400"/>
            </a:xfrm>
          </p:grpSpPr>
          <p:sp>
            <p:nvSpPr>
              <p:cNvPr id="114" name="六边形 113"/>
              <p:cNvSpPr/>
              <p:nvPr/>
            </p:nvSpPr>
            <p:spPr>
              <a:xfrm>
                <a:off x="6839291" y="3624146"/>
                <a:ext cx="1060704" cy="914400"/>
              </a:xfrm>
              <a:prstGeom prst="hexagon">
                <a:avLst/>
              </a:prstGeom>
              <a:gradFill>
                <a:gsLst>
                  <a:gs pos="0">
                    <a:schemeClr val="accent1">
                      <a:lumMod val="5000"/>
                      <a:lumOff val="95000"/>
                    </a:schemeClr>
                  </a:gs>
                  <a:gs pos="25000">
                    <a:srgbClr val="FCCF7F"/>
                  </a:gs>
                  <a:gs pos="51000">
                    <a:srgbClr val="FCA100"/>
                  </a:gs>
                </a:gsLst>
                <a:lin ang="131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15" name="文本框 114"/>
              <p:cNvSpPr txBox="1"/>
              <p:nvPr/>
            </p:nvSpPr>
            <p:spPr>
              <a:xfrm>
                <a:off x="7018765" y="3819738"/>
                <a:ext cx="747426"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en-US" altLang="zh-CN" sz="1400" dirty="0">
                    <a:latin typeface="+mn-lt"/>
                    <a:cs typeface="+mn-cs"/>
                    <a:sym typeface="等线"/>
                  </a:rPr>
                  <a:t>AI</a:t>
                </a:r>
                <a:r>
                  <a:rPr lang="zh-CN" altLang="en-US" sz="1400" dirty="0">
                    <a:latin typeface="+mn-lt"/>
                    <a:cs typeface="+mn-cs"/>
                    <a:sym typeface="等线"/>
                  </a:rPr>
                  <a:t> </a:t>
                </a:r>
                <a:r>
                  <a:rPr lang="en-US" altLang="zh-CN" sz="1400" dirty="0">
                    <a:latin typeface="+mn-lt"/>
                    <a:cs typeface="+mn-cs"/>
                    <a:sym typeface="等线"/>
                  </a:rPr>
                  <a:t>+</a:t>
                </a:r>
              </a:p>
              <a:p>
                <a:pPr marL="0" marR="0" indent="0" algn="ctr" defTabSz="457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rgbClr val="000000"/>
                    </a:solidFill>
                    <a:effectLst/>
                    <a:uFillTx/>
                    <a:latin typeface="+mn-lt"/>
                    <a:ea typeface="+mn-ea"/>
                    <a:cs typeface="+mn-cs"/>
                    <a:sym typeface="等线"/>
                  </a:rPr>
                  <a:t>区块链</a:t>
                </a:r>
              </a:p>
            </p:txBody>
          </p:sp>
        </p:grpSp>
        <p:grpSp>
          <p:nvGrpSpPr>
            <p:cNvPr id="90" name="组合 89"/>
            <p:cNvGrpSpPr/>
            <p:nvPr/>
          </p:nvGrpSpPr>
          <p:grpSpPr>
            <a:xfrm>
              <a:off x="6859438" y="4627079"/>
              <a:ext cx="1060704" cy="914400"/>
              <a:chOff x="6839291" y="3624146"/>
              <a:chExt cx="1060704" cy="914400"/>
            </a:xfrm>
          </p:grpSpPr>
          <p:sp>
            <p:nvSpPr>
              <p:cNvPr id="112" name="六边形 111"/>
              <p:cNvSpPr/>
              <p:nvPr/>
            </p:nvSpPr>
            <p:spPr>
              <a:xfrm>
                <a:off x="6839291" y="3624146"/>
                <a:ext cx="1060704" cy="914400"/>
              </a:xfrm>
              <a:prstGeom prst="hexagon">
                <a:avLst/>
              </a:prstGeom>
              <a:gradFill>
                <a:gsLst>
                  <a:gs pos="0">
                    <a:schemeClr val="accent1">
                      <a:lumMod val="5000"/>
                      <a:lumOff val="95000"/>
                    </a:schemeClr>
                  </a:gs>
                  <a:gs pos="25000">
                    <a:srgbClr val="FCCF7F"/>
                  </a:gs>
                  <a:gs pos="51000">
                    <a:srgbClr val="FCA100"/>
                  </a:gs>
                </a:gsLst>
                <a:lin ang="131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13" name="文本框 112"/>
              <p:cNvSpPr txBox="1"/>
              <p:nvPr/>
            </p:nvSpPr>
            <p:spPr>
              <a:xfrm>
                <a:off x="6952536" y="3853191"/>
                <a:ext cx="804502"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latin typeface="+mn-lt"/>
                    <a:cs typeface="+mn-cs"/>
                    <a:sym typeface="等线"/>
                  </a:rPr>
                  <a:t>专业</a:t>
                </a:r>
                <a:r>
                  <a:rPr kumimoji="0" lang="zh-CN" altLang="en-US" sz="1400" b="0" i="0" u="none" strike="noStrike" cap="none" spc="0" normalizeH="0" baseline="0" dirty="0">
                    <a:ln>
                      <a:noFill/>
                    </a:ln>
                    <a:solidFill>
                      <a:srgbClr val="000000"/>
                    </a:solidFill>
                    <a:effectLst/>
                    <a:uFillTx/>
                    <a:latin typeface="+mn-lt"/>
                    <a:ea typeface="+mn-ea"/>
                    <a:cs typeface="+mn-cs"/>
                    <a:sym typeface="等线"/>
                  </a:rPr>
                  <a:t>认证服务</a:t>
                </a:r>
              </a:p>
            </p:txBody>
          </p:sp>
        </p:grpSp>
        <p:grpSp>
          <p:nvGrpSpPr>
            <p:cNvPr id="91" name="组合 90"/>
            <p:cNvGrpSpPr/>
            <p:nvPr/>
          </p:nvGrpSpPr>
          <p:grpSpPr>
            <a:xfrm>
              <a:off x="7749837" y="4114799"/>
              <a:ext cx="1060704" cy="914400"/>
              <a:chOff x="6839291" y="3624146"/>
              <a:chExt cx="1060704" cy="914400"/>
            </a:xfrm>
          </p:grpSpPr>
          <p:sp>
            <p:nvSpPr>
              <p:cNvPr id="110" name="六边形 109"/>
              <p:cNvSpPr/>
              <p:nvPr/>
            </p:nvSpPr>
            <p:spPr>
              <a:xfrm>
                <a:off x="6839291" y="3624146"/>
                <a:ext cx="1060704" cy="914400"/>
              </a:xfrm>
              <a:prstGeom prst="hexagon">
                <a:avLst/>
              </a:prstGeom>
              <a:solidFill>
                <a:schemeClr val="tx1">
                  <a:lumMod val="50000"/>
                  <a:lumOff val="50000"/>
                </a:schemeClr>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11" name="文本框 110"/>
              <p:cNvSpPr txBox="1"/>
              <p:nvPr/>
            </p:nvSpPr>
            <p:spPr>
              <a:xfrm>
                <a:off x="6967866" y="3852158"/>
                <a:ext cx="830819"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mn-lt"/>
                    <a:ea typeface="+mn-ea"/>
                    <a:cs typeface="+mn-cs"/>
                    <a:sym typeface="等线"/>
                  </a:rPr>
                  <a:t>区块链</a:t>
                </a:r>
              </a:p>
              <a:p>
                <a:pPr marL="0" marR="0" indent="0" algn="ctr" defTabSz="457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mn-lt"/>
                    <a:ea typeface="+mn-ea"/>
                    <a:cs typeface="+mn-cs"/>
                    <a:sym typeface="等线"/>
                  </a:rPr>
                  <a:t>服务</a:t>
                </a:r>
              </a:p>
            </p:txBody>
          </p:sp>
        </p:grpSp>
        <p:grpSp>
          <p:nvGrpSpPr>
            <p:cNvPr id="92" name="组合 91"/>
            <p:cNvGrpSpPr/>
            <p:nvPr/>
          </p:nvGrpSpPr>
          <p:grpSpPr>
            <a:xfrm>
              <a:off x="8663272" y="3624146"/>
              <a:ext cx="1060704" cy="914400"/>
              <a:chOff x="6839291" y="3624146"/>
              <a:chExt cx="1060704" cy="914400"/>
            </a:xfrm>
          </p:grpSpPr>
          <p:sp>
            <p:nvSpPr>
              <p:cNvPr id="108" name="六边形 107"/>
              <p:cNvSpPr/>
              <p:nvPr/>
            </p:nvSpPr>
            <p:spPr>
              <a:xfrm>
                <a:off x="6839291" y="3624146"/>
                <a:ext cx="1060704" cy="914400"/>
              </a:xfrm>
              <a:prstGeom prst="hexagon">
                <a:avLst/>
              </a:prstGeom>
              <a:gradFill>
                <a:gsLst>
                  <a:gs pos="0">
                    <a:schemeClr val="accent1">
                      <a:lumMod val="5000"/>
                      <a:lumOff val="95000"/>
                    </a:schemeClr>
                  </a:gs>
                  <a:gs pos="25000">
                    <a:srgbClr val="FCCF7F"/>
                  </a:gs>
                  <a:gs pos="51000">
                    <a:srgbClr val="FCA100"/>
                  </a:gs>
                </a:gsLst>
                <a:lin ang="131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09" name="文本框 108"/>
              <p:cNvSpPr txBox="1"/>
              <p:nvPr/>
            </p:nvSpPr>
            <p:spPr>
              <a:xfrm>
                <a:off x="7148150" y="3819738"/>
                <a:ext cx="602166"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400" dirty="0">
                    <a:latin typeface="+mn-lt"/>
                    <a:cs typeface="+mn-cs"/>
                    <a:sym typeface="等线"/>
                  </a:rPr>
                  <a:t>基础设施</a:t>
                </a:r>
                <a:endParaRPr kumimoji="0" lang="zh-CN" altLang="en-US" sz="1400" b="0" i="0" u="none" strike="noStrike" cap="none" spc="0" normalizeH="0" baseline="0" dirty="0">
                  <a:ln>
                    <a:noFill/>
                  </a:ln>
                  <a:solidFill>
                    <a:srgbClr val="000000"/>
                  </a:solidFill>
                  <a:effectLst/>
                  <a:uFillTx/>
                  <a:latin typeface="+mn-lt"/>
                  <a:ea typeface="+mn-ea"/>
                  <a:cs typeface="+mn-cs"/>
                  <a:sym typeface="等线"/>
                </a:endParaRPr>
              </a:p>
            </p:txBody>
          </p:sp>
        </p:grpSp>
        <p:grpSp>
          <p:nvGrpSpPr>
            <p:cNvPr id="93" name="组合 92"/>
            <p:cNvGrpSpPr/>
            <p:nvPr/>
          </p:nvGrpSpPr>
          <p:grpSpPr>
            <a:xfrm>
              <a:off x="8663571" y="4612729"/>
              <a:ext cx="1060704" cy="914400"/>
              <a:chOff x="6838021" y="3624146"/>
              <a:chExt cx="1060704" cy="914400"/>
            </a:xfrm>
          </p:grpSpPr>
          <p:sp>
            <p:nvSpPr>
              <p:cNvPr id="106" name="六边形 105"/>
              <p:cNvSpPr/>
              <p:nvPr/>
            </p:nvSpPr>
            <p:spPr>
              <a:xfrm>
                <a:off x="6838021" y="3624146"/>
                <a:ext cx="1060704" cy="914400"/>
              </a:xfrm>
              <a:prstGeom prst="hexagon">
                <a:avLst/>
              </a:prstGeom>
              <a:gradFill>
                <a:gsLst>
                  <a:gs pos="0">
                    <a:schemeClr val="accent1">
                      <a:lumMod val="5000"/>
                      <a:lumOff val="95000"/>
                    </a:schemeClr>
                  </a:gs>
                  <a:gs pos="25000">
                    <a:srgbClr val="FCCF7F"/>
                  </a:gs>
                  <a:gs pos="51000">
                    <a:srgbClr val="FCA100"/>
                  </a:gs>
                </a:gsLst>
                <a:lin ang="131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07" name="文本框 106"/>
              <p:cNvSpPr txBox="1"/>
              <p:nvPr/>
            </p:nvSpPr>
            <p:spPr>
              <a:xfrm>
                <a:off x="7148150" y="3819738"/>
                <a:ext cx="602166"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400" dirty="0">
                    <a:latin typeface="+mn-lt"/>
                    <a:cs typeface="+mn-cs"/>
                    <a:sym typeface="等线"/>
                  </a:rPr>
                  <a:t>数字版权</a:t>
                </a:r>
                <a:endParaRPr kumimoji="0" lang="zh-CN" altLang="en-US" sz="1400" b="0" i="0" u="none" strike="noStrike" cap="none" spc="0" normalizeH="0" baseline="0" dirty="0">
                  <a:ln>
                    <a:noFill/>
                  </a:ln>
                  <a:solidFill>
                    <a:srgbClr val="000000"/>
                  </a:solidFill>
                  <a:effectLst/>
                  <a:uFillTx/>
                  <a:latin typeface="+mn-lt"/>
                  <a:ea typeface="+mn-ea"/>
                  <a:cs typeface="+mn-cs"/>
                  <a:sym typeface="等线"/>
                </a:endParaRPr>
              </a:p>
            </p:txBody>
          </p:sp>
        </p:grpSp>
        <p:grpSp>
          <p:nvGrpSpPr>
            <p:cNvPr id="94" name="组合 93"/>
            <p:cNvGrpSpPr/>
            <p:nvPr/>
          </p:nvGrpSpPr>
          <p:grpSpPr>
            <a:xfrm>
              <a:off x="9562667" y="4131422"/>
              <a:ext cx="1060704" cy="914400"/>
              <a:chOff x="6839291" y="3624146"/>
              <a:chExt cx="1060704" cy="914400"/>
            </a:xfrm>
          </p:grpSpPr>
          <p:sp>
            <p:nvSpPr>
              <p:cNvPr id="104" name="六边形 103"/>
              <p:cNvSpPr/>
              <p:nvPr/>
            </p:nvSpPr>
            <p:spPr>
              <a:xfrm>
                <a:off x="6839291" y="3624146"/>
                <a:ext cx="1060704" cy="914400"/>
              </a:xfrm>
              <a:prstGeom prst="hexagon">
                <a:avLst/>
              </a:prstGeom>
              <a:gradFill>
                <a:gsLst>
                  <a:gs pos="0">
                    <a:schemeClr val="accent1">
                      <a:lumMod val="5000"/>
                      <a:lumOff val="95000"/>
                    </a:schemeClr>
                  </a:gs>
                  <a:gs pos="25000">
                    <a:srgbClr val="FCCF7F"/>
                  </a:gs>
                  <a:gs pos="51000">
                    <a:srgbClr val="FCA100"/>
                  </a:gs>
                </a:gsLst>
                <a:lin ang="131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05" name="文本框 104"/>
              <p:cNvSpPr txBox="1"/>
              <p:nvPr/>
            </p:nvSpPr>
            <p:spPr>
              <a:xfrm>
                <a:off x="6966238" y="3860005"/>
                <a:ext cx="795506"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latin typeface="+mn-lt"/>
                    <a:cs typeface="+mn-cs"/>
                    <a:sym typeface="等线"/>
                  </a:rPr>
                  <a:t>分布式</a:t>
                </a:r>
                <a:endParaRPr lang="en-US" altLang="zh-CN" sz="1400" dirty="0">
                  <a:latin typeface="+mn-lt"/>
                  <a:cs typeface="+mn-cs"/>
                  <a:sym typeface="等线"/>
                </a:endParaRPr>
              </a:p>
              <a:p>
                <a:pPr marL="0" marR="0" indent="0" algn="ctr" defTabSz="457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rgbClr val="000000"/>
                    </a:solidFill>
                    <a:effectLst/>
                    <a:uFillTx/>
                    <a:latin typeface="+mn-lt"/>
                    <a:ea typeface="+mn-ea"/>
                    <a:cs typeface="+mn-cs"/>
                    <a:sym typeface="等线"/>
                  </a:rPr>
                  <a:t>治理</a:t>
                </a:r>
              </a:p>
            </p:txBody>
          </p:sp>
        </p:grpSp>
        <p:grpSp>
          <p:nvGrpSpPr>
            <p:cNvPr id="95" name="组合 94"/>
            <p:cNvGrpSpPr/>
            <p:nvPr/>
          </p:nvGrpSpPr>
          <p:grpSpPr>
            <a:xfrm>
              <a:off x="10477971" y="4622075"/>
              <a:ext cx="1060704" cy="914400"/>
              <a:chOff x="6839291" y="3624146"/>
              <a:chExt cx="1060704" cy="914400"/>
            </a:xfrm>
          </p:grpSpPr>
          <p:sp>
            <p:nvSpPr>
              <p:cNvPr id="102" name="六边形 101"/>
              <p:cNvSpPr/>
              <p:nvPr/>
            </p:nvSpPr>
            <p:spPr>
              <a:xfrm>
                <a:off x="6839291" y="3624146"/>
                <a:ext cx="1060704" cy="914400"/>
              </a:xfrm>
              <a:prstGeom prst="hexagon">
                <a:avLst/>
              </a:prstGeom>
              <a:solidFill>
                <a:schemeClr val="tx1">
                  <a:lumMod val="50000"/>
                  <a:lumOff val="50000"/>
                </a:schemeClr>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03" name="文本框 102"/>
              <p:cNvSpPr txBox="1"/>
              <p:nvPr/>
            </p:nvSpPr>
            <p:spPr>
              <a:xfrm>
                <a:off x="7068775" y="3824818"/>
                <a:ext cx="602166"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solidFill>
                      <a:schemeClr val="bg1"/>
                    </a:solidFill>
                    <a:latin typeface="+mn-lt"/>
                    <a:cs typeface="+mn-cs"/>
                    <a:sym typeface="等线"/>
                  </a:rPr>
                  <a:t>通证积分</a:t>
                </a:r>
                <a:endParaRPr kumimoji="0" lang="zh-CN" altLang="en-US" sz="1400" b="0" i="0" u="none" strike="noStrike" cap="none" spc="0" normalizeH="0" baseline="0" dirty="0">
                  <a:ln>
                    <a:noFill/>
                  </a:ln>
                  <a:solidFill>
                    <a:schemeClr val="bg1"/>
                  </a:solidFill>
                  <a:effectLst/>
                  <a:uFillTx/>
                  <a:latin typeface="+mn-lt"/>
                  <a:cs typeface="+mn-cs"/>
                  <a:sym typeface="等线"/>
                </a:endParaRPr>
              </a:p>
            </p:txBody>
          </p:sp>
        </p:grpSp>
        <p:grpSp>
          <p:nvGrpSpPr>
            <p:cNvPr id="96" name="组合 95"/>
            <p:cNvGrpSpPr/>
            <p:nvPr/>
          </p:nvGrpSpPr>
          <p:grpSpPr>
            <a:xfrm>
              <a:off x="9562667" y="3135342"/>
              <a:ext cx="1060704" cy="914400"/>
              <a:chOff x="6839291" y="3624146"/>
              <a:chExt cx="1060704" cy="914400"/>
            </a:xfrm>
          </p:grpSpPr>
          <p:sp>
            <p:nvSpPr>
              <p:cNvPr id="100" name="六边形 99"/>
              <p:cNvSpPr/>
              <p:nvPr/>
            </p:nvSpPr>
            <p:spPr>
              <a:xfrm>
                <a:off x="6839291" y="3624146"/>
                <a:ext cx="1060704" cy="914400"/>
              </a:xfrm>
              <a:prstGeom prst="hexagon">
                <a:avLst/>
              </a:prstGeom>
              <a:solidFill>
                <a:schemeClr val="tx1">
                  <a:lumMod val="50000"/>
                  <a:lumOff val="50000"/>
                </a:schemeClr>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01" name="文本框 100"/>
              <p:cNvSpPr txBox="1"/>
              <p:nvPr/>
            </p:nvSpPr>
            <p:spPr>
              <a:xfrm>
                <a:off x="6978919" y="3821431"/>
                <a:ext cx="781466"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solidFill>
                      <a:schemeClr val="bg1"/>
                    </a:solidFill>
                    <a:latin typeface="+mn-lt"/>
                    <a:cs typeface="+mn-cs"/>
                    <a:sym typeface="等线"/>
                  </a:rPr>
                  <a:t>区块链身份</a:t>
                </a:r>
                <a:endParaRPr kumimoji="0" lang="zh-CN" altLang="en-US" sz="1400" b="0" i="0" u="none" strike="noStrike" cap="none" spc="0" normalizeH="0" baseline="0" dirty="0">
                  <a:ln>
                    <a:noFill/>
                  </a:ln>
                  <a:solidFill>
                    <a:schemeClr val="bg1"/>
                  </a:solidFill>
                  <a:effectLst/>
                  <a:uFillTx/>
                  <a:latin typeface="+mn-lt"/>
                  <a:cs typeface="+mn-cs"/>
                  <a:sym typeface="等线"/>
                </a:endParaRPr>
              </a:p>
            </p:txBody>
          </p:sp>
        </p:grpSp>
        <p:grpSp>
          <p:nvGrpSpPr>
            <p:cNvPr id="97" name="组合 96"/>
            <p:cNvGrpSpPr/>
            <p:nvPr/>
          </p:nvGrpSpPr>
          <p:grpSpPr>
            <a:xfrm>
              <a:off x="10476102" y="3633382"/>
              <a:ext cx="1060704" cy="914400"/>
              <a:chOff x="6839291" y="3624146"/>
              <a:chExt cx="1060704" cy="914400"/>
            </a:xfrm>
          </p:grpSpPr>
          <p:sp>
            <p:nvSpPr>
              <p:cNvPr id="98" name="六边形 97"/>
              <p:cNvSpPr/>
              <p:nvPr/>
            </p:nvSpPr>
            <p:spPr>
              <a:xfrm>
                <a:off x="6839291" y="3624146"/>
                <a:ext cx="1060704" cy="914400"/>
              </a:xfrm>
              <a:prstGeom prst="hexagon">
                <a:avLst/>
              </a:prstGeom>
              <a:gradFill>
                <a:gsLst>
                  <a:gs pos="0">
                    <a:schemeClr val="accent1">
                      <a:lumMod val="5000"/>
                      <a:lumOff val="95000"/>
                    </a:schemeClr>
                  </a:gs>
                  <a:gs pos="25000">
                    <a:srgbClr val="FCCF7F"/>
                  </a:gs>
                  <a:gs pos="51000">
                    <a:srgbClr val="FCA100"/>
                  </a:gs>
                </a:gsLst>
                <a:lin ang="131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99" name="文本框 98"/>
              <p:cNvSpPr txBox="1"/>
              <p:nvPr/>
            </p:nvSpPr>
            <p:spPr>
              <a:xfrm>
                <a:off x="7045524" y="3843955"/>
                <a:ext cx="720095"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400" dirty="0">
                    <a:latin typeface="+mn-lt"/>
                    <a:cs typeface="+mn-cs"/>
                    <a:sym typeface="等线"/>
                  </a:rPr>
                  <a:t>分布式</a:t>
                </a:r>
                <a:endParaRPr lang="en-US" altLang="zh-CN" sz="1400" dirty="0">
                  <a:latin typeface="+mn-lt"/>
                  <a:cs typeface="+mn-cs"/>
                  <a:sym typeface="等线"/>
                </a:endParaRPr>
              </a:p>
              <a:p>
                <a:pPr marL="0" marR="0" indent="0" algn="l" defTabSz="457200" rtl="0" fontAlgn="auto" latinLnBrk="0" hangingPunct="0">
                  <a:lnSpc>
                    <a:spcPct val="100000"/>
                  </a:lnSpc>
                  <a:spcBef>
                    <a:spcPts val="0"/>
                  </a:spcBef>
                  <a:spcAft>
                    <a:spcPts val="0"/>
                  </a:spcAft>
                  <a:buClrTx/>
                  <a:buSzTx/>
                  <a:buFontTx/>
                  <a:buNone/>
                </a:pPr>
                <a:r>
                  <a:rPr lang="zh-CN" altLang="en-US" sz="1400" dirty="0">
                    <a:latin typeface="+mn-lt"/>
                    <a:cs typeface="+mn-cs"/>
                    <a:sym typeface="等线"/>
                  </a:rPr>
                  <a:t>供应链</a:t>
                </a:r>
                <a:endParaRPr kumimoji="0" lang="zh-CN" altLang="en-US" sz="1400" b="0" i="0" u="none" strike="noStrike" cap="none" spc="0" normalizeH="0" baseline="0" dirty="0">
                  <a:ln>
                    <a:noFill/>
                  </a:ln>
                  <a:solidFill>
                    <a:srgbClr val="000000"/>
                  </a:solidFill>
                  <a:effectLst/>
                  <a:uFillTx/>
                  <a:latin typeface="+mn-lt"/>
                  <a:ea typeface="+mn-ea"/>
                  <a:cs typeface="+mn-cs"/>
                  <a:sym typeface="等线"/>
                </a:endParaRPr>
              </a:p>
            </p:txBody>
          </p:sp>
        </p:grpSp>
      </p:grpSp>
      <p:pic>
        <p:nvPicPr>
          <p:cNvPr id="5" name="图片 4" descr="f1c82fdbdcd29ba42d9880034323c5ac"/>
          <p:cNvPicPr>
            <a:picLocks noChangeAspect="1"/>
          </p:cNvPicPr>
          <p:nvPr/>
        </p:nvPicPr>
        <p:blipFill>
          <a:blip r:embed="rId5"/>
          <a:srcRect l="588" t="493" r="264" b="686"/>
          <a:stretch>
            <a:fillRect/>
          </a:stretch>
        </p:blipFill>
        <p:spPr>
          <a:xfrm>
            <a:off x="548005" y="3496945"/>
            <a:ext cx="5245100" cy="2928620"/>
          </a:xfrm>
          <a:prstGeom prst="rect">
            <a:avLst/>
          </a:prstGeom>
        </p:spPr>
      </p:pic>
      <p:sp>
        <p:nvSpPr>
          <p:cNvPr id="9" name="文本框 8"/>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05</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910" y="-45085"/>
            <a:ext cx="12275820" cy="6948170"/>
            <a:chOff x="-66" y="-71"/>
            <a:chExt cx="19332" cy="10942"/>
          </a:xfrm>
        </p:grpSpPr>
        <p:pic>
          <p:nvPicPr>
            <p:cNvPr id="7" name="图片 6" descr="黑色背景"/>
            <p:cNvPicPr>
              <a:picLocks noChangeAspect="1"/>
            </p:cNvPicPr>
            <p:nvPr/>
          </p:nvPicPr>
          <p:blipFill>
            <a:blip r:embed="rId3"/>
            <a:stretch>
              <a:fillRect/>
            </a:stretch>
          </p:blipFill>
          <p:spPr>
            <a:xfrm>
              <a:off x="-66" y="-37"/>
              <a:ext cx="19333" cy="10874"/>
            </a:xfrm>
            <a:prstGeom prst="rect">
              <a:avLst/>
            </a:prstGeom>
          </p:spPr>
        </p:pic>
        <p:sp>
          <p:nvSpPr>
            <p:cNvPr id="3" name="矩形 2"/>
            <p:cNvSpPr/>
            <p:nvPr/>
          </p:nvSpPr>
          <p:spPr>
            <a:xfrm>
              <a:off x="-66" y="-71"/>
              <a:ext cx="19332" cy="10942"/>
            </a:xfrm>
            <a:prstGeom prst="rect">
              <a:avLst/>
            </a:prstGeom>
            <a:solidFill>
              <a:schemeClr val="tx1">
                <a:alpha val="52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grpSp>
        <p:nvGrpSpPr>
          <p:cNvPr id="9" name="组合 8"/>
          <p:cNvGrpSpPr/>
          <p:nvPr/>
        </p:nvGrpSpPr>
        <p:grpSpPr>
          <a:xfrm>
            <a:off x="1911262" y="2282358"/>
            <a:ext cx="1694921" cy="1077214"/>
            <a:chOff x="1911262" y="2282358"/>
            <a:chExt cx="1694921" cy="1077214"/>
          </a:xfrm>
        </p:grpSpPr>
        <p:sp>
          <p:nvSpPr>
            <p:cNvPr id="20" name="文本框 19"/>
            <p:cNvSpPr txBox="1"/>
            <p:nvPr/>
          </p:nvSpPr>
          <p:spPr>
            <a:xfrm>
              <a:off x="1911262" y="2282358"/>
              <a:ext cx="1543138" cy="10772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sz="3600" dirty="0">
                  <a:solidFill>
                    <a:srgbClr val="F49D3F"/>
                  </a:solidFill>
                  <a:latin typeface="微软雅黑" panose="020B0703020204020201" charset="-122"/>
                  <a:ea typeface="微软雅黑" panose="020B0703020204020201" charset="-122"/>
                  <a:cs typeface="+mn-cs"/>
                  <a:sym typeface="Helvetica" panose="020B06040202020A0204"/>
                </a:rPr>
                <a:t>Part 2  </a:t>
              </a:r>
            </a:p>
            <a:p>
              <a:pPr marL="0" marR="0" indent="0" algn="l" defTabSz="4572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Helvetica" panose="020B06040202020A0204"/>
                </a:rPr>
                <a:t>旺链之道</a:t>
              </a:r>
            </a:p>
          </p:txBody>
        </p:sp>
        <p:cxnSp>
          <p:nvCxnSpPr>
            <p:cNvPr id="21" name="直线连接符 20"/>
            <p:cNvCxnSpPr/>
            <p:nvPr/>
          </p:nvCxnSpPr>
          <p:spPr>
            <a:xfrm>
              <a:off x="3606183" y="2395471"/>
              <a:ext cx="0" cy="904739"/>
            </a:xfrm>
            <a:prstGeom prst="line">
              <a:avLst/>
            </a:prstGeom>
            <a:noFill/>
            <a:ln w="25400" cap="flat">
              <a:solidFill>
                <a:srgbClr val="FF9300"/>
              </a:solidFill>
              <a:prstDash val="solid"/>
              <a:round/>
            </a:ln>
          </p:spPr>
          <p:style>
            <a:lnRef idx="0">
              <a:scrgbClr r="0" g="0" b="0"/>
            </a:lnRef>
            <a:fillRef idx="0">
              <a:scrgbClr r="0" g="0" b="0"/>
            </a:fillRef>
            <a:effectRef idx="0">
              <a:scrgbClr r="0" g="0" b="0"/>
            </a:effectRef>
            <a:fontRef idx="none"/>
          </p:style>
        </p:cxnSp>
      </p:grpSp>
      <p:sp>
        <p:nvSpPr>
          <p:cNvPr id="25" name="文本框 24"/>
          <p:cNvSpPr txBox="1"/>
          <p:nvPr/>
        </p:nvSpPr>
        <p:spPr>
          <a:xfrm>
            <a:off x="3757967" y="2609727"/>
            <a:ext cx="5321633" cy="7386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微软雅黑" panose="020B0703020204020201" charset="-122"/>
                <a:ea typeface="微软雅黑" panose="020B0703020204020201" charset="-122"/>
                <a:cs typeface="+mn-cs"/>
                <a:sym typeface="等线"/>
              </a:rPr>
              <a:t>全产业链改一站式服务</a:t>
            </a:r>
            <a:endParaRPr lang="en-US" altLang="zh-CN" sz="1400" dirty="0">
              <a:solidFill>
                <a:schemeClr val="bg1"/>
              </a:solidFill>
              <a:latin typeface="微软雅黑" panose="020B0703020204020201" charset="-122"/>
              <a:ea typeface="微软雅黑" panose="020B0703020204020201" charset="-122"/>
              <a:cs typeface="+mn-cs"/>
              <a:sym typeface="等线"/>
            </a:endParaRPr>
          </a:p>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微软雅黑" panose="020B0703020204020201" charset="-122"/>
                <a:ea typeface="微软雅黑" panose="020B0703020204020201" charset="-122"/>
                <a:cs typeface="+mn-cs"/>
                <a:sym typeface="等线"/>
              </a:rPr>
              <a:t>智能产品服务</a:t>
            </a:r>
            <a:endParaRPr lang="en-US" altLang="zh-CN" sz="1400" dirty="0">
              <a:solidFill>
                <a:schemeClr val="bg1"/>
              </a:solidFill>
              <a:latin typeface="微软雅黑" panose="020B0703020204020201" charset="-122"/>
              <a:ea typeface="微软雅黑" panose="020B0703020204020201" charset="-122"/>
              <a:cs typeface="+mn-cs"/>
              <a:sym typeface="等线"/>
            </a:endParaRPr>
          </a:p>
          <a:p>
            <a:pPr marL="285750" marR="0" indent="-285750" algn="l" defTabSz="457200" rtl="0" fontAlgn="auto" latinLnBrk="0" hangingPunct="0">
              <a:lnSpc>
                <a:spcPct val="100000"/>
              </a:lnSpc>
              <a:spcBef>
                <a:spcPts val="0"/>
              </a:spcBef>
              <a:spcAft>
                <a:spcPts val="0"/>
              </a:spcAft>
              <a:buClrTx/>
              <a:buSzTx/>
              <a:buFont typeface="Arial" panose="020B06060202020A0204" pitchFamily="34" charset="0"/>
              <a:buChar char="•"/>
            </a:pPr>
            <a:r>
              <a:rPr lang="zh-CN" altLang="en-US" sz="1400" dirty="0">
                <a:solidFill>
                  <a:schemeClr val="bg1"/>
                </a:solidFill>
                <a:latin typeface="微软雅黑" panose="020B0703020204020201" charset="-122"/>
                <a:ea typeface="微软雅黑" panose="020B0703020204020201" charset="-122"/>
                <a:cs typeface="+mn-cs"/>
                <a:sym typeface="等线"/>
              </a:rPr>
              <a:t>技术研究及培训服务</a:t>
            </a:r>
            <a:endParaRPr lang="en-US" altLang="zh-CN" sz="1400" dirty="0">
              <a:solidFill>
                <a:schemeClr val="bg1"/>
              </a:solidFill>
              <a:latin typeface="微软雅黑" panose="020B0703020204020201" charset="-122"/>
              <a:ea typeface="微软雅黑" panose="020B0703020204020201" charset="-122"/>
              <a:cs typeface="+mn-cs"/>
              <a:sym typeface="等线"/>
            </a:endParaRPr>
          </a:p>
        </p:txBody>
      </p:sp>
      <p:pic>
        <p:nvPicPr>
          <p:cNvPr id="27" name="图片 26" descr="旺链logo--"/>
          <p:cNvPicPr>
            <a:picLocks noChangeAspect="1"/>
          </p:cNvPicPr>
          <p:nvPr/>
        </p:nvPicPr>
        <p:blipFill>
          <a:blip r:embed="rId4"/>
          <a:stretch>
            <a:fillRect/>
          </a:stretch>
        </p:blipFill>
        <p:spPr>
          <a:xfrm>
            <a:off x="10548620" y="382270"/>
            <a:ext cx="1217930" cy="367030"/>
          </a:xfrm>
          <a:prstGeom prst="rect">
            <a:avLst/>
          </a:prstGeom>
        </p:spPr>
      </p:pic>
      <p:sp>
        <p:nvSpPr>
          <p:cNvPr id="5" name="文本框 4"/>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tx1">
                    <a:lumMod val="50000"/>
                    <a:lumOff val="50000"/>
                  </a:schemeClr>
                </a:solidFill>
                <a:latin typeface="微软雅黑" panose="020B0703020204020201" charset="-122"/>
                <a:ea typeface="微软雅黑" panose="020B0703020204020201" charset="-122"/>
                <a:cs typeface="+mn-cs"/>
                <a:sym typeface="等线"/>
              </a:rPr>
              <a:t>06</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34429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a:r>
              <a:rPr lang="zh-CN" altLang="en-US" sz="2400" b="0" dirty="0">
                <a:solidFill>
                  <a:schemeClr val="bg2"/>
                </a:solidFill>
                <a:latin typeface="微软雅黑" panose="020B0703020204020201" charset="-122"/>
                <a:ea typeface="微软雅黑" panose="020B0703020204020201" charset="-122"/>
                <a:sym typeface="等线"/>
              </a:rPr>
              <a:t>全产业链一站式链改服务</a:t>
            </a:r>
          </a:p>
        </p:txBody>
      </p:sp>
      <p:sp>
        <p:nvSpPr>
          <p:cNvPr id="21" name="文本框 20"/>
          <p:cNvSpPr txBox="1"/>
          <p:nvPr/>
        </p:nvSpPr>
        <p:spPr>
          <a:xfrm>
            <a:off x="8156472" y="1475416"/>
            <a:ext cx="3404133" cy="307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400" b="1" dirty="0">
                <a:solidFill>
                  <a:schemeClr val="tx1">
                    <a:lumMod val="50000"/>
                    <a:lumOff val="50000"/>
                  </a:schemeClr>
                </a:solidFill>
                <a:latin typeface="微软雅黑" panose="020B0703020204020201" charset="-122"/>
                <a:ea typeface="微软雅黑" panose="020B0703020204020201" charset="-122"/>
                <a:cs typeface="+mn-cs"/>
                <a:sym typeface="等线"/>
              </a:rPr>
              <a:t>中立的底层选型，广泛兼容主流云和</a:t>
            </a:r>
            <a:r>
              <a:rPr lang="en-US" altLang="zh-CN" sz="1400" b="1" dirty="0">
                <a:solidFill>
                  <a:schemeClr val="tx1">
                    <a:lumMod val="50000"/>
                    <a:lumOff val="50000"/>
                  </a:schemeClr>
                </a:solidFill>
                <a:latin typeface="微软雅黑" panose="020B0703020204020201" charset="-122"/>
                <a:ea typeface="微软雅黑" panose="020B0703020204020201" charset="-122"/>
                <a:cs typeface="+mn-cs"/>
                <a:sym typeface="等线"/>
              </a:rPr>
              <a:t>BaaS</a:t>
            </a:r>
            <a:endParaRPr kumimoji="0" lang="en-US" altLang="zh-CN"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endParaRPr>
          </a:p>
        </p:txBody>
      </p:sp>
      <p:sp>
        <p:nvSpPr>
          <p:cNvPr id="22" name="文本框 21"/>
          <p:cNvSpPr txBox="1"/>
          <p:nvPr/>
        </p:nvSpPr>
        <p:spPr>
          <a:xfrm>
            <a:off x="631395" y="1495019"/>
            <a:ext cx="2785374" cy="307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chemeClr val="tx1">
                    <a:lumMod val="50000"/>
                    <a:lumOff val="50000"/>
                  </a:schemeClr>
                </a:solidFill>
                <a:effectLst/>
                <a:uFillTx/>
                <a:latin typeface="微软雅黑" panose="020B0703020204020201" charset="-122"/>
                <a:ea typeface="微软雅黑" panose="020B0703020204020201" charset="-122"/>
                <a:cs typeface="+mn-cs"/>
                <a:sym typeface="等线"/>
              </a:rPr>
              <a:t>专注产业链改服务，提供全局赋能</a:t>
            </a:r>
          </a:p>
        </p:txBody>
      </p:sp>
      <p:sp>
        <p:nvSpPr>
          <p:cNvPr id="25" name="圆角矩形 24"/>
          <p:cNvSpPr/>
          <p:nvPr/>
        </p:nvSpPr>
        <p:spPr>
          <a:xfrm>
            <a:off x="647700" y="4841598"/>
            <a:ext cx="6595745" cy="648000"/>
          </a:xfrm>
          <a:prstGeom prst="roundRect">
            <a:avLst/>
          </a:prstGeom>
          <a:gradFill>
            <a:gsLst>
              <a:gs pos="0">
                <a:schemeClr val="accent1">
                  <a:lumMod val="5000"/>
                  <a:lumOff val="95000"/>
                </a:schemeClr>
              </a:gs>
              <a:gs pos="25000">
                <a:srgbClr val="FCCF7F"/>
              </a:gs>
              <a:gs pos="51000">
                <a:srgbClr val="FCA100"/>
              </a:gs>
            </a:gsLst>
            <a:lin ang="13140000" scaled="0"/>
          </a:gra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chemeClr val="bg1"/>
                </a:solidFill>
                <a:effectLst/>
                <a:uFillTx/>
                <a:latin typeface="+mn-lt"/>
                <a:ea typeface="+mn-ea"/>
                <a:cs typeface="+mn-cs"/>
                <a:sym typeface="等线"/>
              </a:rPr>
              <a:t>               </a:t>
            </a:r>
            <a:r>
              <a:rPr kumimoji="0" lang="zh-CN" altLang="en-US"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rPr>
              <a:t>一站式链改服务</a:t>
            </a:r>
          </a:p>
        </p:txBody>
      </p:sp>
      <p:sp>
        <p:nvSpPr>
          <p:cNvPr id="26" name="文本框 25"/>
          <p:cNvSpPr txBox="1"/>
          <p:nvPr/>
        </p:nvSpPr>
        <p:spPr>
          <a:xfrm>
            <a:off x="817880" y="4358005"/>
            <a:ext cx="139954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技术咨询服务</a:t>
            </a:r>
          </a:p>
        </p:txBody>
      </p:sp>
      <p:sp>
        <p:nvSpPr>
          <p:cNvPr id="27" name="文本框 26"/>
          <p:cNvSpPr txBox="1"/>
          <p:nvPr/>
        </p:nvSpPr>
        <p:spPr>
          <a:xfrm>
            <a:off x="2454275" y="4354830"/>
            <a:ext cx="131381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解决方案定制</a:t>
            </a:r>
          </a:p>
        </p:txBody>
      </p:sp>
      <p:sp>
        <p:nvSpPr>
          <p:cNvPr id="28" name="文本框 27"/>
          <p:cNvSpPr txBox="1"/>
          <p:nvPr/>
        </p:nvSpPr>
        <p:spPr>
          <a:xfrm>
            <a:off x="4122420" y="4354830"/>
            <a:ext cx="139827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400" dirty="0">
                <a:solidFill>
                  <a:schemeClr val="tx1">
                    <a:lumMod val="75000"/>
                    <a:lumOff val="25000"/>
                  </a:schemeClr>
                </a:solidFill>
                <a:latin typeface="微软雅黑" panose="020B0703020204020201" charset="-122"/>
                <a:ea typeface="微软雅黑" panose="020B0703020204020201" charset="-122"/>
                <a:cs typeface="+mn-cs"/>
                <a:sym typeface="等线"/>
              </a:rPr>
              <a:t>项目实施交付</a:t>
            </a:r>
            <a:endParaRPr kumimoji="0" lang="zh-CN" altLang="en-US"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29" name="文本框 28"/>
          <p:cNvSpPr txBox="1"/>
          <p:nvPr/>
        </p:nvSpPr>
        <p:spPr>
          <a:xfrm>
            <a:off x="5875020" y="4354830"/>
            <a:ext cx="139954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售后运维服务</a:t>
            </a:r>
          </a:p>
        </p:txBody>
      </p:sp>
      <p:cxnSp>
        <p:nvCxnSpPr>
          <p:cNvPr id="30" name="直线连接符 17"/>
          <p:cNvCxnSpPr/>
          <p:nvPr/>
        </p:nvCxnSpPr>
        <p:spPr>
          <a:xfrm>
            <a:off x="647700" y="4212590"/>
            <a:ext cx="6595745" cy="0"/>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31" name="上箭头 30"/>
          <p:cNvSpPr/>
          <p:nvPr/>
        </p:nvSpPr>
        <p:spPr>
          <a:xfrm>
            <a:off x="3649980" y="3757295"/>
            <a:ext cx="687705" cy="443230"/>
          </a:xfrm>
          <a:prstGeom prst="upArrow">
            <a:avLst/>
          </a:prstGeom>
          <a:solidFill>
            <a:srgbClr val="FFA019"/>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400" b="0" i="0" u="none" strike="noStrike" cap="none" spc="0" normalizeH="0" baseline="0">
              <a:ln>
                <a:noFill/>
              </a:ln>
              <a:solidFill>
                <a:srgbClr val="000000"/>
              </a:solidFill>
              <a:effectLst/>
              <a:uFillTx/>
              <a:latin typeface="+mn-lt"/>
              <a:ea typeface="+mn-ea"/>
              <a:cs typeface="+mn-cs"/>
              <a:sym typeface="等线"/>
            </a:endParaRPr>
          </a:p>
        </p:txBody>
      </p:sp>
      <p:sp>
        <p:nvSpPr>
          <p:cNvPr id="32" name="文本框 31"/>
          <p:cNvSpPr txBox="1"/>
          <p:nvPr/>
        </p:nvSpPr>
        <p:spPr>
          <a:xfrm>
            <a:off x="3237865" y="3311525"/>
            <a:ext cx="1512570"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rgbClr val="F5A340"/>
                </a:solidFill>
                <a:effectLst/>
                <a:uFillTx/>
                <a:latin typeface="微软雅黑" panose="020B0703020204020201" charset="-122"/>
                <a:ea typeface="微软雅黑" panose="020B0703020204020201" charset="-122"/>
                <a:cs typeface="+mn-cs"/>
                <a:sym typeface="等线"/>
              </a:rPr>
              <a:t>全产业业务场景</a:t>
            </a:r>
          </a:p>
        </p:txBody>
      </p:sp>
      <p:sp>
        <p:nvSpPr>
          <p:cNvPr id="33" name="矩形 32"/>
          <p:cNvSpPr/>
          <p:nvPr/>
        </p:nvSpPr>
        <p:spPr>
          <a:xfrm>
            <a:off x="644525" y="2142173"/>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金融</a:t>
            </a:r>
          </a:p>
        </p:txBody>
      </p:sp>
      <p:sp>
        <p:nvSpPr>
          <p:cNvPr id="34" name="矩形 33"/>
          <p:cNvSpPr/>
          <p:nvPr/>
        </p:nvSpPr>
        <p:spPr>
          <a:xfrm>
            <a:off x="644525" y="2633345"/>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制造</a:t>
            </a: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35" name="矩形 34"/>
          <p:cNvSpPr/>
          <p:nvPr/>
        </p:nvSpPr>
        <p:spPr>
          <a:xfrm>
            <a:off x="644525" y="3134995"/>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教育</a:t>
            </a:r>
          </a:p>
        </p:txBody>
      </p:sp>
      <p:sp>
        <p:nvSpPr>
          <p:cNvPr id="36" name="矩形 35"/>
          <p:cNvSpPr/>
          <p:nvPr/>
        </p:nvSpPr>
        <p:spPr>
          <a:xfrm>
            <a:off x="1414145" y="2142173"/>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政府</a:t>
            </a: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37" name="矩形 36"/>
          <p:cNvSpPr/>
          <p:nvPr/>
        </p:nvSpPr>
        <p:spPr>
          <a:xfrm>
            <a:off x="1414145" y="2640965"/>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医疗</a:t>
            </a:r>
          </a:p>
        </p:txBody>
      </p:sp>
      <p:sp>
        <p:nvSpPr>
          <p:cNvPr id="38" name="矩形 37"/>
          <p:cNvSpPr/>
          <p:nvPr/>
        </p:nvSpPr>
        <p:spPr>
          <a:xfrm>
            <a:off x="1410335" y="3131503"/>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企业</a:t>
            </a:r>
          </a:p>
        </p:txBody>
      </p:sp>
      <p:sp>
        <p:nvSpPr>
          <p:cNvPr id="39" name="矩形 38"/>
          <p:cNvSpPr/>
          <p:nvPr/>
        </p:nvSpPr>
        <p:spPr>
          <a:xfrm>
            <a:off x="2183765" y="2138363"/>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能源</a:t>
            </a:r>
          </a:p>
        </p:txBody>
      </p:sp>
      <p:sp>
        <p:nvSpPr>
          <p:cNvPr id="40" name="矩形 39"/>
          <p:cNvSpPr/>
          <p:nvPr/>
        </p:nvSpPr>
        <p:spPr>
          <a:xfrm>
            <a:off x="2177415" y="2650173"/>
            <a:ext cx="69088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航空</a:t>
            </a:r>
          </a:p>
        </p:txBody>
      </p:sp>
      <p:sp>
        <p:nvSpPr>
          <p:cNvPr id="41" name="矩形 40"/>
          <p:cNvSpPr/>
          <p:nvPr/>
        </p:nvSpPr>
        <p:spPr>
          <a:xfrm>
            <a:off x="2186305" y="3139758"/>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农业</a:t>
            </a: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42" name="矩形 41"/>
          <p:cNvSpPr/>
          <p:nvPr/>
        </p:nvSpPr>
        <p:spPr>
          <a:xfrm>
            <a:off x="5026025" y="2140585"/>
            <a:ext cx="1189355"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200" dirty="0">
                <a:solidFill>
                  <a:schemeClr val="tx1">
                    <a:lumMod val="75000"/>
                    <a:lumOff val="25000"/>
                  </a:schemeClr>
                </a:solidFill>
                <a:latin typeface="微软雅黑" panose="020B0703020204020201" charset="-122"/>
                <a:ea typeface="微软雅黑" panose="020B0703020204020201" charset="-122"/>
                <a:cs typeface="微软雅黑" panose="020B0703020204020201" charset="-122"/>
                <a:sym typeface="等线"/>
              </a:rPr>
              <a:t>版权保护</a:t>
            </a:r>
            <a:r>
              <a:rPr lang="en-US" altLang="zh-CN" sz="1200" dirty="0">
                <a:solidFill>
                  <a:schemeClr val="tx1">
                    <a:lumMod val="75000"/>
                    <a:lumOff val="25000"/>
                  </a:schemeClr>
                </a:solidFill>
                <a:latin typeface="微软雅黑" panose="020B0703020204020201" charset="-122"/>
                <a:ea typeface="微软雅黑" panose="020B0703020204020201" charset="-122"/>
                <a:cs typeface="微软雅黑" panose="020B0703020204020201" charset="-122"/>
                <a:sym typeface="等线"/>
              </a:rPr>
              <a:t> </a:t>
            </a:r>
            <a:endPar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微软雅黑" panose="020B0703020204020201" charset="-122"/>
              <a:sym typeface="等线"/>
            </a:endParaRPr>
          </a:p>
        </p:txBody>
      </p:sp>
      <p:sp>
        <p:nvSpPr>
          <p:cNvPr id="43" name="矩形 42"/>
          <p:cNvSpPr/>
          <p:nvPr/>
        </p:nvSpPr>
        <p:spPr>
          <a:xfrm>
            <a:off x="5026025" y="2636838"/>
            <a:ext cx="99695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清结算</a:t>
            </a:r>
          </a:p>
        </p:txBody>
      </p:sp>
      <p:sp>
        <p:nvSpPr>
          <p:cNvPr id="44" name="矩形 43"/>
          <p:cNvSpPr/>
          <p:nvPr/>
        </p:nvSpPr>
        <p:spPr>
          <a:xfrm>
            <a:off x="5026025" y="3138488"/>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溯源</a:t>
            </a:r>
          </a:p>
        </p:txBody>
      </p:sp>
      <p:sp>
        <p:nvSpPr>
          <p:cNvPr id="45" name="矩形 44"/>
          <p:cNvSpPr/>
          <p:nvPr/>
        </p:nvSpPr>
        <p:spPr>
          <a:xfrm>
            <a:off x="5791835" y="3135313"/>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众筹</a:t>
            </a: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46" name="矩形 45"/>
          <p:cNvSpPr/>
          <p:nvPr/>
        </p:nvSpPr>
        <p:spPr>
          <a:xfrm>
            <a:off x="6304280" y="2142173"/>
            <a:ext cx="942975"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供应链</a:t>
            </a:r>
          </a:p>
        </p:txBody>
      </p:sp>
      <p:sp>
        <p:nvSpPr>
          <p:cNvPr id="47" name="矩形 46"/>
          <p:cNvSpPr/>
          <p:nvPr/>
        </p:nvSpPr>
        <p:spPr>
          <a:xfrm>
            <a:off x="6139180" y="2638108"/>
            <a:ext cx="1110615"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电子发票</a:t>
            </a:r>
          </a:p>
        </p:txBody>
      </p:sp>
      <p:sp>
        <p:nvSpPr>
          <p:cNvPr id="48" name="矩形 47"/>
          <p:cNvSpPr/>
          <p:nvPr/>
        </p:nvSpPr>
        <p:spPr>
          <a:xfrm>
            <a:off x="6567805" y="3143250"/>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股权</a:t>
            </a:r>
          </a:p>
        </p:txBody>
      </p:sp>
      <p:sp>
        <p:nvSpPr>
          <p:cNvPr id="49" name="矩形 48"/>
          <p:cNvSpPr/>
          <p:nvPr/>
        </p:nvSpPr>
        <p:spPr>
          <a:xfrm>
            <a:off x="644525" y="3671570"/>
            <a:ext cx="2221230" cy="305435"/>
          </a:xfrm>
          <a:prstGeom prst="rect">
            <a:avLst/>
          </a:prstGeom>
          <a:gradFill>
            <a:gsLst>
              <a:gs pos="0">
                <a:schemeClr val="accent1">
                  <a:lumMod val="5000"/>
                  <a:lumOff val="95000"/>
                </a:schemeClr>
              </a:gs>
              <a:gs pos="25000">
                <a:srgbClr val="FCCF7F"/>
              </a:gs>
              <a:gs pos="51000">
                <a:srgbClr val="FCA100"/>
              </a:gs>
            </a:gsLst>
            <a:lin ang="13140000" scaled="0"/>
          </a:gradFill>
          <a:ln w="9525"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400" dirty="0">
                <a:solidFill>
                  <a:schemeClr val="bg1"/>
                </a:solidFill>
                <a:latin typeface="微软雅黑" panose="020B0703020204020201" charset="-122"/>
                <a:ea typeface="微软雅黑" panose="020B0703020204020201" charset="-122"/>
                <a:cs typeface="+mn-cs"/>
                <a:sym typeface="等线"/>
              </a:rPr>
              <a:t>全行业</a:t>
            </a:r>
            <a:endParaRPr kumimoji="0" lang="zh-CN" altLang="en-US" sz="1400" b="0" i="0" u="none" strike="noStrike" cap="none" spc="0" normalizeH="0" baseline="0" dirty="0">
              <a:ln>
                <a:noFill/>
              </a:ln>
              <a:solidFill>
                <a:schemeClr val="bg1"/>
              </a:solidFill>
              <a:effectLst/>
              <a:uFillTx/>
              <a:latin typeface="微软雅黑" panose="020B0703020204020201" charset="-122"/>
              <a:ea typeface="微软雅黑" panose="020B0703020204020201" charset="-122"/>
              <a:cs typeface="+mn-cs"/>
              <a:sym typeface="等线"/>
            </a:endParaRPr>
          </a:p>
        </p:txBody>
      </p:sp>
      <p:sp>
        <p:nvSpPr>
          <p:cNvPr id="51" name="矩形 50"/>
          <p:cNvSpPr/>
          <p:nvPr/>
        </p:nvSpPr>
        <p:spPr>
          <a:xfrm>
            <a:off x="5022215" y="3647440"/>
            <a:ext cx="2221230" cy="333375"/>
          </a:xfrm>
          <a:prstGeom prst="rect">
            <a:avLst/>
          </a:prstGeom>
          <a:gradFill>
            <a:gsLst>
              <a:gs pos="0">
                <a:schemeClr val="accent1">
                  <a:lumMod val="5000"/>
                  <a:lumOff val="95000"/>
                </a:schemeClr>
              </a:gs>
              <a:gs pos="25000">
                <a:srgbClr val="FCCF7F"/>
              </a:gs>
              <a:gs pos="51000">
                <a:srgbClr val="FCA100"/>
              </a:gs>
            </a:gsLst>
            <a:lin ang="13140000" scaled="0"/>
          </a:gradFill>
          <a:ln w="9525"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spAutoFit/>
          </a:bodyPr>
          <a:lstStyle/>
          <a:p>
            <a:pPr algn="ctr" fontAlgn="auto">
              <a:spcBef>
                <a:spcPts val="0"/>
              </a:spcBef>
              <a:spcAft>
                <a:spcPts val="0"/>
              </a:spcAft>
            </a:pPr>
            <a:r>
              <a:rPr lang="zh-CN" altLang="en-US" sz="1400" dirty="0">
                <a:solidFill>
                  <a:schemeClr val="bg1"/>
                </a:solidFill>
                <a:latin typeface="微软雅黑" panose="020B0703020204020201" charset="-122"/>
                <a:ea typeface="微软雅黑" panose="020B0703020204020201" charset="-122"/>
                <a:cs typeface="+mn-cs"/>
                <a:sym typeface="等线"/>
              </a:rPr>
              <a:t>多业务场景</a:t>
            </a:r>
          </a:p>
        </p:txBody>
      </p:sp>
      <p:sp>
        <p:nvSpPr>
          <p:cNvPr id="52" name="矩形 51"/>
          <p:cNvSpPr/>
          <p:nvPr/>
        </p:nvSpPr>
        <p:spPr>
          <a:xfrm>
            <a:off x="2974975" y="2147253"/>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200" dirty="0">
                <a:solidFill>
                  <a:schemeClr val="tx1">
                    <a:lumMod val="75000"/>
                    <a:lumOff val="25000"/>
                  </a:schemeClr>
                </a:solidFill>
                <a:latin typeface="微软雅黑" panose="020B0703020204020201" charset="-122"/>
                <a:ea typeface="微软雅黑" panose="020B0703020204020201" charset="-122"/>
                <a:cs typeface="+mn-cs"/>
                <a:sym typeface="等线"/>
              </a:rPr>
              <a:t>公益</a:t>
            </a:r>
            <a:endPar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cxnSp>
        <p:nvCxnSpPr>
          <p:cNvPr id="53" name="直线连接符 78"/>
          <p:cNvCxnSpPr/>
          <p:nvPr/>
        </p:nvCxnSpPr>
        <p:spPr>
          <a:xfrm flipH="1">
            <a:off x="3978275" y="2114550"/>
            <a:ext cx="6985" cy="950595"/>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sp>
        <p:nvSpPr>
          <p:cNvPr id="54" name="矩形 53"/>
          <p:cNvSpPr/>
          <p:nvPr/>
        </p:nvSpPr>
        <p:spPr>
          <a:xfrm>
            <a:off x="2966085" y="2650173"/>
            <a:ext cx="682625"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a:t>
            </a:r>
            <a:r>
              <a:rPr lang="en-US" altLang="zh-CN" sz="1200" dirty="0">
                <a:solidFill>
                  <a:schemeClr val="tx1">
                    <a:lumMod val="75000"/>
                    <a:lumOff val="25000"/>
                  </a:schemeClr>
                </a:solidFill>
                <a:latin typeface="微软雅黑" panose="020B0703020204020201" charset="-122"/>
                <a:ea typeface="微软雅黑" panose="020B0703020204020201" charset="-122"/>
                <a:cs typeface="+mn-cs"/>
                <a:sym typeface="等线"/>
              </a:rPr>
              <a:t> …</a:t>
            </a:r>
            <a:endPar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sp>
        <p:nvSpPr>
          <p:cNvPr id="55" name="矩形 54"/>
          <p:cNvSpPr/>
          <p:nvPr/>
        </p:nvSpPr>
        <p:spPr>
          <a:xfrm>
            <a:off x="4255135" y="2147253"/>
            <a:ext cx="681990"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营销</a:t>
            </a:r>
          </a:p>
        </p:txBody>
      </p:sp>
      <p:sp>
        <p:nvSpPr>
          <p:cNvPr id="64" name="矩形 63"/>
          <p:cNvSpPr/>
          <p:nvPr/>
        </p:nvSpPr>
        <p:spPr>
          <a:xfrm>
            <a:off x="4245610" y="2640965"/>
            <a:ext cx="682625" cy="274320"/>
          </a:xfrm>
          <a:prstGeom prst="rect">
            <a:avLst/>
          </a:prstGeom>
          <a:noFill/>
          <a:ln w="9525"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rPr>
              <a:t>…</a:t>
            </a:r>
            <a:r>
              <a:rPr lang="en-US" altLang="zh-CN" sz="1200" dirty="0">
                <a:solidFill>
                  <a:schemeClr val="tx1">
                    <a:lumMod val="75000"/>
                    <a:lumOff val="25000"/>
                  </a:schemeClr>
                </a:solidFill>
                <a:latin typeface="微软雅黑" panose="020B0703020204020201" charset="-122"/>
                <a:ea typeface="微软雅黑" panose="020B0703020204020201" charset="-122"/>
                <a:cs typeface="+mn-cs"/>
                <a:sym typeface="等线"/>
              </a:rPr>
              <a:t> …</a:t>
            </a:r>
            <a:endParaRPr kumimoji="0" lang="en-US" altLang="zh-CN" sz="1200" b="0" i="0" u="none" strike="noStrike" cap="none" spc="0" normalizeH="0" baseline="0" dirty="0">
              <a:ln>
                <a:noFill/>
              </a:ln>
              <a:solidFill>
                <a:schemeClr val="tx1">
                  <a:lumMod val="75000"/>
                  <a:lumOff val="25000"/>
                </a:schemeClr>
              </a:solidFill>
              <a:effectLst/>
              <a:uFillTx/>
              <a:latin typeface="微软雅黑" panose="020B0703020204020201" charset="-122"/>
              <a:ea typeface="微软雅黑" panose="020B0703020204020201" charset="-122"/>
              <a:cs typeface="+mn-cs"/>
              <a:sym typeface="等线"/>
            </a:endParaRPr>
          </a:p>
        </p:txBody>
      </p:sp>
      <p:pic>
        <p:nvPicPr>
          <p:cNvPr id="68" name="图片 67"/>
          <p:cNvPicPr>
            <a:picLocks noChangeAspect="1"/>
          </p:cNvPicPr>
          <p:nvPr/>
        </p:nvPicPr>
        <p:blipFill rotWithShape="1">
          <a:blip r:embed="rId5"/>
          <a:srcRect b="37298"/>
          <a:stretch>
            <a:fillRect/>
          </a:stretch>
        </p:blipFill>
        <p:spPr>
          <a:xfrm>
            <a:off x="2052320" y="5019675"/>
            <a:ext cx="1541145" cy="291465"/>
          </a:xfrm>
          <a:prstGeom prst="rect">
            <a:avLst/>
          </a:prstGeom>
        </p:spPr>
      </p:pic>
      <p:sp>
        <p:nvSpPr>
          <p:cNvPr id="77" name="矩形 76"/>
          <p:cNvSpPr/>
          <p:nvPr/>
        </p:nvSpPr>
        <p:spPr>
          <a:xfrm>
            <a:off x="8134350" y="2114550"/>
            <a:ext cx="3601085" cy="3720465"/>
          </a:xfrm>
          <a:prstGeom prst="rect">
            <a:avLst/>
          </a:prstGeom>
          <a:solidFill>
            <a:schemeClr val="bg1"/>
          </a:solidFill>
          <a:ln w="6350" cap="flat">
            <a:solidFill>
              <a:srgbClr val="F5A34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90" name="直线连接符 98"/>
          <p:cNvCxnSpPr/>
          <p:nvPr/>
        </p:nvCxnSpPr>
        <p:spPr>
          <a:xfrm>
            <a:off x="8518525" y="4514215"/>
            <a:ext cx="2832100" cy="0"/>
          </a:xfrm>
          <a:prstGeom prst="line">
            <a:avLst/>
          </a:prstGeom>
          <a:noFill/>
          <a:ln w="9525" cap="flat">
            <a:solidFill>
              <a:srgbClr val="FF9300"/>
            </a:solidFill>
            <a:prstDash val="solid"/>
            <a:round/>
          </a:ln>
        </p:spPr>
        <p:style>
          <a:lnRef idx="0">
            <a:scrgbClr r="0" g="0" b="0"/>
          </a:lnRef>
          <a:fillRef idx="0">
            <a:scrgbClr r="0" g="0" b="0"/>
          </a:fillRef>
          <a:effectRef idx="0">
            <a:scrgbClr r="0" g="0" b="0"/>
          </a:effectRef>
          <a:fontRef idx="none"/>
        </p:style>
      </p:cxnSp>
      <p:pic>
        <p:nvPicPr>
          <p:cNvPr id="103" name="图片 102" descr="旺链蚂蚁区块链logo"/>
          <p:cNvPicPr>
            <a:picLocks noChangeAspect="1"/>
          </p:cNvPicPr>
          <p:nvPr/>
        </p:nvPicPr>
        <p:blipFill>
          <a:blip r:embed="rId6"/>
          <a:stretch>
            <a:fillRect/>
          </a:stretch>
        </p:blipFill>
        <p:spPr>
          <a:xfrm>
            <a:off x="8856345" y="2315210"/>
            <a:ext cx="2068195" cy="647700"/>
          </a:xfrm>
          <a:prstGeom prst="rect">
            <a:avLst/>
          </a:prstGeom>
        </p:spPr>
      </p:pic>
      <p:pic>
        <p:nvPicPr>
          <p:cNvPr id="108" name="图片 107" descr="01_腾讯云区块链_logo"/>
          <p:cNvPicPr>
            <a:picLocks noChangeAspect="1"/>
          </p:cNvPicPr>
          <p:nvPr/>
        </p:nvPicPr>
        <p:blipFill>
          <a:blip r:embed="rId7"/>
          <a:stretch>
            <a:fillRect/>
          </a:stretch>
        </p:blipFill>
        <p:spPr>
          <a:xfrm>
            <a:off x="9010650" y="3178175"/>
            <a:ext cx="1822450" cy="303530"/>
          </a:xfrm>
          <a:prstGeom prst="rect">
            <a:avLst/>
          </a:prstGeom>
        </p:spPr>
      </p:pic>
      <p:pic>
        <p:nvPicPr>
          <p:cNvPr id="109" name="图片 108" descr="1111"/>
          <p:cNvPicPr>
            <a:picLocks noChangeAspect="1"/>
          </p:cNvPicPr>
          <p:nvPr/>
        </p:nvPicPr>
        <p:blipFill>
          <a:blip r:embed="rId8"/>
          <a:stretch>
            <a:fillRect/>
          </a:stretch>
        </p:blipFill>
        <p:spPr>
          <a:xfrm>
            <a:off x="8947150" y="3752215"/>
            <a:ext cx="1943735" cy="549275"/>
          </a:xfrm>
          <a:prstGeom prst="rect">
            <a:avLst/>
          </a:prstGeom>
        </p:spPr>
      </p:pic>
      <p:pic>
        <p:nvPicPr>
          <p:cNvPr id="110" name="图片 109" descr="阿里云的副本"/>
          <p:cNvPicPr>
            <a:picLocks noChangeAspect="1"/>
          </p:cNvPicPr>
          <p:nvPr/>
        </p:nvPicPr>
        <p:blipFill>
          <a:blip r:embed="rId9"/>
          <a:stretch>
            <a:fillRect/>
          </a:stretch>
        </p:blipFill>
        <p:spPr>
          <a:xfrm>
            <a:off x="8547100" y="4713605"/>
            <a:ext cx="1057910" cy="240030"/>
          </a:xfrm>
          <a:prstGeom prst="rect">
            <a:avLst/>
          </a:prstGeom>
        </p:spPr>
      </p:pic>
      <p:pic>
        <p:nvPicPr>
          <p:cNvPr id="111" name="图片 110" descr="百度云111"/>
          <p:cNvPicPr>
            <a:picLocks noChangeAspect="1"/>
          </p:cNvPicPr>
          <p:nvPr/>
        </p:nvPicPr>
        <p:blipFill>
          <a:blip r:embed="rId10"/>
          <a:stretch>
            <a:fillRect/>
          </a:stretch>
        </p:blipFill>
        <p:spPr>
          <a:xfrm>
            <a:off x="9955530" y="4561840"/>
            <a:ext cx="1410970" cy="543560"/>
          </a:xfrm>
          <a:prstGeom prst="rect">
            <a:avLst/>
          </a:prstGeom>
        </p:spPr>
      </p:pic>
      <p:pic>
        <p:nvPicPr>
          <p:cNvPr id="112" name="图片 111" descr="logo"/>
          <p:cNvPicPr>
            <a:picLocks noChangeAspect="1"/>
          </p:cNvPicPr>
          <p:nvPr/>
        </p:nvPicPr>
        <p:blipFill>
          <a:blip r:embed="rId11"/>
          <a:stretch>
            <a:fillRect/>
          </a:stretch>
        </p:blipFill>
        <p:spPr>
          <a:xfrm>
            <a:off x="8578850" y="5240655"/>
            <a:ext cx="925830" cy="285115"/>
          </a:xfrm>
          <a:prstGeom prst="rect">
            <a:avLst/>
          </a:prstGeom>
        </p:spPr>
      </p:pic>
      <p:pic>
        <p:nvPicPr>
          <p:cNvPr id="113" name="图片 112" descr="aws111"/>
          <p:cNvPicPr>
            <a:picLocks noChangeAspect="1"/>
          </p:cNvPicPr>
          <p:nvPr/>
        </p:nvPicPr>
        <p:blipFill>
          <a:blip r:embed="rId12"/>
          <a:stretch>
            <a:fillRect/>
          </a:stretch>
        </p:blipFill>
        <p:spPr>
          <a:xfrm>
            <a:off x="9672320" y="5240655"/>
            <a:ext cx="481965" cy="318135"/>
          </a:xfrm>
          <a:prstGeom prst="rect">
            <a:avLst/>
          </a:prstGeom>
        </p:spPr>
      </p:pic>
      <p:pic>
        <p:nvPicPr>
          <p:cNvPr id="114" name="图片 113" descr="01_腾讯云区块链_logo"/>
          <p:cNvPicPr>
            <a:picLocks noChangeAspect="1"/>
          </p:cNvPicPr>
          <p:nvPr/>
        </p:nvPicPr>
        <p:blipFill>
          <a:blip r:embed="rId7"/>
          <a:srcRect r="36829"/>
          <a:stretch>
            <a:fillRect/>
          </a:stretch>
        </p:blipFill>
        <p:spPr>
          <a:xfrm>
            <a:off x="10363835" y="5281295"/>
            <a:ext cx="898525" cy="236855"/>
          </a:xfrm>
          <a:prstGeom prst="rect">
            <a:avLst/>
          </a:prstGeom>
        </p:spPr>
      </p:pic>
      <p:sp>
        <p:nvSpPr>
          <p:cNvPr id="4" name="文本框 3"/>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07</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白色背景"/>
          <p:cNvPicPr>
            <a:picLocks noChangeAspect="1"/>
          </p:cNvPicPr>
          <p:nvPr/>
        </p:nvPicPr>
        <p:blipFill>
          <a:blip r:embed="rId3"/>
          <a:srcRect l="25299" r="4721"/>
          <a:stretch>
            <a:fillRect/>
          </a:stretch>
        </p:blipFill>
        <p:spPr>
          <a:xfrm flipV="1">
            <a:off x="10795" y="-16510"/>
            <a:ext cx="12190095" cy="7057390"/>
          </a:xfrm>
          <a:prstGeom prst="rect">
            <a:avLst/>
          </a:prstGeom>
        </p:spPr>
      </p:pic>
      <p:grpSp>
        <p:nvGrpSpPr>
          <p:cNvPr id="8" name="组合 7"/>
          <p:cNvGrpSpPr/>
          <p:nvPr/>
        </p:nvGrpSpPr>
        <p:grpSpPr>
          <a:xfrm>
            <a:off x="464185" y="326390"/>
            <a:ext cx="641985" cy="377190"/>
            <a:chOff x="731" y="514"/>
            <a:chExt cx="1011" cy="594"/>
          </a:xfrm>
        </p:grpSpPr>
        <p:sp>
          <p:nvSpPr>
            <p:cNvPr id="9" name="箭头: V 形 21"/>
            <p:cNvSpPr/>
            <p:nvPr/>
          </p:nvSpPr>
          <p:spPr>
            <a:xfrm>
              <a:off x="731" y="514"/>
              <a:ext cx="569" cy="594"/>
            </a:xfrm>
            <a:prstGeom prst="chevron">
              <a:avLst>
                <a:gd name="adj" fmla="val 50000"/>
              </a:avLst>
            </a:prstGeom>
            <a:solidFill>
              <a:srgbClr val="FFA300"/>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sp>
          <p:nvSpPr>
            <p:cNvPr id="13" name="箭头: V 形 22"/>
            <p:cNvSpPr/>
            <p:nvPr/>
          </p:nvSpPr>
          <p:spPr>
            <a:xfrm>
              <a:off x="1174" y="514"/>
              <a:ext cx="569" cy="594"/>
            </a:xfrm>
            <a:prstGeom prst="chevron">
              <a:avLst>
                <a:gd name="adj" fmla="val 50000"/>
              </a:avLst>
            </a:prstGeom>
            <a:solidFill>
              <a:schemeClr val="tx1">
                <a:lumMod val="50000"/>
                <a:lumOff val="50000"/>
              </a:schemeClr>
            </a:solidFill>
            <a:ln w="12700">
              <a:miter lim="400000"/>
            </a:ln>
            <a:effectLst>
              <a:outerShdw blurRad="406400" dist="241300" dir="2700000" rotWithShape="0">
                <a:srgbClr val="000000">
                  <a:alpha val="14000"/>
                </a:srgbClr>
              </a:outerShdw>
            </a:effectLst>
          </p:spPr>
          <p:txBody>
            <a:bodyPr lIns="45718" tIns="45718" rIns="45718" bIns="45718" anchor="ctr"/>
            <a:lstStyle/>
            <a:p>
              <a:pPr algn="ctr" defTabSz="914400">
                <a:defRPr sz="2800" spc="300">
                  <a:solidFill>
                    <a:srgbClr val="FFFFFF"/>
                  </a:solidFill>
                  <a:latin typeface="Agency FB" panose="020B0804020202020204"/>
                  <a:ea typeface="Agency FB" panose="020B0804020202020204"/>
                  <a:cs typeface="Agency FB" panose="020B0804020202020204"/>
                  <a:sym typeface="Agency FB" panose="020B0804020202020204"/>
                </a:defRPr>
              </a:pPr>
              <a:endParaRPr>
                <a:solidFill>
                  <a:schemeClr val="bg2"/>
                </a:solidFill>
              </a:endParaRPr>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100" y="385374"/>
            <a:ext cx="1053731" cy="318206"/>
          </a:xfrm>
          <a:prstGeom prst="rect">
            <a:avLst/>
          </a:prstGeom>
        </p:spPr>
      </p:pic>
      <p:sp>
        <p:nvSpPr>
          <p:cNvPr id="20" name="文本框 8"/>
          <p:cNvSpPr txBox="1"/>
          <p:nvPr/>
        </p:nvSpPr>
        <p:spPr>
          <a:xfrm>
            <a:off x="1299571" y="285280"/>
            <a:ext cx="1918970" cy="459105"/>
          </a:xfrm>
          <a:prstGeom prst="rect">
            <a:avLst/>
          </a:prstGeom>
          <a:ln w="12700">
            <a:miter lim="400000"/>
          </a:ln>
        </p:spPr>
        <p:txBody>
          <a:bodyPr wrap="none" lIns="45718" tIns="45718" rIns="45718" bIns="45718">
            <a:spAutoFit/>
          </a:bodyPr>
          <a:lstStyle>
            <a:lvl1pPr defTabSz="914400">
              <a:defRPr sz="2600" b="1">
                <a:solidFill>
                  <a:srgbClr val="535353"/>
                </a:solidFill>
                <a:latin typeface="方正尚酷简体"/>
                <a:ea typeface="方正尚酷简体"/>
                <a:cs typeface="方正尚酷简体"/>
                <a:sym typeface="方正尚酷简体"/>
              </a:defRPr>
            </a:lvl1pPr>
          </a:lstStyle>
          <a:p>
            <a:pPr algn="l"/>
            <a:r>
              <a:rPr lang="zh-CN" altLang="en-US" sz="2400" b="0" dirty="0">
                <a:solidFill>
                  <a:schemeClr val="bg2"/>
                </a:solidFill>
                <a:latin typeface="微软雅黑" panose="020B0703020204020201" charset="-122"/>
                <a:ea typeface="微软雅黑" panose="020B0703020204020201" charset="-122"/>
                <a:sym typeface="等线"/>
              </a:rPr>
              <a:t>智能产品服务</a:t>
            </a:r>
          </a:p>
        </p:txBody>
      </p:sp>
      <p:grpSp>
        <p:nvGrpSpPr>
          <p:cNvPr id="38" name="组合 37"/>
          <p:cNvGrpSpPr/>
          <p:nvPr/>
        </p:nvGrpSpPr>
        <p:grpSpPr>
          <a:xfrm>
            <a:off x="2188210" y="3595370"/>
            <a:ext cx="8140065" cy="2565400"/>
            <a:chOff x="3446" y="5303"/>
            <a:chExt cx="12819" cy="4040"/>
          </a:xfrm>
        </p:grpSpPr>
        <p:sp>
          <p:nvSpPr>
            <p:cNvPr id="807" name="箭头: 十字 26"/>
            <p:cNvSpPr/>
            <p:nvPr/>
          </p:nvSpPr>
          <p:spPr>
            <a:xfrm>
              <a:off x="7654" y="5303"/>
              <a:ext cx="4040" cy="40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 y="10375"/>
                  </a:lnTo>
                  <a:lnTo>
                    <a:pt x="1080" y="10699"/>
                  </a:lnTo>
                  <a:lnTo>
                    <a:pt x="10699" y="10699"/>
                  </a:lnTo>
                  <a:lnTo>
                    <a:pt x="10699" y="1080"/>
                  </a:lnTo>
                  <a:lnTo>
                    <a:pt x="10375" y="1080"/>
                  </a:lnTo>
                  <a:lnTo>
                    <a:pt x="10800" y="0"/>
                  </a:lnTo>
                  <a:lnTo>
                    <a:pt x="11225" y="1080"/>
                  </a:lnTo>
                  <a:lnTo>
                    <a:pt x="10901" y="1080"/>
                  </a:lnTo>
                  <a:lnTo>
                    <a:pt x="10901" y="10699"/>
                  </a:lnTo>
                  <a:lnTo>
                    <a:pt x="20520" y="10699"/>
                  </a:lnTo>
                  <a:lnTo>
                    <a:pt x="20520" y="10375"/>
                  </a:lnTo>
                  <a:lnTo>
                    <a:pt x="21600" y="10800"/>
                  </a:lnTo>
                  <a:lnTo>
                    <a:pt x="20520" y="11225"/>
                  </a:lnTo>
                  <a:lnTo>
                    <a:pt x="20520" y="10901"/>
                  </a:lnTo>
                  <a:lnTo>
                    <a:pt x="10901" y="10901"/>
                  </a:lnTo>
                  <a:lnTo>
                    <a:pt x="10901" y="20520"/>
                  </a:lnTo>
                  <a:lnTo>
                    <a:pt x="11225" y="20520"/>
                  </a:lnTo>
                  <a:lnTo>
                    <a:pt x="10800" y="21600"/>
                  </a:lnTo>
                  <a:lnTo>
                    <a:pt x="10375" y="20520"/>
                  </a:lnTo>
                  <a:lnTo>
                    <a:pt x="10699" y="20520"/>
                  </a:lnTo>
                  <a:lnTo>
                    <a:pt x="10699" y="10901"/>
                  </a:lnTo>
                  <a:lnTo>
                    <a:pt x="1080" y="10901"/>
                  </a:lnTo>
                  <a:lnTo>
                    <a:pt x="1080" y="11225"/>
                  </a:lnTo>
                  <a:close/>
                </a:path>
              </a:pathLst>
            </a:custGeom>
            <a:solidFill>
              <a:srgbClr val="A7A7A7">
                <a:alpha val="32082"/>
              </a:srgbClr>
            </a:solidFill>
            <a:ln w="12700">
              <a:miter lim="400000"/>
            </a:ln>
          </p:spPr>
          <p:txBody>
            <a:bodyPr lIns="45718" tIns="45718" rIns="45718" bIns="45718" anchor="ctr"/>
            <a:lstStyle/>
            <a:p>
              <a:pPr algn="ctr" defTabSz="914400">
                <a:defRPr>
                  <a:solidFill>
                    <a:schemeClr val="accent2"/>
                  </a:solidFill>
                  <a:latin typeface="Calibri" panose="020F0502020204030204"/>
                  <a:ea typeface="Calibri" panose="020F0502020204030204"/>
                  <a:cs typeface="Calibri" panose="020F0502020204030204"/>
                  <a:sym typeface="Calibri" panose="020F0502020204030204"/>
                </a:defRPr>
              </a:pPr>
              <a:endParaRPr/>
            </a:p>
          </p:txBody>
        </p:sp>
        <p:sp>
          <p:nvSpPr>
            <p:cNvPr id="808" name="任意多边形: 形状 27"/>
            <p:cNvSpPr/>
            <p:nvPr/>
          </p:nvSpPr>
          <p:spPr>
            <a:xfrm>
              <a:off x="8061" y="5710"/>
              <a:ext cx="1328" cy="1327"/>
            </a:xfrm>
            <a:prstGeom prst="roundRect">
              <a:avLst>
                <a:gd name="adj" fmla="val 16667"/>
              </a:avLst>
            </a:prstGeom>
            <a:gradFill>
              <a:gsLst>
                <a:gs pos="0">
                  <a:schemeClr val="accent1">
                    <a:lumMod val="5000"/>
                    <a:lumOff val="95000"/>
                  </a:schemeClr>
                </a:gs>
                <a:gs pos="25000">
                  <a:srgbClr val="FCCF7F"/>
                </a:gs>
                <a:gs pos="51000">
                  <a:srgbClr val="FCA100"/>
                </a:gs>
              </a:gsLst>
              <a:lin ang="13140000" scaled="0"/>
            </a:gradFill>
            <a:ln w="12700">
              <a:miter lim="400000"/>
            </a:ln>
          </p:spPr>
          <p:txBody>
            <a:bodyPr lIns="45718" tIns="45718" rIns="45718" bIns="45718" anchor="ctr"/>
            <a:lstStyle/>
            <a:p>
              <a:pPr algn="ctr" defTabSz="914400">
                <a:defRPr>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809" name="任意多边形: 形状 28"/>
            <p:cNvSpPr/>
            <p:nvPr/>
          </p:nvSpPr>
          <p:spPr>
            <a:xfrm>
              <a:off x="9960" y="5710"/>
              <a:ext cx="1327" cy="1327"/>
            </a:xfrm>
            <a:prstGeom prst="roundRect">
              <a:avLst>
                <a:gd name="adj" fmla="val 16667"/>
              </a:avLst>
            </a:prstGeom>
            <a:gradFill>
              <a:gsLst>
                <a:gs pos="0">
                  <a:schemeClr val="accent1">
                    <a:lumMod val="5000"/>
                    <a:lumOff val="95000"/>
                  </a:schemeClr>
                </a:gs>
                <a:gs pos="25000">
                  <a:srgbClr val="FCCF7F"/>
                </a:gs>
                <a:gs pos="51000">
                  <a:srgbClr val="FCA100"/>
                </a:gs>
              </a:gsLst>
              <a:lin ang="13140000" scaled="0"/>
            </a:gradFill>
            <a:ln w="12700">
              <a:miter lim="400000"/>
            </a:ln>
          </p:spPr>
          <p:txBody>
            <a:bodyPr lIns="45718" tIns="45718" rIns="45718" bIns="45718" anchor="ctr"/>
            <a:lstStyle/>
            <a:p>
              <a:pPr algn="ctr" defTabSz="914400">
                <a:defRPr>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810" name="任意多边形: 形状 29"/>
            <p:cNvSpPr/>
            <p:nvPr/>
          </p:nvSpPr>
          <p:spPr>
            <a:xfrm>
              <a:off x="8061" y="7608"/>
              <a:ext cx="1328" cy="1328"/>
            </a:xfrm>
            <a:prstGeom prst="roundRect">
              <a:avLst>
                <a:gd name="adj" fmla="val 16667"/>
              </a:avLst>
            </a:prstGeom>
            <a:gradFill>
              <a:gsLst>
                <a:gs pos="0">
                  <a:schemeClr val="accent1">
                    <a:lumMod val="5000"/>
                    <a:lumOff val="95000"/>
                  </a:schemeClr>
                </a:gs>
                <a:gs pos="25000">
                  <a:srgbClr val="FCCF7F"/>
                </a:gs>
                <a:gs pos="51000">
                  <a:srgbClr val="FCA100"/>
                </a:gs>
              </a:gsLst>
              <a:lin ang="13140000" scaled="0"/>
            </a:gradFill>
            <a:ln w="12700">
              <a:miter lim="400000"/>
            </a:ln>
          </p:spPr>
          <p:txBody>
            <a:bodyPr lIns="45718" tIns="45718" rIns="45718" bIns="45718" anchor="ctr"/>
            <a:lstStyle/>
            <a:p>
              <a:pPr algn="ctr" defTabSz="914400">
                <a:defRPr>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811" name="任意多边形: 形状 30"/>
            <p:cNvSpPr/>
            <p:nvPr/>
          </p:nvSpPr>
          <p:spPr>
            <a:xfrm>
              <a:off x="9960" y="7608"/>
              <a:ext cx="1327" cy="1328"/>
            </a:xfrm>
            <a:prstGeom prst="roundRect">
              <a:avLst>
                <a:gd name="adj" fmla="val 16667"/>
              </a:avLst>
            </a:prstGeom>
            <a:gradFill>
              <a:gsLst>
                <a:gs pos="0">
                  <a:schemeClr val="accent1">
                    <a:lumMod val="5000"/>
                    <a:lumOff val="95000"/>
                  </a:schemeClr>
                </a:gs>
                <a:gs pos="25000">
                  <a:srgbClr val="FCCF7F"/>
                </a:gs>
                <a:gs pos="51000">
                  <a:srgbClr val="FCA100"/>
                </a:gs>
              </a:gsLst>
              <a:lin ang="13140000" scaled="0"/>
            </a:gradFill>
            <a:ln w="12700">
              <a:miter lim="400000"/>
            </a:ln>
          </p:spPr>
          <p:txBody>
            <a:bodyPr lIns="45718" tIns="45718" rIns="45718" bIns="45718" anchor="ctr"/>
            <a:lstStyle/>
            <a:p>
              <a:pPr algn="ctr" defTabSz="914400">
                <a:defRPr>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18" name="矩形 17"/>
            <p:cNvSpPr/>
            <p:nvPr/>
          </p:nvSpPr>
          <p:spPr>
            <a:xfrm>
              <a:off x="3515" y="5710"/>
              <a:ext cx="4139" cy="483"/>
            </a:xfrm>
            <a:prstGeom prst="rect">
              <a:avLst/>
            </a:prstGeom>
          </p:spPr>
          <p:txBody>
            <a:bodyPr wrap="square">
              <a:spAutoFit/>
            </a:bodyPr>
            <a:lstStyle/>
            <a:p>
              <a:pPr algn="r"/>
              <a:r>
                <a:rPr lang="zh-CN" altLang="en-US" sz="1400" b="1" dirty="0">
                  <a:solidFill>
                    <a:srgbClr val="F5A340"/>
                  </a:solidFill>
                  <a:latin typeface="微软雅黑" panose="020B0703020204020201" charset="-122"/>
                  <a:ea typeface="微软雅黑" panose="020B0703020204020201" charset="-122"/>
                </a:rPr>
                <a:t>快速上线，无需繁琐部署</a:t>
              </a:r>
              <a:endParaRPr lang="zh-CN" altLang="en-US" sz="1400" b="0" i="0" u="none" strike="noStrike" dirty="0">
                <a:solidFill>
                  <a:srgbClr val="888888"/>
                </a:solidFill>
                <a:effectLst/>
                <a:latin typeface="微软雅黑" panose="020B0703020204020201" charset="-122"/>
                <a:ea typeface="微软雅黑" panose="020B0703020204020201" charset="-122"/>
              </a:endParaRPr>
            </a:p>
          </p:txBody>
        </p:sp>
        <p:sp>
          <p:nvSpPr>
            <p:cNvPr id="21" name="矩形 20"/>
            <p:cNvSpPr/>
            <p:nvPr/>
          </p:nvSpPr>
          <p:spPr>
            <a:xfrm>
              <a:off x="4641" y="7659"/>
              <a:ext cx="2872" cy="483"/>
            </a:xfrm>
            <a:prstGeom prst="rect">
              <a:avLst/>
            </a:prstGeom>
          </p:spPr>
          <p:txBody>
            <a:bodyPr wrap="square">
              <a:spAutoFit/>
            </a:bodyPr>
            <a:lstStyle/>
            <a:p>
              <a:pPr algn="r"/>
              <a:r>
                <a:rPr lang="zh-CN" altLang="en-US" sz="1400" b="1" dirty="0">
                  <a:solidFill>
                    <a:srgbClr val="F5A340"/>
                  </a:solidFill>
                  <a:latin typeface="微软雅黑" panose="020B0703020204020201" charset="-122"/>
                  <a:ea typeface="微软雅黑" panose="020B0703020204020201" charset="-122"/>
                </a:rPr>
                <a:t>行业领先技术架构</a:t>
              </a:r>
              <a:endParaRPr lang="zh-CN" altLang="en-US" sz="1400" b="0" i="0" u="none" strike="noStrike" dirty="0">
                <a:solidFill>
                  <a:schemeClr val="tx1">
                    <a:lumMod val="75000"/>
                    <a:lumOff val="25000"/>
                  </a:schemeClr>
                </a:solidFill>
                <a:effectLst/>
                <a:latin typeface="微软雅黑" panose="020B0703020204020201" charset="-122"/>
                <a:ea typeface="微软雅黑" panose="020B0703020204020201" charset="-122"/>
              </a:endParaRPr>
            </a:p>
          </p:txBody>
        </p:sp>
        <p:sp>
          <p:nvSpPr>
            <p:cNvPr id="41" name="矩形 40"/>
            <p:cNvSpPr/>
            <p:nvPr/>
          </p:nvSpPr>
          <p:spPr>
            <a:xfrm>
              <a:off x="11677" y="7659"/>
              <a:ext cx="3298" cy="483"/>
            </a:xfrm>
            <a:prstGeom prst="rect">
              <a:avLst/>
            </a:prstGeom>
          </p:spPr>
          <p:txBody>
            <a:bodyPr wrap="square">
              <a:spAutoFit/>
            </a:bodyPr>
            <a:lstStyle/>
            <a:p>
              <a:pPr algn="l"/>
              <a:r>
                <a:rPr lang="zh-CN" altLang="en-US" sz="1400" b="1" dirty="0">
                  <a:solidFill>
                    <a:srgbClr val="F5A340"/>
                  </a:solidFill>
                  <a:latin typeface="微软雅黑" panose="020B0703020204020201" charset="-122"/>
                  <a:ea typeface="微软雅黑" panose="020B0703020204020201" charset="-122"/>
                </a:rPr>
                <a:t>更少投入，更高性价比</a:t>
              </a:r>
              <a:endParaRPr lang="zh-CN" altLang="en-US" sz="1400" b="0" i="0" u="none" strike="noStrike" dirty="0">
                <a:solidFill>
                  <a:schemeClr val="tx1">
                    <a:lumMod val="75000"/>
                    <a:lumOff val="25000"/>
                  </a:schemeClr>
                </a:solidFill>
                <a:effectLst/>
                <a:latin typeface="微软雅黑" panose="020B0703020204020201" charset="-122"/>
                <a:ea typeface="微软雅黑" panose="020B0703020204020201" charset="-122"/>
              </a:endParaRPr>
            </a:p>
          </p:txBody>
        </p:sp>
        <p:sp>
          <p:nvSpPr>
            <p:cNvPr id="42" name="矩形 41"/>
            <p:cNvSpPr/>
            <p:nvPr/>
          </p:nvSpPr>
          <p:spPr>
            <a:xfrm>
              <a:off x="11673" y="5710"/>
              <a:ext cx="3802" cy="483"/>
            </a:xfrm>
            <a:prstGeom prst="rect">
              <a:avLst/>
            </a:prstGeom>
          </p:spPr>
          <p:txBody>
            <a:bodyPr wrap="square">
              <a:spAutoFit/>
            </a:bodyPr>
            <a:lstStyle/>
            <a:p>
              <a:pPr algn="l"/>
              <a:r>
                <a:rPr lang="zh-CN" altLang="en-US" sz="1400" b="1" dirty="0">
                  <a:solidFill>
                    <a:srgbClr val="F5A340"/>
                  </a:solidFill>
                  <a:latin typeface="微软雅黑" panose="020B0703020204020201" charset="-122"/>
                  <a:ea typeface="微软雅黑" panose="020B0703020204020201" charset="-122"/>
                </a:rPr>
                <a:t>智能管理，满足多样化需求</a:t>
              </a:r>
              <a:endParaRPr lang="zh-CN" altLang="en-US" sz="1200" b="0" i="0" u="none" strike="noStrike" dirty="0">
                <a:solidFill>
                  <a:schemeClr val="tx1">
                    <a:lumMod val="75000"/>
                    <a:lumOff val="25000"/>
                  </a:schemeClr>
                </a:solidFill>
                <a:effectLst/>
                <a:latin typeface="微软雅黑" panose="020B0703020204020201" charset="-122"/>
                <a:ea typeface="微软雅黑" panose="020B0703020204020201" charset="-122"/>
              </a:endParaRPr>
            </a:p>
          </p:txBody>
        </p:sp>
        <p:sp>
          <p:nvSpPr>
            <p:cNvPr id="22" name="矩形 21"/>
            <p:cNvSpPr/>
            <p:nvPr/>
          </p:nvSpPr>
          <p:spPr>
            <a:xfrm>
              <a:off x="11673" y="6232"/>
              <a:ext cx="4498" cy="725"/>
            </a:xfrm>
            <a:prstGeom prst="rect">
              <a:avLst/>
            </a:prstGeom>
          </p:spPr>
          <p:txBody>
            <a:bodyPr wrap="square">
              <a:spAutoFit/>
            </a:bodyPr>
            <a:lstStyle/>
            <a:p>
              <a:pPr algn="l"/>
              <a:r>
                <a:rPr lang="zh-CN" altLang="en-US" sz="1200" b="0" i="0" u="none" strike="noStrike" dirty="0">
                  <a:solidFill>
                    <a:schemeClr val="tx1">
                      <a:lumMod val="75000"/>
                      <a:lumOff val="25000"/>
                    </a:schemeClr>
                  </a:solidFill>
                  <a:effectLst/>
                  <a:latin typeface="微软雅黑" panose="020B0703020204020201" charset="-122"/>
                  <a:ea typeface="微软雅黑" panose="020B0703020204020201" charset="-122"/>
                </a:rPr>
                <a:t>强大后台管理能力，灵活匹配企业需求</a:t>
              </a:r>
              <a:endParaRPr lang="en-US" altLang="zh-CN" sz="1200" b="0" i="0" u="none" strike="noStrike" dirty="0">
                <a:solidFill>
                  <a:schemeClr val="tx1">
                    <a:lumMod val="75000"/>
                    <a:lumOff val="25000"/>
                  </a:schemeClr>
                </a:solidFill>
                <a:effectLst/>
                <a:latin typeface="微软雅黑" panose="020B0703020204020201" charset="-122"/>
                <a:ea typeface="微软雅黑" panose="020B0703020204020201" charset="-122"/>
              </a:endParaRPr>
            </a:p>
            <a:p>
              <a:pPr algn="l"/>
              <a:r>
                <a:rPr lang="zh-CN" altLang="en-US" sz="1200" dirty="0">
                  <a:solidFill>
                    <a:schemeClr val="tx1">
                      <a:lumMod val="75000"/>
                      <a:lumOff val="25000"/>
                    </a:schemeClr>
                  </a:solidFill>
                  <a:latin typeface="微软雅黑" panose="020B0703020204020201" charset="-122"/>
                  <a:ea typeface="微软雅黑" panose="020B0703020204020201" charset="-122"/>
                </a:rPr>
                <a:t>开放</a:t>
              </a:r>
              <a:r>
                <a:rPr lang="en-US" altLang="zh-CN" sz="1200" dirty="0">
                  <a:solidFill>
                    <a:schemeClr val="tx1">
                      <a:lumMod val="75000"/>
                      <a:lumOff val="25000"/>
                    </a:schemeClr>
                  </a:solidFill>
                  <a:latin typeface="微软雅黑" panose="020B0703020204020201" charset="-122"/>
                  <a:ea typeface="微软雅黑" panose="020B0703020204020201" charset="-122"/>
                </a:rPr>
                <a:t>API</a:t>
              </a:r>
              <a:r>
                <a:rPr lang="zh-CN" altLang="en-US" sz="1200" dirty="0">
                  <a:solidFill>
                    <a:schemeClr val="tx1">
                      <a:lumMod val="75000"/>
                      <a:lumOff val="25000"/>
                    </a:schemeClr>
                  </a:solidFill>
                  <a:latin typeface="微软雅黑" panose="020B0703020204020201" charset="-122"/>
                  <a:ea typeface="微软雅黑" panose="020B0703020204020201" charset="-122"/>
                </a:rPr>
                <a:t>，支持企业定制化</a:t>
              </a:r>
              <a:endParaRPr lang="zh-CN" altLang="en-US" sz="1200" b="0" i="0" u="none" strike="noStrike" dirty="0">
                <a:solidFill>
                  <a:schemeClr val="tx1">
                    <a:lumMod val="75000"/>
                    <a:lumOff val="25000"/>
                  </a:schemeClr>
                </a:solidFill>
                <a:effectLst/>
                <a:latin typeface="微软雅黑" panose="020B0703020204020201" charset="-122"/>
                <a:ea typeface="微软雅黑" panose="020B0703020204020201" charset="-122"/>
              </a:endParaRPr>
            </a:p>
          </p:txBody>
        </p:sp>
        <p:sp>
          <p:nvSpPr>
            <p:cNvPr id="23" name="矩形 22"/>
            <p:cNvSpPr/>
            <p:nvPr/>
          </p:nvSpPr>
          <p:spPr>
            <a:xfrm>
              <a:off x="11673" y="8211"/>
              <a:ext cx="4593" cy="725"/>
            </a:xfrm>
            <a:prstGeom prst="rect">
              <a:avLst/>
            </a:prstGeom>
          </p:spPr>
          <p:txBody>
            <a:bodyPr wrap="square">
              <a:spAutoFit/>
            </a:bodyPr>
            <a:lstStyle/>
            <a:p>
              <a:pPr algn="l"/>
              <a:r>
                <a:rPr lang="zh-CN" altLang="en-US" sz="1200" dirty="0">
                  <a:solidFill>
                    <a:schemeClr val="tx1">
                      <a:lumMod val="75000"/>
                      <a:lumOff val="25000"/>
                    </a:schemeClr>
                  </a:solidFill>
                  <a:latin typeface="微软雅黑" panose="020B0703020204020201" charset="-122"/>
                  <a:ea typeface="微软雅黑" panose="020B0703020204020201" charset="-122"/>
                </a:rPr>
                <a:t>服务付费模式，按量选择，按需扩容</a:t>
              </a:r>
              <a:endParaRPr lang="en-US" altLang="zh-CN" sz="1200" dirty="0">
                <a:solidFill>
                  <a:schemeClr val="tx1">
                    <a:lumMod val="75000"/>
                    <a:lumOff val="25000"/>
                  </a:schemeClr>
                </a:solidFill>
                <a:latin typeface="微软雅黑" panose="020B0703020204020201" charset="-122"/>
                <a:ea typeface="微软雅黑" panose="020B0703020204020201" charset="-122"/>
              </a:endParaRPr>
            </a:p>
            <a:p>
              <a:pPr algn="l"/>
              <a:r>
                <a:rPr lang="zh-CN" altLang="en-US" sz="1200" dirty="0">
                  <a:solidFill>
                    <a:schemeClr val="tx1">
                      <a:lumMod val="75000"/>
                      <a:lumOff val="25000"/>
                    </a:schemeClr>
                  </a:solidFill>
                  <a:latin typeface="微软雅黑" panose="020B0703020204020201" charset="-122"/>
                  <a:ea typeface="微软雅黑" panose="020B0703020204020201" charset="-122"/>
                </a:rPr>
                <a:t>无需自建运维团队，降低人力成本</a:t>
              </a:r>
              <a:endParaRPr lang="zh-CN" altLang="en-US" sz="1200" b="0" i="0" u="none" strike="noStrike" dirty="0">
                <a:solidFill>
                  <a:schemeClr val="tx1">
                    <a:lumMod val="75000"/>
                    <a:lumOff val="25000"/>
                  </a:schemeClr>
                </a:solidFill>
                <a:effectLst/>
                <a:latin typeface="微软雅黑" panose="020B0703020204020201" charset="-122"/>
                <a:ea typeface="微软雅黑" panose="020B0703020204020201" charset="-122"/>
              </a:endParaRPr>
            </a:p>
          </p:txBody>
        </p:sp>
        <p:sp>
          <p:nvSpPr>
            <p:cNvPr id="24" name="矩形 23"/>
            <p:cNvSpPr/>
            <p:nvPr/>
          </p:nvSpPr>
          <p:spPr>
            <a:xfrm>
              <a:off x="3515" y="6232"/>
              <a:ext cx="4139" cy="434"/>
            </a:xfrm>
            <a:prstGeom prst="rect">
              <a:avLst/>
            </a:prstGeom>
          </p:spPr>
          <p:txBody>
            <a:bodyPr wrap="square">
              <a:spAutoFit/>
            </a:bodyPr>
            <a:lstStyle/>
            <a:p>
              <a:pPr algn="r"/>
              <a:r>
                <a:rPr lang="zh-CN" altLang="en-US" sz="1200" dirty="0">
                  <a:solidFill>
                    <a:schemeClr val="tx1">
                      <a:lumMod val="75000"/>
                      <a:lumOff val="25000"/>
                    </a:schemeClr>
                  </a:solidFill>
                  <a:latin typeface="微软雅黑" panose="020B0703020204020201" charset="-122"/>
                  <a:ea typeface="微软雅黑" panose="020B0703020204020201" charset="-122"/>
                </a:rPr>
                <a:t>即买即用，最快</a:t>
              </a:r>
              <a:r>
                <a:rPr lang="en-US" altLang="zh-CN" sz="1200" dirty="0">
                  <a:solidFill>
                    <a:schemeClr val="tx1">
                      <a:lumMod val="75000"/>
                      <a:lumOff val="25000"/>
                    </a:schemeClr>
                  </a:solidFill>
                  <a:latin typeface="微软雅黑" panose="020B0703020204020201" charset="-122"/>
                  <a:ea typeface="微软雅黑" panose="020B0703020204020201" charset="-122"/>
                </a:rPr>
                <a:t>3</a:t>
              </a:r>
              <a:r>
                <a:rPr lang="zh-CN" altLang="en-US" sz="1200" dirty="0">
                  <a:solidFill>
                    <a:schemeClr val="tx1">
                      <a:lumMod val="75000"/>
                      <a:lumOff val="25000"/>
                    </a:schemeClr>
                  </a:solidFill>
                  <a:latin typeface="微软雅黑" panose="020B0703020204020201" charset="-122"/>
                  <a:ea typeface="微软雅黑" panose="020B0703020204020201" charset="-122"/>
                </a:rPr>
                <a:t>天即可使用</a:t>
              </a:r>
              <a:endParaRPr lang="zh-CN" altLang="en-US" sz="1400" b="0" i="0" u="none" strike="noStrike" dirty="0">
                <a:solidFill>
                  <a:srgbClr val="888888"/>
                </a:solidFill>
                <a:effectLst/>
                <a:latin typeface="微软雅黑" panose="020B0703020204020201" charset="-122"/>
                <a:ea typeface="微软雅黑" panose="020B0703020204020201" charset="-122"/>
              </a:endParaRPr>
            </a:p>
          </p:txBody>
        </p:sp>
        <p:sp>
          <p:nvSpPr>
            <p:cNvPr id="25" name="矩形 24"/>
            <p:cNvSpPr/>
            <p:nvPr/>
          </p:nvSpPr>
          <p:spPr>
            <a:xfrm>
              <a:off x="3446" y="8211"/>
              <a:ext cx="4135" cy="725"/>
            </a:xfrm>
            <a:prstGeom prst="rect">
              <a:avLst/>
            </a:prstGeom>
          </p:spPr>
          <p:txBody>
            <a:bodyPr wrap="square">
              <a:spAutoFit/>
            </a:bodyPr>
            <a:lstStyle/>
            <a:p>
              <a:pPr algn="r"/>
              <a:r>
                <a:rPr lang="zh-CN" altLang="en-US" sz="1200" dirty="0">
                  <a:solidFill>
                    <a:schemeClr val="tx1">
                      <a:lumMod val="75000"/>
                      <a:lumOff val="25000"/>
                    </a:schemeClr>
                  </a:solidFill>
                  <a:latin typeface="微软雅黑" panose="020B0703020204020201" charset="-122"/>
                  <a:ea typeface="微软雅黑" panose="020B0703020204020201" charset="-122"/>
                </a:rPr>
                <a:t>基于</a:t>
              </a:r>
              <a:r>
                <a:rPr lang="en-GB" altLang="zh-CN" sz="1200" dirty="0" err="1">
                  <a:solidFill>
                    <a:schemeClr val="tx1">
                      <a:lumMod val="75000"/>
                      <a:lumOff val="25000"/>
                    </a:schemeClr>
                  </a:solidFill>
                  <a:latin typeface="微软雅黑" panose="020B0703020204020201" charset="-122"/>
                  <a:ea typeface="微软雅黑" panose="020B0703020204020201" charset="-122"/>
                </a:rPr>
                <a:t>SpringCloud</a:t>
              </a:r>
              <a:r>
                <a:rPr lang="zh-CN" altLang="en-US" sz="1200" dirty="0">
                  <a:solidFill>
                    <a:schemeClr val="tx1">
                      <a:lumMod val="75000"/>
                      <a:lumOff val="25000"/>
                    </a:schemeClr>
                  </a:solidFill>
                  <a:latin typeface="微软雅黑" panose="020B0703020204020201" charset="-122"/>
                  <a:ea typeface="微软雅黑" panose="020B0703020204020201" charset="-122"/>
                </a:rPr>
                <a:t>微服务架构</a:t>
              </a:r>
            </a:p>
            <a:p>
              <a:pPr algn="r"/>
              <a:r>
                <a:rPr lang="zh-CN" altLang="en-US" sz="1200" dirty="0">
                  <a:solidFill>
                    <a:schemeClr val="tx1">
                      <a:lumMod val="75000"/>
                      <a:lumOff val="25000"/>
                    </a:schemeClr>
                  </a:solidFill>
                  <a:latin typeface="微软雅黑" panose="020B0703020204020201" charset="-122"/>
                  <a:ea typeface="微软雅黑" panose="020B0703020204020201" charset="-122"/>
                </a:rPr>
                <a:t>确保服务高性能、高安全和高可靠</a:t>
              </a:r>
              <a:endParaRPr lang="zh-CN" altLang="en-US" sz="1200" b="0" i="0" u="none" strike="noStrike" dirty="0">
                <a:solidFill>
                  <a:schemeClr val="tx1">
                    <a:lumMod val="75000"/>
                    <a:lumOff val="25000"/>
                  </a:schemeClr>
                </a:solidFill>
                <a:effectLst/>
                <a:latin typeface="微软雅黑" panose="020B0703020204020201" charset="-122"/>
                <a:ea typeface="微软雅黑" panose="020B0703020204020201" charset="-122"/>
              </a:endParaRPr>
            </a:p>
          </p:txBody>
        </p:sp>
        <p:pic>
          <p:nvPicPr>
            <p:cNvPr id="60" name="图片 59" descr="数据"/>
            <p:cNvPicPr>
              <a:picLocks noChangeAspect="1"/>
            </p:cNvPicPr>
            <p:nvPr/>
          </p:nvPicPr>
          <p:blipFill>
            <a:blip r:embed="rId5"/>
            <a:stretch>
              <a:fillRect/>
            </a:stretch>
          </p:blipFill>
          <p:spPr>
            <a:xfrm>
              <a:off x="8412" y="6043"/>
              <a:ext cx="625" cy="623"/>
            </a:xfrm>
            <a:prstGeom prst="rect">
              <a:avLst/>
            </a:prstGeom>
          </p:spPr>
        </p:pic>
        <p:pic>
          <p:nvPicPr>
            <p:cNvPr id="55" name="图片 54" descr="营销"/>
            <p:cNvPicPr>
              <a:picLocks noChangeAspect="1"/>
            </p:cNvPicPr>
            <p:nvPr/>
          </p:nvPicPr>
          <p:blipFill>
            <a:blip r:embed="rId6"/>
            <a:stretch>
              <a:fillRect/>
            </a:stretch>
          </p:blipFill>
          <p:spPr>
            <a:xfrm>
              <a:off x="8412" y="7970"/>
              <a:ext cx="612" cy="604"/>
            </a:xfrm>
            <a:prstGeom prst="rect">
              <a:avLst/>
            </a:prstGeom>
          </p:spPr>
        </p:pic>
        <p:grpSp>
          <p:nvGrpSpPr>
            <p:cNvPr id="57" name="组合 56"/>
            <p:cNvGrpSpPr/>
            <p:nvPr/>
          </p:nvGrpSpPr>
          <p:grpSpPr>
            <a:xfrm>
              <a:off x="10301" y="6028"/>
              <a:ext cx="683" cy="702"/>
              <a:chOff x="8238" y="2363"/>
              <a:chExt cx="680" cy="699"/>
            </a:xfrm>
          </p:grpSpPr>
          <p:pic>
            <p:nvPicPr>
              <p:cNvPr id="58" name="图片 57" descr="软件设置"/>
              <p:cNvPicPr>
                <a:picLocks noChangeAspect="1"/>
              </p:cNvPicPr>
              <p:nvPr/>
            </p:nvPicPr>
            <p:blipFill>
              <a:blip r:embed="rId7"/>
              <a:stretch>
                <a:fillRect/>
              </a:stretch>
            </p:blipFill>
            <p:spPr>
              <a:xfrm>
                <a:off x="8238" y="2363"/>
                <a:ext cx="549" cy="549"/>
              </a:xfrm>
              <a:prstGeom prst="rect">
                <a:avLst/>
              </a:prstGeom>
            </p:spPr>
          </p:pic>
          <p:pic>
            <p:nvPicPr>
              <p:cNvPr id="59" name="图片 58" descr="软件设置"/>
              <p:cNvPicPr>
                <a:picLocks noChangeAspect="1"/>
              </p:cNvPicPr>
              <p:nvPr/>
            </p:nvPicPr>
            <p:blipFill>
              <a:blip r:embed="rId7"/>
              <a:stretch>
                <a:fillRect/>
              </a:stretch>
            </p:blipFill>
            <p:spPr>
              <a:xfrm>
                <a:off x="8648" y="2792"/>
                <a:ext cx="270" cy="270"/>
              </a:xfrm>
              <a:prstGeom prst="rect">
                <a:avLst/>
              </a:prstGeom>
            </p:spPr>
          </p:pic>
        </p:grpSp>
        <p:pic>
          <p:nvPicPr>
            <p:cNvPr id="32" name="图片 31" descr="走势"/>
            <p:cNvPicPr>
              <a:picLocks noChangeAspect="1"/>
            </p:cNvPicPr>
            <p:nvPr/>
          </p:nvPicPr>
          <p:blipFill>
            <a:blip r:embed="rId8"/>
            <a:stretch>
              <a:fillRect/>
            </a:stretch>
          </p:blipFill>
          <p:spPr>
            <a:xfrm>
              <a:off x="10283" y="7931"/>
              <a:ext cx="682" cy="682"/>
            </a:xfrm>
            <a:prstGeom prst="rect">
              <a:avLst/>
            </a:prstGeom>
          </p:spPr>
        </p:pic>
      </p:grpSp>
      <p:sp>
        <p:nvSpPr>
          <p:cNvPr id="37" name="六边形 36"/>
          <p:cNvSpPr/>
          <p:nvPr/>
        </p:nvSpPr>
        <p:spPr>
          <a:xfrm rot="10800000">
            <a:off x="1106805" y="1402715"/>
            <a:ext cx="3112135" cy="1685925"/>
          </a:xfrm>
          <a:prstGeom prst="hexagon">
            <a:avLst/>
          </a:prstGeom>
          <a:solidFill>
            <a:schemeClr val="bg1"/>
          </a:solidFill>
          <a:ln w="38100">
            <a:gradFill>
              <a:gsLst>
                <a:gs pos="41000">
                  <a:srgbClr val="FDD07F">
                    <a:alpha val="100000"/>
                  </a:srgbClr>
                </a:gs>
                <a:gs pos="0">
                  <a:schemeClr val="accent1">
                    <a:lumMod val="5000"/>
                    <a:lumOff val="95000"/>
                  </a:schemeClr>
                </a:gs>
                <a:gs pos="100000">
                  <a:srgbClr val="FFA300"/>
                </a:gs>
              </a:gsLst>
              <a:lin ang="2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六边形 33"/>
          <p:cNvSpPr/>
          <p:nvPr/>
        </p:nvSpPr>
        <p:spPr>
          <a:xfrm rot="10800000">
            <a:off x="4587240" y="1402715"/>
            <a:ext cx="3112135" cy="1685925"/>
          </a:xfrm>
          <a:prstGeom prst="hexagon">
            <a:avLst/>
          </a:prstGeom>
          <a:solidFill>
            <a:schemeClr val="bg1"/>
          </a:solidFill>
          <a:ln w="38100">
            <a:gradFill>
              <a:gsLst>
                <a:gs pos="41000">
                  <a:srgbClr val="FDD07F">
                    <a:alpha val="100000"/>
                  </a:srgbClr>
                </a:gs>
                <a:gs pos="0">
                  <a:schemeClr val="accent1">
                    <a:lumMod val="5000"/>
                    <a:lumOff val="95000"/>
                  </a:schemeClr>
                </a:gs>
                <a:gs pos="100000">
                  <a:srgbClr val="FFA300"/>
                </a:gs>
              </a:gsLst>
              <a:lin ang="2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35" name="六边形 34"/>
          <p:cNvSpPr/>
          <p:nvPr/>
        </p:nvSpPr>
        <p:spPr>
          <a:xfrm rot="10800000">
            <a:off x="8092440" y="1402715"/>
            <a:ext cx="3112135" cy="1685925"/>
          </a:xfrm>
          <a:prstGeom prst="hexagon">
            <a:avLst/>
          </a:prstGeom>
          <a:solidFill>
            <a:schemeClr val="bg1"/>
          </a:solidFill>
          <a:ln w="38100">
            <a:gradFill>
              <a:gsLst>
                <a:gs pos="41000">
                  <a:srgbClr val="FDD07F">
                    <a:alpha val="100000"/>
                  </a:srgbClr>
                </a:gs>
                <a:gs pos="0">
                  <a:schemeClr val="accent1">
                    <a:lumMod val="5000"/>
                    <a:lumOff val="95000"/>
                  </a:schemeClr>
                </a:gs>
                <a:gs pos="100000">
                  <a:srgbClr val="FFA300"/>
                </a:gs>
              </a:gsLst>
              <a:lin ang="2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736" name="Text Placeholder 32"/>
          <p:cNvSpPr txBox="1"/>
          <p:nvPr/>
        </p:nvSpPr>
        <p:spPr>
          <a:xfrm>
            <a:off x="1715135" y="2414270"/>
            <a:ext cx="1894840" cy="241935"/>
          </a:xfrm>
          <a:prstGeom prst="rect">
            <a:avLst/>
          </a:prstGeom>
          <a:ln w="12700">
            <a:miter lim="400000"/>
          </a:ln>
        </p:spPr>
        <p:txBody>
          <a:bodyPr wrap="square" lIns="0" tIns="0" rIns="0" bIns="0">
            <a:spAutoFit/>
          </a:bodyPr>
          <a:lstStyle>
            <a:lvl1pPr defTabSz="685800">
              <a:lnSpc>
                <a:spcPct val="120000"/>
              </a:lnSpc>
              <a:spcBef>
                <a:spcPts val="700"/>
              </a:spcBef>
              <a:defRPr sz="1200">
                <a:solidFill>
                  <a:schemeClr val="accent2">
                    <a:satOff val="-4012"/>
                    <a:lumOff val="20392"/>
                  </a:schemeClr>
                </a:solidFill>
                <a:latin typeface="微软雅黑" panose="020B0703020204020201" charset="-122"/>
                <a:ea typeface="微软雅黑" panose="020B0703020204020201" charset="-122"/>
                <a:cs typeface="微软雅黑" panose="020B0703020204020201" charset="-122"/>
                <a:sym typeface="微软雅黑" panose="020B0703020204020201" charset="-122"/>
              </a:defRPr>
            </a:lvl1pPr>
          </a:lstStyle>
          <a:p>
            <a:pPr algn="ctr">
              <a:lnSpc>
                <a:spcPct val="150000"/>
              </a:lnSpc>
            </a:pPr>
            <a:r>
              <a:rPr lang="zh-CN" altLang="en-US" sz="1050" dirty="0">
                <a:solidFill>
                  <a:schemeClr val="tx1">
                    <a:lumMod val="75000"/>
                    <a:lumOff val="25000"/>
                  </a:schemeClr>
                </a:solidFill>
                <a:sym typeface="+mn-ea"/>
              </a:rPr>
              <a:t>一物一码，用区块链真实追溯</a:t>
            </a:r>
          </a:p>
        </p:txBody>
      </p:sp>
      <p:pic>
        <p:nvPicPr>
          <p:cNvPr id="2" name="图片 1" descr="vonetracer LOGO组合-02白底"/>
          <p:cNvPicPr>
            <a:picLocks noChangeAspect="1"/>
          </p:cNvPicPr>
          <p:nvPr/>
        </p:nvPicPr>
        <p:blipFill>
          <a:blip r:embed="rId9"/>
          <a:srcRect l="30071" t="13791" b="21342"/>
          <a:stretch>
            <a:fillRect/>
          </a:stretch>
        </p:blipFill>
        <p:spPr>
          <a:xfrm>
            <a:off x="1445895" y="1597660"/>
            <a:ext cx="2615565" cy="785495"/>
          </a:xfrm>
          <a:prstGeom prst="rect">
            <a:avLst/>
          </a:prstGeom>
        </p:spPr>
      </p:pic>
      <p:sp>
        <p:nvSpPr>
          <p:cNvPr id="3" name="Rectangle 89"/>
          <p:cNvSpPr txBox="1">
            <a:spLocks noChangeArrowheads="1"/>
          </p:cNvSpPr>
          <p:nvPr/>
        </p:nvSpPr>
        <p:spPr bwMode="auto">
          <a:xfrm>
            <a:off x="4575175" y="2413953"/>
            <a:ext cx="3141980" cy="213360"/>
          </a:xfrm>
          <a:prstGeom prst="rect">
            <a:avLst/>
          </a:prstGeom>
          <a:ln w="12700">
            <a:miter lim="400000"/>
          </a:ln>
        </p:spPr>
        <p:txBody>
          <a:bodyPr wrap="square" lIns="0" tIns="0" rIns="0" bIns="0">
            <a:spAutoFit/>
          </a:bodyPr>
          <a:lstStyle>
            <a:defPPr>
              <a:defRPr lang="zh-CN"/>
            </a:defPPr>
            <a:lvl1pPr algn="ctr" defTabSz="685800">
              <a:lnSpc>
                <a:spcPct val="150000"/>
              </a:lnSpc>
              <a:spcBef>
                <a:spcPts val="700"/>
              </a:spcBef>
              <a:defRPr sz="1400">
                <a:solidFill>
                  <a:schemeClr val="bg1">
                    <a:lumMod val="95000"/>
                  </a:schemeClr>
                </a:solidFill>
                <a:latin typeface="微软雅黑" panose="020B0703020204020201" charset="-122"/>
                <a:ea typeface="微软雅黑" panose="020B0703020204020201" charset="-122"/>
                <a:cs typeface="微软雅黑" panose="020B0703020204020201" charset="-122"/>
              </a:defRPr>
            </a:lvl1pPr>
          </a:lstStyle>
          <a:p>
            <a:r>
              <a:rPr lang="zh-CN" altLang="en-US" sz="1050" dirty="0">
                <a:solidFill>
                  <a:schemeClr val="tx1">
                    <a:lumMod val="75000"/>
                    <a:lumOff val="25000"/>
                  </a:schemeClr>
                </a:solidFill>
                <a:sym typeface="Microsoft YaHei Light" panose="020B0502040204020203" pitchFamily="34" charset="-122"/>
              </a:rPr>
              <a:t>充分激励，提升企业办公效率</a:t>
            </a:r>
          </a:p>
        </p:txBody>
      </p:sp>
      <p:sp>
        <p:nvSpPr>
          <p:cNvPr id="4" name="Rectangle 89"/>
          <p:cNvSpPr txBox="1">
            <a:spLocks noChangeArrowheads="1"/>
          </p:cNvSpPr>
          <p:nvPr/>
        </p:nvSpPr>
        <p:spPr bwMode="auto">
          <a:xfrm>
            <a:off x="9012555" y="2399665"/>
            <a:ext cx="1386205" cy="241935"/>
          </a:xfrm>
          <a:prstGeom prst="rect">
            <a:avLst/>
          </a:prstGeom>
          <a:ln w="12700">
            <a:miter lim="400000"/>
          </a:ln>
        </p:spPr>
        <p:txBody>
          <a:bodyPr wrap="square" lIns="0" tIns="0" rIns="0" bIns="0">
            <a:spAutoFit/>
          </a:bodyPr>
          <a:lstStyle>
            <a:defPPr>
              <a:defRPr lang="zh-CN"/>
            </a:defPPr>
            <a:lvl1pPr algn="ctr" defTabSz="685800">
              <a:lnSpc>
                <a:spcPct val="150000"/>
              </a:lnSpc>
              <a:spcBef>
                <a:spcPts val="700"/>
              </a:spcBef>
              <a:defRPr sz="1400">
                <a:solidFill>
                  <a:schemeClr val="bg1">
                    <a:lumMod val="95000"/>
                  </a:schemeClr>
                </a:solidFill>
                <a:latin typeface="微软雅黑" panose="020B0703020204020201" charset="-122"/>
                <a:ea typeface="微软雅黑" panose="020B0703020204020201" charset="-122"/>
                <a:cs typeface="微软雅黑" panose="020B0703020204020201" charset="-122"/>
              </a:defRPr>
            </a:lvl1pPr>
          </a:lstStyle>
          <a:p>
            <a:r>
              <a:rPr lang="zh-CN" altLang="en-US" sz="1050" dirty="0">
                <a:solidFill>
                  <a:schemeClr val="tx1">
                    <a:lumMod val="75000"/>
                    <a:lumOff val="25000"/>
                  </a:schemeClr>
                </a:solidFill>
                <a:sym typeface="Microsoft YaHei Light" panose="020B0502040204020203" pitchFamily="34" charset="-122"/>
              </a:rPr>
              <a:t>营商环境，决策分析</a:t>
            </a:r>
          </a:p>
        </p:txBody>
      </p:sp>
      <p:pic>
        <p:nvPicPr>
          <p:cNvPr id="5" name="图片 4" descr="LOGO2-02"/>
          <p:cNvPicPr>
            <a:picLocks noChangeAspect="1"/>
          </p:cNvPicPr>
          <p:nvPr/>
        </p:nvPicPr>
        <p:blipFill>
          <a:blip r:embed="rId10"/>
          <a:stretch>
            <a:fillRect/>
          </a:stretch>
        </p:blipFill>
        <p:spPr>
          <a:xfrm>
            <a:off x="5125085" y="1662430"/>
            <a:ext cx="2042160" cy="778510"/>
          </a:xfrm>
          <a:prstGeom prst="rect">
            <a:avLst/>
          </a:prstGeom>
        </p:spPr>
      </p:pic>
      <p:pic>
        <p:nvPicPr>
          <p:cNvPr id="6" name="图片 5" descr="Vonescan-LOGO"/>
          <p:cNvPicPr>
            <a:picLocks noChangeAspect="1"/>
          </p:cNvPicPr>
          <p:nvPr/>
        </p:nvPicPr>
        <p:blipFill>
          <a:blip r:embed="rId11"/>
          <a:stretch>
            <a:fillRect/>
          </a:stretch>
        </p:blipFill>
        <p:spPr>
          <a:xfrm>
            <a:off x="8307705" y="1777365"/>
            <a:ext cx="2528570" cy="678180"/>
          </a:xfrm>
          <a:prstGeom prst="rect">
            <a:avLst/>
          </a:prstGeom>
        </p:spPr>
      </p:pic>
      <p:sp>
        <p:nvSpPr>
          <p:cNvPr id="10" name="文本框 9"/>
          <p:cNvSpPr txBox="1"/>
          <p:nvPr/>
        </p:nvSpPr>
        <p:spPr>
          <a:xfrm>
            <a:off x="11269980" y="6313170"/>
            <a:ext cx="682625" cy="243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457200" rtl="0" fontAlgn="auto" latinLnBrk="0" hangingPunct="0">
              <a:lnSpc>
                <a:spcPct val="100000"/>
              </a:lnSpc>
              <a:spcBef>
                <a:spcPts val="0"/>
              </a:spcBef>
              <a:spcAft>
                <a:spcPts val="0"/>
              </a:spcAft>
              <a:buClrTx/>
              <a:buSzTx/>
              <a:buNone/>
            </a:pPr>
            <a:r>
              <a:rPr lang="en-US" sz="1000" dirty="0">
                <a:solidFill>
                  <a:schemeClr val="bg1">
                    <a:lumMod val="75000"/>
                  </a:schemeClr>
                </a:solidFill>
                <a:latin typeface="微软雅黑" panose="020B0703020204020201" charset="-122"/>
                <a:ea typeface="微软雅黑" panose="020B0703020204020201" charset="-122"/>
                <a:cs typeface="+mn-cs"/>
                <a:sym typeface="等线"/>
              </a:rPr>
              <a:t>08</a:t>
            </a:r>
          </a:p>
        </p:txBody>
      </p:sp>
    </p:spTree>
  </p:cSld>
  <p:clrMapOvr>
    <a:masterClrMapping/>
  </p:clrMapOvr>
  <p:transition spd="med"/>
</p:sld>
</file>

<file path=ppt/theme/theme1.xml><?xml version="1.0" encoding="utf-8"?>
<a:theme xmlns:a="http://schemas.openxmlformats.org/drawingml/2006/main" name="1_包图主题2">
  <a:themeElements>
    <a:clrScheme name="1_包图主题2">
      <a:dk1>
        <a:srgbClr val="000000"/>
      </a:dk1>
      <a:lt1>
        <a:srgbClr val="FFFFFF"/>
      </a:lt1>
      <a:dk2>
        <a:srgbClr val="A7A7A7"/>
      </a:dk2>
      <a:lt2>
        <a:srgbClr val="535353"/>
      </a:lt2>
      <a:accent1>
        <a:srgbClr val="F45137"/>
      </a:accent1>
      <a:accent2>
        <a:srgbClr val="2C2E32"/>
      </a:accent2>
      <a:accent3>
        <a:srgbClr val="892D1F"/>
      </a:accent3>
      <a:accent4>
        <a:srgbClr val="191A1C"/>
      </a:accent4>
      <a:accent5>
        <a:srgbClr val="692318"/>
      </a:accent5>
      <a:accent6>
        <a:srgbClr val="131416"/>
      </a:accent6>
      <a:hlink>
        <a:srgbClr val="0000FF"/>
      </a:hlink>
      <a:folHlink>
        <a:srgbClr val="FF00FF"/>
      </a:folHlink>
    </a:clrScheme>
    <a:fontScheme name="1_包图主题2">
      <a:majorFont>
        <a:latin typeface="Helvetica"/>
        <a:ea typeface="Helvetica"/>
        <a:cs typeface="Helvetica"/>
      </a:majorFont>
      <a:minorFont>
        <a:latin typeface="等线"/>
        <a:ea typeface="等线"/>
        <a:cs typeface="等线"/>
      </a:minorFont>
    </a:fontScheme>
    <a:fmtScheme name="1_包图主题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DejaVu Sans"/>
        <a:ea typeface="方正书宋_GBK"/>
        <a:cs typeface=""/>
      </a:majorFont>
      <a:minorFont>
        <a:latin typeface="DejaVu Sans"/>
        <a:ea typeface="方正书宋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包图主题2">
  <a:themeElements>
    <a:clrScheme name="包图主题2">
      <a:dk1>
        <a:srgbClr val="000000"/>
      </a:dk1>
      <a:lt1>
        <a:srgbClr val="FFFFFF"/>
      </a:lt1>
      <a:dk2>
        <a:srgbClr val="A7A7A7"/>
      </a:dk2>
      <a:lt2>
        <a:srgbClr val="535353"/>
      </a:lt2>
      <a:accent1>
        <a:srgbClr val="F45137"/>
      </a:accent1>
      <a:accent2>
        <a:srgbClr val="2C2E32"/>
      </a:accent2>
      <a:accent3>
        <a:srgbClr val="892D1F"/>
      </a:accent3>
      <a:accent4>
        <a:srgbClr val="191A1C"/>
      </a:accent4>
      <a:accent5>
        <a:srgbClr val="692318"/>
      </a:accent5>
      <a:accent6>
        <a:srgbClr val="131416"/>
      </a:accent6>
      <a:hlink>
        <a:srgbClr val="0000FF"/>
      </a:hlink>
      <a:folHlink>
        <a:srgbClr val="FF00FF"/>
      </a:folHlink>
    </a:clrScheme>
    <a:fontScheme name="包图主题2">
      <a:majorFont>
        <a:latin typeface="等线"/>
        <a:ea typeface="等线"/>
        <a:cs typeface="等线"/>
      </a:majorFont>
      <a:minorFont>
        <a:latin typeface="Helvetica"/>
        <a:ea typeface="Helvetica"/>
        <a:cs typeface="Helvetica"/>
      </a:minorFont>
    </a:fontScheme>
    <a:fmtScheme name="包图主题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panose="020B06040202020A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panose="020B06040202020A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_包图主题2">
    <a:dk1>
      <a:srgbClr val="000000"/>
    </a:dk1>
    <a:lt1>
      <a:srgbClr val="FFFFFF"/>
    </a:lt1>
    <a:dk2>
      <a:srgbClr val="A7A7A7"/>
    </a:dk2>
    <a:lt2>
      <a:srgbClr val="535353"/>
    </a:lt2>
    <a:accent1>
      <a:srgbClr val="F45137"/>
    </a:accent1>
    <a:accent2>
      <a:srgbClr val="2C2E32"/>
    </a:accent2>
    <a:accent3>
      <a:srgbClr val="892D1F"/>
    </a:accent3>
    <a:accent4>
      <a:srgbClr val="191A1C"/>
    </a:accent4>
    <a:accent5>
      <a:srgbClr val="692318"/>
    </a:accent5>
    <a:accent6>
      <a:srgbClr val="131416"/>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56</TotalTime>
  <Words>6036</Words>
  <Application>Microsoft Office PowerPoint</Application>
  <PresentationFormat>宽屏</PresentationFormat>
  <Paragraphs>629</Paragraphs>
  <Slides>42</Slides>
  <Notes>29</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42</vt:i4>
      </vt:variant>
    </vt:vector>
  </HeadingPairs>
  <TitlesOfParts>
    <vt:vector size="64" baseType="lpstr">
      <vt:lpstr>Agency FB</vt:lpstr>
      <vt:lpstr>Century Gothic</vt:lpstr>
      <vt:lpstr>DejaVu Sans</vt:lpstr>
      <vt:lpstr>Microsoft YaHei Light</vt:lpstr>
      <vt:lpstr>Noto Sans S Chinese Light</vt:lpstr>
      <vt:lpstr>UAKWGU+Î¢ÈíÑÅºÚ,Bold</vt:lpstr>
      <vt:lpstr>VEUNJC+Î¢ÈíÑÅºÚ</vt:lpstr>
      <vt:lpstr>等线</vt:lpstr>
      <vt:lpstr>等线 Light</vt:lpstr>
      <vt:lpstr>方正尚酷简体</vt:lpstr>
      <vt:lpstr>方正书宋_GBK</vt:lpstr>
      <vt:lpstr>黑体</vt:lpstr>
      <vt:lpstr>宋体</vt:lpstr>
      <vt:lpstr>Microsoft YaHei</vt:lpstr>
      <vt:lpstr>Microsoft YaHei</vt:lpstr>
      <vt:lpstr>Arial</vt:lpstr>
      <vt:lpstr>Calibri</vt:lpstr>
      <vt:lpstr>Calibri Light</vt:lpstr>
      <vt:lpstr>Helvetica</vt:lpstr>
      <vt:lpstr>Wingdings</vt:lpstr>
      <vt:lpstr>1_包图主题2</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微软中国</dc:creator>
  <cp:lastModifiedBy>zzl</cp:lastModifiedBy>
  <cp:revision>697</cp:revision>
  <dcterms:created xsi:type="dcterms:W3CDTF">2020-08-31T01:35:50Z</dcterms:created>
  <dcterms:modified xsi:type="dcterms:W3CDTF">2020-10-22T07:52:55Z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2052-2.5.0.4070</vt:lpwstr>
  </property>
</Properties>
</file>